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4" r:id="rId3"/>
    <p:sldId id="540" r:id="rId4"/>
    <p:sldId id="541" r:id="rId5"/>
    <p:sldId id="619" r:id="rId6"/>
    <p:sldId id="1363" r:id="rId7"/>
    <p:sldId id="584" r:id="rId8"/>
    <p:sldId id="586" r:id="rId9"/>
    <p:sldId id="1355" r:id="rId10"/>
    <p:sldId id="591" r:id="rId11"/>
    <p:sldId id="603" r:id="rId12"/>
    <p:sldId id="1357" r:id="rId13"/>
    <p:sldId id="594" r:id="rId14"/>
    <p:sldId id="1358" r:id="rId15"/>
    <p:sldId id="1359" r:id="rId16"/>
    <p:sldId id="1364" r:id="rId17"/>
    <p:sldId id="1360" r:id="rId18"/>
    <p:sldId id="1361" r:id="rId19"/>
    <p:sldId id="1362" r:id="rId20"/>
    <p:sldId id="1365" r:id="rId21"/>
    <p:sldId id="601" r:id="rId22"/>
    <p:sldId id="615" r:id="rId23"/>
    <p:sldId id="135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8E8BFE"/>
    <a:srgbClr val="FF9E9F"/>
    <a:srgbClr val="A90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77"/>
    <p:restoredTop sz="74793"/>
  </p:normalViewPr>
  <p:slideViewPr>
    <p:cSldViewPr snapToGrid="0" snapToObjects="1">
      <p:cViewPr varScale="1">
        <p:scale>
          <a:sx n="93" d="100"/>
          <a:sy n="93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Gill Sans MT" panose="020B0502020104020203" pitchFamily="34" charset="0"/>
              </a:rPr>
              <a:t>2024/5/24</a:t>
            </a:fld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Gill Sans MT" panose="020B0502020104020203" pitchFamily="34" charset="0"/>
              </a:rPr>
              <a:t>‹#›</a:t>
            </a:fld>
            <a:endParaRPr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ill Sans MT" panose="020B0502020104020203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ill Sans MT" panose="020B0502020104020203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2024/5/24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ill Sans MT" panose="020B0502020104020203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ill Sans MT" panose="020B0502020104020203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Hi, everyone. </a:t>
            </a:r>
          </a:p>
          <a:p>
            <a:r>
              <a:rPr lang="en" altLang="zh-CN" dirty="0"/>
              <a:t>This is Zhanke Zhou from Hong Kong Baptist University.</a:t>
            </a:r>
          </a:p>
          <a:p>
            <a:r>
              <a:rPr lang="en" altLang="zh-CN" dirty="0"/>
              <a:t>I am glad to share our work, which title is “</a:t>
            </a:r>
            <a:r>
              <a:rPr lang="en" altLang="zh-CN" sz="1200" b="1" dirty="0"/>
              <a:t>Less is More: </a:t>
            </a:r>
            <a:r>
              <a:rPr lang="en" altLang="zh-CN" sz="1200" dirty="0"/>
              <a:t>One-shot Subgraph Reasoning on Large-scale Knowledge Graphs</a:t>
            </a:r>
            <a:r>
              <a:rPr lang="en" altLang="zh-CN" dirty="0"/>
              <a:t>”.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4609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Then,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introduce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implementation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one-shot-subgraph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framework.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Overall,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steps:</a:t>
            </a:r>
          </a:p>
          <a:p>
            <a:pPr marL="0" indent="0">
              <a:buFont typeface="+mj-lt"/>
              <a:buNone/>
            </a:pPr>
            <a:r>
              <a:rPr kumimoji="1" lang="en-US" altLang="zh-CN" sz="1200" dirty="0"/>
              <a:t>first,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we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will</a:t>
            </a:r>
            <a:r>
              <a:rPr kumimoji="1" lang="zh-CN" altLang="en-US" sz="1200" dirty="0"/>
              <a:t> </a:t>
            </a:r>
            <a:r>
              <a:rPr kumimoji="1" lang="en" altLang="zh-CN" sz="1200" dirty="0"/>
              <a:t>generate the sampling distribution</a:t>
            </a:r>
            <a:r>
              <a:rPr kumimoji="1" lang="zh-CN" altLang="en-US" sz="1200" dirty="0"/>
              <a:t> </a:t>
            </a:r>
            <a:endParaRPr kumimoji="1" lang="en-US" altLang="zh-CN" sz="1200" dirty="0"/>
          </a:p>
          <a:p>
            <a:pPr marL="0" indent="0">
              <a:buFont typeface="+mj-lt"/>
              <a:buNone/>
            </a:pPr>
            <a:r>
              <a:rPr kumimoji="1" lang="en-US" altLang="zh-CN" sz="1200" dirty="0"/>
              <a:t>next,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we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will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extract</a:t>
            </a:r>
            <a:r>
              <a:rPr kumimoji="1" lang="en" altLang="zh-CN" sz="1200" dirty="0"/>
              <a:t> a subgraph</a:t>
            </a:r>
            <a:r>
              <a:rPr kumimoji="1" lang="zh-CN" altLang="en-US" sz="1200" dirty="0"/>
              <a:t> </a:t>
            </a:r>
            <a:r>
              <a:rPr kumimoji="1" lang="en" altLang="zh-CN" sz="1200" dirty="0"/>
              <a:t>with top</a:t>
            </a:r>
            <a:r>
              <a:rPr kumimoji="1" lang="zh-CN" altLang="en-US" sz="1200" dirty="0"/>
              <a:t> </a:t>
            </a:r>
            <a:r>
              <a:rPr kumimoji="1" lang="en" altLang="zh-CN" sz="1200" dirty="0"/>
              <a:t>entities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and</a:t>
            </a:r>
            <a:r>
              <a:rPr kumimoji="1" lang="zh-CN" altLang="en-US" sz="1200" dirty="0"/>
              <a:t> </a:t>
            </a:r>
            <a:r>
              <a:rPr kumimoji="1" lang="en" altLang="zh-CN" sz="1200" dirty="0"/>
              <a:t>edges</a:t>
            </a:r>
          </a:p>
          <a:p>
            <a:pPr marL="0" indent="0">
              <a:buFont typeface="+mj-lt"/>
              <a:buNone/>
            </a:pPr>
            <a:r>
              <a:rPr kumimoji="1" lang="en-US" altLang="zh-CN" sz="1200" dirty="0"/>
              <a:t>finally,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we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will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inference</a:t>
            </a:r>
            <a:r>
              <a:rPr kumimoji="1" lang="en" altLang="zh-CN" sz="1200" dirty="0"/>
              <a:t> </a:t>
            </a:r>
            <a:r>
              <a:rPr kumimoji="1" lang="en-US" altLang="zh-CN" sz="1200" dirty="0"/>
              <a:t>on</a:t>
            </a:r>
            <a:r>
              <a:rPr kumimoji="1" lang="zh-CN" altLang="en-US" sz="1200" dirty="0"/>
              <a:t> </a:t>
            </a:r>
            <a:r>
              <a:rPr kumimoji="1" lang="en" altLang="zh-CN" sz="1200" dirty="0"/>
              <a:t>the subgraph and </a:t>
            </a:r>
            <a:r>
              <a:rPr kumimoji="1" lang="en-US" altLang="zh-CN" sz="1200" dirty="0"/>
              <a:t>get</a:t>
            </a:r>
            <a:r>
              <a:rPr kumimoji="1" lang="zh-CN" altLang="en-US" sz="1200" dirty="0"/>
              <a:t> </a:t>
            </a:r>
            <a:r>
              <a:rPr kumimoji="1" lang="en" altLang="zh-CN" sz="1200" dirty="0"/>
              <a:t>the </a:t>
            </a:r>
            <a:r>
              <a:rPr kumimoji="1" lang="en-US" altLang="zh-CN" sz="1200" dirty="0"/>
              <a:t>final</a:t>
            </a:r>
            <a:r>
              <a:rPr kumimoji="1" lang="zh-CN" altLang="en-US" sz="1200" dirty="0"/>
              <a:t> </a:t>
            </a:r>
            <a:r>
              <a:rPr kumimoji="1" lang="en" altLang="zh-CN" sz="1200" dirty="0"/>
              <a:t>prediction</a:t>
            </a:r>
            <a:endParaRPr kumimoji="1" lang="zh-CN" altLang="en-US" sz="1200" dirty="0"/>
          </a:p>
          <a:p>
            <a:r>
              <a:rPr kumimoji="1" lang="zh-CN" altLang="en-US" dirty="0"/>
              <a:t> 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0751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/>
              <a:t>To efficiently capture the local evidence of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en" altLang="zh-CN" dirty="0"/>
              <a:t>, </a:t>
            </a:r>
          </a:p>
          <a:p>
            <a:r>
              <a:rPr lang="en" altLang="zh-CN" dirty="0"/>
              <a:t>we choose the heuristic Personalized PageRank (PPR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short</a:t>
            </a:r>
            <a:r>
              <a:rPr lang="en" altLang="zh-CN" dirty="0"/>
              <a:t>) as the sampling indicator.</a:t>
            </a:r>
          </a:p>
          <a:p>
            <a:endParaRPr kumimoji="1" lang="en" altLang="zh-CN" dirty="0"/>
          </a:p>
          <a:p>
            <a:r>
              <a:rPr lang="en" altLang="zh-CN" dirty="0"/>
              <a:t>PPR starts propagation from </a:t>
            </a:r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entity</a:t>
            </a:r>
            <a:r>
              <a:rPr lang="en" altLang="zh-CN" dirty="0"/>
              <a:t> to evaluate the importance of each neighbor</a:t>
            </a:r>
            <a:r>
              <a:rPr lang="en-US" altLang="zh-CN" dirty="0"/>
              <a:t>.</a:t>
            </a:r>
          </a:p>
          <a:p>
            <a:endParaRPr lang="en" altLang="zh-CN" dirty="0"/>
          </a:p>
          <a:p>
            <a:r>
              <a:rPr lang="en-US" altLang="zh-CN" dirty="0"/>
              <a:t>T</a:t>
            </a:r>
            <a:r>
              <a:rPr lang="en" altLang="zh-CN" dirty="0"/>
              <a:t>he</a:t>
            </a:r>
            <a:r>
              <a:rPr lang="zh-CN" altLang="en-US" dirty="0"/>
              <a:t> </a:t>
            </a:r>
            <a:r>
              <a:rPr lang="en" altLang="zh-CN" dirty="0"/>
              <a:t>generate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PPR</a:t>
            </a:r>
            <a:r>
              <a:rPr lang="zh-CN" altLang="en-US" dirty="0"/>
              <a:t> </a:t>
            </a:r>
            <a:r>
              <a:rPr lang="en" altLang="zh-CN" dirty="0"/>
              <a:t>score </a:t>
            </a:r>
            <a:r>
              <a:rPr lang="en-US" altLang="zh-CN" dirty="0"/>
              <a:t>works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" altLang="zh-CN" dirty="0"/>
              <a:t>the sampling </a:t>
            </a:r>
            <a:r>
              <a:rPr lang="en-US" altLang="zh-CN" dirty="0"/>
              <a:t>distribution</a:t>
            </a:r>
            <a:r>
              <a:rPr lang="en" altLang="zh-CN" dirty="0"/>
              <a:t> that encodes the local neighborhood</a:t>
            </a:r>
            <a:r>
              <a:rPr lang="en-US" altLang="zh-CN" dirty="0"/>
              <a:t>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4937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Then,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en" altLang="zh-CN" dirty="0"/>
              <a:t> on the PPR scores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query-dependent</a:t>
            </a:r>
            <a:r>
              <a:rPr lang="zh-CN" altLang="en-US" dirty="0"/>
              <a:t> </a:t>
            </a:r>
            <a:r>
              <a:rPr lang="en" altLang="zh-CN" dirty="0"/>
              <a:t>subgraph is extracted with the most important entities and edges.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5600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step,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conduct</a:t>
            </a:r>
            <a:r>
              <a:rPr lang="zh-CN" altLang="en-US" dirty="0"/>
              <a:t> </a:t>
            </a:r>
            <a:r>
              <a:rPr lang="en-US" altLang="zh-CN" dirty="0"/>
              <a:t>reasoning</a:t>
            </a:r>
            <a:r>
              <a:rPr lang="zh-CN" altLang="en-US" dirty="0"/>
              <a:t> </a:t>
            </a:r>
            <a:r>
              <a:rPr lang="en" altLang="zh-CN" dirty="0"/>
              <a:t>on the subgraph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results.</a:t>
            </a:r>
            <a:endParaRPr lang="en" altLang="zh-CN" dirty="0"/>
          </a:p>
          <a:p>
            <a:endParaRPr lang="en" altLang="zh-CN" dirty="0"/>
          </a:p>
          <a:p>
            <a:r>
              <a:rPr lang="en" altLang="zh-CN" dirty="0"/>
              <a:t>From the model’s perspective, we build the configuration space of the predictor </a:t>
            </a:r>
          </a:p>
          <a:p>
            <a:endParaRPr lang="en" altLang="zh-CN" dirty="0"/>
          </a:p>
          <a:p>
            <a:r>
              <a:rPr lang="en" altLang="zh-CN" dirty="0"/>
              <a:t>and further utilize the advantages of existing structural models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8054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/>
              <a:t>The three-step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reasoning</a:t>
            </a:r>
            <a:r>
              <a:rPr lang="zh-CN" altLang="en-US" dirty="0"/>
              <a:t> </a:t>
            </a:r>
            <a:r>
              <a:rPr lang="en" altLang="zh-CN" dirty="0"/>
              <a:t>procedure is summarized in Algorithm 1</a:t>
            </a:r>
            <a:endParaRPr kumimoji="1" lang="en" altLang="zh-CN" sz="12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endParaRPr kumimoji="1" lang="en" altLang="zh-CN" sz="12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kumimoji="1" lang="en-US" altLang="zh-CN" sz="1200" baseline="0" dirty="0">
                <a:solidFill>
                  <a:srgbClr val="FF0000"/>
                </a:solidFill>
                <a:latin typeface="Gill Sans MT" panose="020B0502020104020203" pitchFamily="34" charset="0"/>
              </a:rPr>
              <a:t>there</a:t>
            </a:r>
            <a:r>
              <a:rPr kumimoji="1" lang="zh-CN" altLang="en-US" sz="1200" baseline="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baseline="0" dirty="0">
                <a:solidFill>
                  <a:srgbClr val="FF0000"/>
                </a:solidFill>
                <a:latin typeface="Gill Sans MT" panose="020B0502020104020203" pitchFamily="34" charset="0"/>
              </a:rPr>
              <a:t>are</a:t>
            </a:r>
            <a:r>
              <a:rPr kumimoji="1" lang="zh-CN" altLang="en-US" sz="1200" baseline="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baseline="0" dirty="0">
                <a:solidFill>
                  <a:srgbClr val="FF0000"/>
                </a:solidFill>
                <a:latin typeface="Gill Sans MT" panose="020B0502020104020203" pitchFamily="34" charset="0"/>
              </a:rPr>
              <a:t>several</a:t>
            </a:r>
            <a:r>
              <a:rPr kumimoji="1" lang="zh-CN" altLang="en-US" sz="1200" baseline="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hyperparameters</a:t>
            </a:r>
            <a:r>
              <a:rPr kumimoji="1" lang="zh-CN" altLang="en-US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important</a:t>
            </a:r>
            <a:r>
              <a:rPr kumimoji="1" lang="zh-CN" altLang="en-US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to</a:t>
            </a:r>
            <a:r>
              <a:rPr kumimoji="1" lang="zh-CN" altLang="en-US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this</a:t>
            </a:r>
            <a:r>
              <a:rPr kumimoji="1" lang="zh-CN" altLang="en-US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algorithm</a:t>
            </a:r>
          </a:p>
          <a:p>
            <a:endParaRPr kumimoji="1" lang="en" altLang="zh-CN" sz="12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kumimoji="1" lang="en-US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So,</a:t>
            </a:r>
            <a:r>
              <a:rPr kumimoji="1" lang="zh-CN" altLang="en-US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how</a:t>
            </a:r>
            <a:r>
              <a:rPr kumimoji="1" lang="zh-CN" altLang="en-US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can</a:t>
            </a:r>
            <a:r>
              <a:rPr kumimoji="1" lang="zh-CN" altLang="en-US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we</a:t>
            </a:r>
            <a:r>
              <a:rPr kumimoji="1" lang="zh-CN" altLang="en-US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find</a:t>
            </a:r>
            <a:r>
              <a:rPr kumimoji="1" lang="zh-CN" altLang="en-US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the</a:t>
            </a:r>
            <a:r>
              <a:rPr kumimoji="1" lang="zh-CN" altLang="en-US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optimal</a:t>
            </a:r>
            <a:r>
              <a:rPr kumimoji="1" lang="zh-CN" altLang="en-US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configure?</a:t>
            </a:r>
            <a:r>
              <a:rPr kumimoji="1" lang="zh-CN" altLang="en-US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🤔</a:t>
            </a:r>
            <a:endParaRPr kumimoji="1" lang="zh-CN" altLang="en-US" sz="12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4205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en" altLang="zh-CN" dirty="0"/>
              <a:t>, we </a:t>
            </a:r>
            <a:r>
              <a:rPr lang="en-US" altLang="zh-CN" dirty="0"/>
              <a:t>setup</a:t>
            </a:r>
            <a:r>
              <a:rPr lang="en" altLang="zh-CN" dirty="0"/>
              <a:t> the bi-level optimization problem to adaptively search for the optimal configuration</a:t>
            </a:r>
            <a:r>
              <a:rPr lang="zh-CN" altLang="en-US" dirty="0"/>
              <a:t> </a:t>
            </a:r>
            <a:endParaRPr kumimoji="0" lang="en-US" altLang="zh-CN" dirty="0"/>
          </a:p>
          <a:p>
            <a:endParaRPr kumimoji="1" lang="en" altLang="zh-CN" dirty="0"/>
          </a:p>
          <a:p>
            <a:r>
              <a:rPr lang="en" altLang="zh-CN" dirty="0"/>
              <a:t>we split the search into two sub-processes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" altLang="zh-CN" dirty="0"/>
              <a:t>follow the Bayesian Optimization to obtain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" altLang="zh-CN" dirty="0"/>
              <a:t>optimal configuration</a:t>
            </a:r>
            <a:r>
              <a:rPr lang="en-US" altLang="zh-CN" dirty="0"/>
              <a:t>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addition,</a:t>
            </a:r>
            <a:r>
              <a:rPr kumimoji="1" lang="zh-CN" altLang="en-US" dirty="0"/>
              <a:t> </a:t>
            </a:r>
            <a:r>
              <a:rPr lang="en-US" altLang="zh-CN" dirty="0"/>
              <a:t>w</a:t>
            </a:r>
            <a:r>
              <a:rPr lang="en" altLang="zh-CN" dirty="0"/>
              <a:t>e adopt a data split trick that balances observations and predictions. It saves time as the training does not necessarily traverse all the training facts.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5826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861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Empirically,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our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method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performs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well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five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KG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datasets.</a:t>
            </a:r>
          </a:p>
          <a:p>
            <a:endParaRPr kumimoji="1" lang="en" altLang="zh-CN" dirty="0">
              <a:latin typeface="Gill Sans MT" panose="020B0502020104020203" pitchFamily="34" charset="0"/>
            </a:endParaRPr>
          </a:p>
          <a:p>
            <a:r>
              <a:rPr kumimoji="1" lang="en" altLang="zh-CN" dirty="0">
                <a:latin typeface="Gill Sans MT" panose="020B0502020104020203" pitchFamily="34" charset="0"/>
              </a:rPr>
              <a:t>Notably</a:t>
            </a:r>
            <a:r>
              <a:rPr kumimoji="1" lang="en-US" altLang="zh-CN" dirty="0">
                <a:latin typeface="Gill Sans MT" panose="020B0502020104020203" pitchFamily="34" charset="0"/>
              </a:rPr>
              <a:t>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show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that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" altLang="zh-CN" dirty="0">
                <a:latin typeface="Gill Sans MT" panose="020B0502020104020203" pitchFamily="34" charset="0"/>
              </a:rPr>
              <a:t>it is unnecessary to utilize the whole KG in reasoning</a:t>
            </a:r>
            <a:endParaRPr kumimoji="1" lang="en-US" altLang="zh-CN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>
                <a:latin typeface="Gill Sans MT" panose="020B0502020104020203" pitchFamily="34" charset="0"/>
              </a:rPr>
              <a:t>only a small proportion (i.e., 10%) of entities are essential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>
                <a:latin typeface="Gill Sans MT" panose="020B0502020104020203" pitchFamily="34" charset="0"/>
              </a:rPr>
              <a:t>that can be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" altLang="zh-CN" dirty="0">
                <a:latin typeface="Gill Sans MT" panose="020B0502020104020203" pitchFamily="34" charset="0"/>
              </a:rPr>
              <a:t>identified by PPR without learning</a:t>
            </a:r>
            <a:endParaRPr kumimoji="1" lang="zh-CN" altLang="en-US" dirty="0">
              <a:latin typeface="Gill Sans MT" panose="020B0502020104020203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5630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latin typeface="Gill Sans MT" panose="020B0502020104020203" pitchFamily="34" charset="0"/>
              </a:rPr>
              <a:t>Besides, in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ablation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study,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we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show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that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PPR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is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much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better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than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other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heuristics,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endParaRPr kumimoji="1" lang="en-US" altLang="zh-CN" dirty="0">
              <a:latin typeface="Gill Sans MT" panose="020B0502020104020203" pitchFamily="34" charset="0"/>
            </a:endParaRPr>
          </a:p>
          <a:p>
            <a:pPr algn="l"/>
            <a:r>
              <a:rPr kumimoji="1" lang="en-US" altLang="zh-CN" dirty="0">
                <a:latin typeface="Gill Sans MT" panose="020B0502020104020203" pitchFamily="34" charset="0"/>
              </a:rPr>
              <a:t>especially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identifying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potential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answer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entities.</a:t>
            </a:r>
          </a:p>
          <a:p>
            <a:pPr algn="l"/>
            <a:endParaRPr kumimoji="1" lang="en-US" altLang="zh-CN" dirty="0">
              <a:latin typeface="Gill Sans MT" panose="020B0502020104020203" pitchFamily="34" charset="0"/>
            </a:endParaRPr>
          </a:p>
          <a:p>
            <a:pPr algn="l"/>
            <a:r>
              <a:rPr kumimoji="1" lang="en-US" altLang="zh-CN" dirty="0">
                <a:latin typeface="Gill Sans MT" panose="020B0502020104020203" pitchFamily="34" charset="0"/>
              </a:rPr>
              <a:t>In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most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cases,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PPR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can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cover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90%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answer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entities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by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sampling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only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10%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entities.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2587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sz="1200" dirty="0"/>
              <a:t>efficiency,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we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justify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that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the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one-shot-sampling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method</a:t>
            </a:r>
          </a:p>
          <a:p>
            <a:r>
              <a:rPr kumimoji="1" lang="en-US" altLang="zh-CN" sz="1200" dirty="0"/>
              <a:t>is</a:t>
            </a:r>
            <a:r>
              <a:rPr kumimoji="1" lang="zh-CN" altLang="en-US" sz="1200" dirty="0"/>
              <a:t> </a:t>
            </a:r>
            <a:r>
              <a:rPr kumimoji="1" lang="en-US" altLang="zh-CN" sz="1200" dirty="0"/>
              <a:t>with</a:t>
            </a:r>
          </a:p>
          <a:p>
            <a:r>
              <a:rPr lang="en" altLang="zh-CN" sz="6000" dirty="0"/>
              <a:t>less computing cost in both terms of less running time and also less memory cost.</a:t>
            </a:r>
            <a:endParaRPr kumimoji="1" lang="zh-CN" altLang="en-US" sz="4400" b="0" i="0" kern="1200" dirty="0">
              <a:solidFill>
                <a:schemeClr val="tx1"/>
              </a:solidFill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599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>
                <a:effectLst/>
              </a:rPr>
              <a:t>This presentation contains four parts.</a:t>
            </a:r>
          </a:p>
          <a:p>
            <a:r>
              <a:rPr lang="en" altLang="zh-CN" dirty="0"/>
              <a:t>Let us go to the first part, the </a:t>
            </a:r>
            <a:r>
              <a:rPr lang="en-US" altLang="zh-CN" dirty="0"/>
              <a:t>background</a:t>
            </a:r>
            <a:r>
              <a:rPr lang="en" altLang="zh-CN" dirty="0"/>
              <a:t>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9879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Let’s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quick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1293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="0" dirty="0"/>
              <a:t>In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this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work,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we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propose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the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new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manner</a:t>
            </a:r>
            <a:r>
              <a:rPr kumimoji="1" lang="zh-CN" altLang="en-US" b="0" dirty="0"/>
              <a:t> </a:t>
            </a:r>
            <a:r>
              <a:rPr kumimoji="1" lang="en-US" altLang="zh-CN" b="0" dirty="0"/>
              <a:t>of</a:t>
            </a:r>
            <a:r>
              <a:rPr kumimoji="1" lang="zh-CN" altLang="en-US" b="0" dirty="0"/>
              <a:t> </a:t>
            </a:r>
            <a:r>
              <a:rPr kumimoji="1" lang="en-US" altLang="zh-CN" sz="1200" b="0" dirty="0">
                <a:solidFill>
                  <a:srgbClr val="FF0000"/>
                </a:solidFill>
              </a:rPr>
              <a:t>one-shot-subgraph</a:t>
            </a:r>
            <a:r>
              <a:rPr kumimoji="1" lang="en" altLang="zh-CN" sz="1200" b="0" dirty="0">
                <a:solidFill>
                  <a:srgbClr val="FF0000"/>
                </a:solidFill>
              </a:rPr>
              <a:t> reasoning </a:t>
            </a:r>
            <a:r>
              <a:rPr kumimoji="1" lang="en" altLang="zh-CN" sz="1200" b="0" dirty="0"/>
              <a:t>on KG</a:t>
            </a:r>
            <a:r>
              <a:rPr kumimoji="1" lang="zh-CN" altLang="en-US" sz="1200" b="0" dirty="0"/>
              <a:t> </a:t>
            </a:r>
            <a:r>
              <a:rPr kumimoji="1" lang="en" altLang="zh-CN" sz="1200" b="0" dirty="0"/>
              <a:t>to alleviate</a:t>
            </a:r>
            <a:r>
              <a:rPr kumimoji="1" lang="zh-CN" altLang="en-US" sz="1200" b="0" dirty="0"/>
              <a:t> </a:t>
            </a:r>
            <a:r>
              <a:rPr kumimoji="1" lang="en" altLang="zh-CN" sz="1200" b="0" dirty="0"/>
              <a:t>the scalability problem of</a:t>
            </a:r>
            <a:r>
              <a:rPr kumimoji="1" lang="zh-CN" altLang="en-US" sz="1200" b="0" dirty="0"/>
              <a:t> </a:t>
            </a:r>
            <a:r>
              <a:rPr kumimoji="1" lang="en-US" altLang="zh-CN" sz="1200" b="0" dirty="0"/>
              <a:t>structural</a:t>
            </a:r>
            <a:r>
              <a:rPr kumimoji="1" lang="zh-CN" altLang="en-US" sz="1200" b="0" dirty="0"/>
              <a:t> </a:t>
            </a:r>
            <a:r>
              <a:rPr kumimoji="1" lang="en-US" altLang="zh-CN" sz="1200" b="0" dirty="0"/>
              <a:t>models.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961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i="0" dirty="0"/>
              <a:t>Backing</a:t>
            </a:r>
            <a:r>
              <a:rPr kumimoji="1" lang="zh-CN" altLang="en-US" i="0" dirty="0"/>
              <a:t> </a:t>
            </a:r>
            <a:r>
              <a:rPr kumimoji="1" lang="en-US" altLang="zh-CN" i="0" dirty="0"/>
              <a:t>to</a:t>
            </a:r>
            <a:r>
              <a:rPr kumimoji="1" lang="zh-CN" altLang="en-US" i="0" dirty="0"/>
              <a:t> </a:t>
            </a:r>
            <a:r>
              <a:rPr kumimoji="1" lang="en-US" altLang="zh-CN" i="0" dirty="0"/>
              <a:t>the</a:t>
            </a:r>
            <a:r>
              <a:rPr kumimoji="1" lang="zh-CN" altLang="en-US" i="0" dirty="0"/>
              <a:t> </a:t>
            </a:r>
            <a:r>
              <a:rPr kumimoji="1" lang="en-US" altLang="zh-CN" i="0" dirty="0"/>
              <a:t>research</a:t>
            </a:r>
            <a:r>
              <a:rPr kumimoji="1" lang="zh-CN" altLang="en-US" i="0" dirty="0"/>
              <a:t> </a:t>
            </a:r>
            <a:r>
              <a:rPr kumimoji="1" lang="en-US" altLang="zh-CN" i="0" dirty="0"/>
              <a:t>question,</a:t>
            </a:r>
            <a:r>
              <a:rPr kumimoji="1" lang="zh-CN" altLang="en-US" i="0" dirty="0"/>
              <a:t> </a:t>
            </a:r>
            <a:r>
              <a:rPr kumimoji="1" lang="en-US" altLang="zh-CN" i="0" dirty="0"/>
              <a:t>that</a:t>
            </a:r>
            <a:r>
              <a:rPr kumimoji="1" lang="zh-CN" altLang="en-US" i="0" dirty="0"/>
              <a:t> </a:t>
            </a:r>
            <a:r>
              <a:rPr kumimoji="1" lang="en-US" altLang="zh-CN" i="0" dirty="0"/>
              <a:t>is</a:t>
            </a:r>
            <a:r>
              <a:rPr kumimoji="1" lang="zh-CN" altLang="en-US" i="0" dirty="0"/>
              <a:t> </a:t>
            </a:r>
            <a:r>
              <a:rPr kumimoji="1" lang="en-US" altLang="zh-CN" i="0" dirty="0"/>
              <a:t>,</a:t>
            </a:r>
            <a:r>
              <a:rPr kumimoji="1" lang="zh-CN" altLang="en-US" i="0" dirty="0"/>
              <a:t> </a:t>
            </a:r>
            <a:r>
              <a:rPr kumimoji="1" lang="en" altLang="zh-CN" sz="1200" i="0" dirty="0">
                <a:latin typeface="Gill Sans MT" panose="020B0502020104020203" pitchFamily="34" charset="0"/>
              </a:rPr>
              <a:t>how to </a:t>
            </a:r>
            <a:r>
              <a:rPr kumimoji="1" lang="en" altLang="zh-CN" sz="1200" b="1" i="0" dirty="0">
                <a:solidFill>
                  <a:srgbClr val="FF0000"/>
                </a:solidFill>
                <a:latin typeface="Gill Sans MT" panose="020B0502020104020203" pitchFamily="34" charset="0"/>
              </a:rPr>
              <a:t>efficiently</a:t>
            </a:r>
            <a:r>
              <a:rPr kumimoji="1" lang="en" altLang="zh-CN" sz="1200" i="0" dirty="0">
                <a:latin typeface="Gill Sans MT" panose="020B0502020104020203" pitchFamily="34" charset="0"/>
              </a:rPr>
              <a:t> and </a:t>
            </a:r>
            <a:r>
              <a:rPr kumimoji="1" lang="en" altLang="zh-CN" sz="1200" b="1" i="0" dirty="0">
                <a:solidFill>
                  <a:srgbClr val="0070C0"/>
                </a:solidFill>
                <a:latin typeface="Gill Sans MT" panose="020B0502020104020203" pitchFamily="34" charset="0"/>
              </a:rPr>
              <a:t>effectively</a:t>
            </a:r>
            <a:r>
              <a:rPr kumimoji="1" lang="en" altLang="zh-CN" sz="1200" i="0" dirty="0">
                <a:latin typeface="Gill Sans MT" panose="020B0502020104020203" pitchFamily="34" charset="0"/>
              </a:rPr>
              <a:t> conduct </a:t>
            </a:r>
            <a:r>
              <a:rPr kumimoji="1" lang="en-US" altLang="zh-CN" sz="1200" b="1" i="0" dirty="0">
                <a:latin typeface="Gill Sans MT" panose="020B0502020104020203" pitchFamily="34" charset="0"/>
              </a:rPr>
              <a:t>subgraph</a:t>
            </a:r>
            <a:r>
              <a:rPr kumimoji="1" lang="zh-CN" altLang="en-US" sz="1200" b="1" i="0" dirty="0">
                <a:latin typeface="Gill Sans MT" panose="020B0502020104020203" pitchFamily="34" charset="0"/>
              </a:rPr>
              <a:t> </a:t>
            </a:r>
            <a:r>
              <a:rPr kumimoji="1" lang="en" altLang="zh-CN" sz="1200" b="1" i="0" dirty="0">
                <a:latin typeface="Gill Sans MT" panose="020B0502020104020203" pitchFamily="34" charset="0"/>
              </a:rPr>
              <a:t>reasoning </a:t>
            </a:r>
            <a:r>
              <a:rPr kumimoji="1" lang="en" altLang="zh-CN" sz="1200" i="0" dirty="0">
                <a:latin typeface="Gill Sans MT" panose="020B0502020104020203" pitchFamily="34" charset="0"/>
              </a:rPr>
              <a:t>on KG?</a:t>
            </a:r>
            <a:r>
              <a:rPr kumimoji="1" lang="zh-CN" altLang="en-US" sz="1200" i="0" dirty="0">
                <a:latin typeface="Gill Sans MT" panose="020B0502020104020203" pitchFamily="34" charset="0"/>
              </a:rPr>
              <a:t> </a:t>
            </a:r>
            <a:endParaRPr kumimoji="1" lang="en-US" altLang="zh-CN" sz="1200" i="0" dirty="0">
              <a:latin typeface="Gill Sans MT" panose="020B0502020104020203" pitchFamily="34" charset="0"/>
            </a:endParaRPr>
          </a:p>
          <a:p>
            <a:endParaRPr kumimoji="1" lang="en-US" altLang="zh-CN" sz="1200" i="0" dirty="0">
              <a:latin typeface="Gill Sans MT" panose="020B0502020104020203" pitchFamily="34" charset="0"/>
            </a:endParaRPr>
          </a:p>
          <a:p>
            <a:r>
              <a:rPr kumimoji="1" lang="en-US" altLang="zh-CN" sz="1200" i="0" dirty="0">
                <a:latin typeface="Gill Sans MT" panose="020B0502020104020203" pitchFamily="34" charset="0"/>
              </a:rPr>
              <a:t>Our</a:t>
            </a:r>
            <a:r>
              <a:rPr kumimoji="1" lang="zh-CN" altLang="en-US" sz="1200" i="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i="0" dirty="0">
                <a:latin typeface="Gill Sans MT" panose="020B0502020104020203" pitchFamily="34" charset="0"/>
              </a:rPr>
              <a:t>answer</a:t>
            </a:r>
            <a:r>
              <a:rPr kumimoji="1" lang="zh-CN" altLang="en-US" sz="1200" i="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i="0" dirty="0">
                <a:latin typeface="Gill Sans MT" panose="020B0502020104020203" pitchFamily="34" charset="0"/>
              </a:rPr>
              <a:t>is</a:t>
            </a:r>
            <a:r>
              <a:rPr kumimoji="1" lang="zh-CN" altLang="en-US" sz="1200" i="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i="0" dirty="0">
                <a:latin typeface="Gill Sans MT" panose="020B0502020104020203" pitchFamily="34" charset="0"/>
              </a:rPr>
              <a:t>the</a:t>
            </a:r>
            <a:r>
              <a:rPr kumimoji="1" lang="zh-CN" altLang="en-US" sz="1200" i="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i="0" dirty="0">
                <a:latin typeface="Gill Sans MT" panose="020B0502020104020203" pitchFamily="34" charset="0"/>
              </a:rPr>
              <a:t>one-shot-subgraph</a:t>
            </a:r>
            <a:r>
              <a:rPr kumimoji="1" lang="zh-CN" altLang="en-US" sz="1200" i="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i="0" dirty="0">
                <a:latin typeface="Gill Sans MT" panose="020B0502020104020203" pitchFamily="34" charset="0"/>
              </a:rPr>
              <a:t>reasoning.</a:t>
            </a:r>
          </a:p>
          <a:p>
            <a:endParaRPr kumimoji="1" lang="en-US" altLang="zh-CN" sz="1200" i="0" dirty="0">
              <a:latin typeface="Gill Sans MT" panose="020B0502020104020203" pitchFamily="34" charset="0"/>
            </a:endParaRPr>
          </a:p>
          <a:p>
            <a:r>
              <a:rPr kumimoji="1" lang="en-US" altLang="zh-CN" sz="1200" i="0" dirty="0">
                <a:latin typeface="Gill Sans MT" panose="020B0502020104020203" pitchFamily="34" charset="0"/>
              </a:rPr>
              <a:t>Namely,</a:t>
            </a:r>
            <a:r>
              <a:rPr kumimoji="1" lang="zh-CN" altLang="en-US" sz="1200" i="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b="1" dirty="0">
                <a:solidFill>
                  <a:srgbClr val="FF0000"/>
                </a:solidFill>
                <a:latin typeface="Gill Sans MT" panose="020B0502020104020203" pitchFamily="34" charset="0"/>
              </a:rPr>
              <a:t>FAST</a:t>
            </a:r>
            <a:r>
              <a:rPr kumimoji="1" lang="zh-CN" altLang="en-US" sz="1200" b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b="1" dirty="0">
                <a:solidFill>
                  <a:srgbClr val="FF0000"/>
                </a:solidFill>
                <a:latin typeface="Gill Sans MT" panose="020B0502020104020203" pitchFamily="34" charset="0"/>
              </a:rPr>
              <a:t>Sampling</a:t>
            </a:r>
            <a:r>
              <a:rPr kumimoji="1" lang="zh-CN" altLang="en-US" sz="1200" b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b="1" dirty="0">
                <a:solidFill>
                  <a:srgbClr val="FF0000"/>
                </a:solidFill>
                <a:latin typeface="Gill Sans MT" panose="020B0502020104020203" pitchFamily="34" charset="0"/>
              </a:rPr>
              <a:t>to</a:t>
            </a:r>
            <a:r>
              <a:rPr kumimoji="1" lang="zh-CN" altLang="en-US" sz="1200" b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identify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a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query-dependent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subgraph,</a:t>
            </a:r>
          </a:p>
          <a:p>
            <a:r>
              <a:rPr kumimoji="1" lang="en-US" altLang="zh-CN" sz="1200" dirty="0">
                <a:latin typeface="Gill Sans MT" panose="020B0502020104020203" pitchFamily="34" charset="0"/>
              </a:rPr>
              <a:t>and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then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b="1" dirty="0">
                <a:solidFill>
                  <a:srgbClr val="0070C0"/>
                </a:solidFill>
                <a:latin typeface="Gill Sans MT" panose="020B0502020104020203" pitchFamily="34" charset="0"/>
              </a:rPr>
              <a:t>SLOW</a:t>
            </a:r>
            <a:r>
              <a:rPr kumimoji="1" lang="zh-CN" altLang="en-US" sz="12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b="1" dirty="0">
                <a:solidFill>
                  <a:srgbClr val="0070C0"/>
                </a:solidFill>
                <a:latin typeface="Gill Sans MT" panose="020B0502020104020203" pitchFamily="34" charset="0"/>
              </a:rPr>
              <a:t>Reasoning</a:t>
            </a:r>
            <a:r>
              <a:rPr kumimoji="1" lang="zh-CN" altLang="en-US" sz="12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b="1" dirty="0">
                <a:solidFill>
                  <a:srgbClr val="0070C0"/>
                </a:solidFill>
                <a:latin typeface="Gill Sans MT" panose="020B0502020104020203" pitchFamily="34" charset="0"/>
              </a:rPr>
              <a:t>with</a:t>
            </a:r>
            <a:r>
              <a:rPr kumimoji="1" lang="zh-CN" altLang="en-US" sz="12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an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adaptive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model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to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get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the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final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result</a:t>
            </a:r>
          </a:p>
          <a:p>
            <a:endParaRPr kumimoji="1" lang="en-US" altLang="zh-CN" sz="1200" dirty="0">
              <a:latin typeface="Gill Sans MT" panose="020B0502020104020203" pitchFamily="34" charset="0"/>
            </a:endParaRPr>
          </a:p>
          <a:p>
            <a:endParaRPr kumimoji="1" lang="zh-CN" altLang="en-US" sz="1200" dirty="0">
              <a:latin typeface="Gill Sans MT" panose="020B0502020104020203" pitchFamily="34" charset="0"/>
            </a:endParaRPr>
          </a:p>
          <a:p>
            <a:endParaRPr kumimoji="1" lang="zh-CN" altLang="en-US" sz="1200" dirty="0">
              <a:latin typeface="Gill Sans MT" panose="020B0502020104020203" pitchFamily="34" charset="0"/>
            </a:endParaRPr>
          </a:p>
          <a:p>
            <a:endParaRPr kumimoji="1" lang="zh-CN" altLang="en-US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7949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/>
              <a:t>Thank </a:t>
            </a:r>
            <a:r>
              <a:rPr lang="en-US" altLang="zh-CN" dirty="0"/>
              <a:t>you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871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/>
              <a:t>To deduce new facts on a knowledge graph, </a:t>
            </a:r>
          </a:p>
          <a:p>
            <a:r>
              <a:rPr lang="en" altLang="zh-CN" dirty="0"/>
              <a:t>a link predictor learns from the graph structure and collects local evidence to find the answer to a given query.</a:t>
            </a:r>
          </a:p>
          <a:p>
            <a:endParaRPr kumimoji="1" lang="en" altLang="zh-CN" dirty="0"/>
          </a:p>
          <a:p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example,</a:t>
            </a:r>
            <a:r>
              <a:rPr kumimoji="1" lang="zh-CN" altLang="en-US" dirty="0"/>
              <a:t> </a:t>
            </a:r>
            <a:r>
              <a:rPr kumimoji="1" lang="en-US" altLang="zh-CN" dirty="0"/>
              <a:t>given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query,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including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query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entity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green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query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answer entity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blue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34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sz="3600" dirty="0"/>
              <a:t>However, existing methods suffer from a severe scalability problem </a:t>
            </a:r>
          </a:p>
          <a:p>
            <a:r>
              <a:rPr lang="en" altLang="zh-CN" sz="3600" dirty="0"/>
              <a:t>due to the utilization of the whole KG for prediction</a:t>
            </a:r>
            <a:r>
              <a:rPr lang="en-US" altLang="zh-CN" sz="3600" dirty="0"/>
              <a:t>.</a:t>
            </a:r>
            <a:endParaRPr lang="en" altLang="zh-CN" sz="3600" dirty="0"/>
          </a:p>
          <a:p>
            <a:r>
              <a:rPr lang="en-US" altLang="zh-CN" sz="3600" dirty="0"/>
              <a:t>This</a:t>
            </a:r>
            <a:r>
              <a:rPr lang="zh-CN" altLang="en-US" sz="3600" dirty="0"/>
              <a:t> </a:t>
            </a:r>
            <a:r>
              <a:rPr lang="en-US" altLang="zh-CN" sz="3600" dirty="0"/>
              <a:t>manner</a:t>
            </a:r>
            <a:r>
              <a:rPr lang="zh-CN" altLang="en-US" sz="3600" dirty="0"/>
              <a:t> </a:t>
            </a:r>
            <a:r>
              <a:rPr lang="en-US" altLang="zh-CN" sz="3600" dirty="0"/>
              <a:t>of</a:t>
            </a:r>
            <a:r>
              <a:rPr lang="zh-CN" altLang="en-US" sz="3600" dirty="0"/>
              <a:t> </a:t>
            </a:r>
            <a:r>
              <a:rPr lang="en-US" altLang="zh-CN" sz="3600" dirty="0"/>
              <a:t>reasoning</a:t>
            </a:r>
            <a:r>
              <a:rPr lang="zh-CN" altLang="en-US" sz="3600" dirty="0"/>
              <a:t> </a:t>
            </a:r>
            <a:r>
              <a:rPr lang="en" altLang="zh-CN" sz="3600" dirty="0"/>
              <a:t>hinders their </a:t>
            </a:r>
            <a:r>
              <a:rPr lang="en-US" altLang="zh-CN" sz="3600" dirty="0"/>
              <a:t>application</a:t>
            </a:r>
            <a:r>
              <a:rPr lang="en" altLang="zh-CN" sz="3600" dirty="0"/>
              <a:t> on large</a:t>
            </a:r>
            <a:r>
              <a:rPr lang="en-US" altLang="zh-CN" sz="3600" dirty="0"/>
              <a:t>-</a:t>
            </a:r>
            <a:r>
              <a:rPr lang="en" altLang="zh-CN" sz="3600" dirty="0"/>
              <a:t>scale </a:t>
            </a:r>
            <a:r>
              <a:rPr lang="en-US" altLang="zh-CN" sz="3600" dirty="0"/>
              <a:t>data.</a:t>
            </a:r>
            <a:endParaRPr kumimoji="1" lang="en-US" altLang="zh-CN" sz="2400" dirty="0">
              <a:latin typeface="Gill Sans MT" panose="020B0502020104020203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177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latin typeface="Gill Sans MT" panose="020B0502020104020203" pitchFamily="34" charset="0"/>
              </a:rPr>
              <a:t>Graph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sampling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is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an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intuitive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solution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for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the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scalability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issue.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endParaRPr kumimoji="1" lang="en-US" altLang="zh-CN" sz="1200" dirty="0"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dirty="0"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latin typeface="Gill Sans MT" panose="020B0502020104020203" pitchFamily="34" charset="0"/>
              </a:rPr>
              <a:t>However,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" altLang="zh-CN" sz="1200" dirty="0">
                <a:latin typeface="Gill Sans MT" panose="020B0502020104020203" pitchFamily="34" charset="0"/>
              </a:rPr>
              <a:t>existing sampling methods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are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not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good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enough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for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knowledge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graph.</a:t>
            </a:r>
            <a:endParaRPr kumimoji="1" lang="en" altLang="zh-CN" sz="1200" dirty="0">
              <a:latin typeface="Gill Sans MT" panose="020B0502020104020203" pitchFamily="34" charset="0"/>
            </a:endParaRPr>
          </a:p>
          <a:p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Therefore,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i="0" dirty="0"/>
              <a:t>find</a:t>
            </a:r>
            <a:r>
              <a:rPr kumimoji="1" lang="zh-CN" altLang="en-US" i="0" dirty="0"/>
              <a:t> </a:t>
            </a:r>
            <a:r>
              <a:rPr kumimoji="1" lang="en-US" altLang="zh-CN" i="0" dirty="0"/>
              <a:t>an</a:t>
            </a:r>
            <a:r>
              <a:rPr kumimoji="1" lang="zh-CN" altLang="en-US" i="0" dirty="0"/>
              <a:t> </a:t>
            </a:r>
            <a:r>
              <a:rPr kumimoji="1" lang="en" altLang="zh-CN" sz="1200" i="0" dirty="0">
                <a:latin typeface="Gill Sans MT" panose="020B0502020104020203" pitchFamily="34" charset="0"/>
              </a:rPr>
              <a:t>efficient and effective</a:t>
            </a:r>
            <a:r>
              <a:rPr kumimoji="1" lang="zh-CN" altLang="en-US" sz="1200" i="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i="0" dirty="0">
                <a:latin typeface="Gill Sans MT" panose="020B0502020104020203" pitchFamily="34" charset="0"/>
              </a:rPr>
              <a:t>sampling</a:t>
            </a:r>
            <a:r>
              <a:rPr kumimoji="1" lang="zh-CN" altLang="en-US" sz="1200" i="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i="0" dirty="0">
                <a:latin typeface="Gill Sans MT" panose="020B0502020104020203" pitchFamily="34" charset="0"/>
              </a:rPr>
              <a:t>method</a:t>
            </a:r>
            <a:r>
              <a:rPr kumimoji="1" lang="zh-CN" altLang="en-US" sz="1200" i="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i="0" dirty="0">
                <a:latin typeface="Gill Sans MT" panose="020B0502020104020203" pitchFamily="34" charset="0"/>
              </a:rPr>
              <a:t>to</a:t>
            </a:r>
            <a:r>
              <a:rPr kumimoji="1" lang="en" altLang="zh-CN" sz="1200" i="0" dirty="0">
                <a:latin typeface="Gill Sans MT" panose="020B0502020104020203" pitchFamily="34" charset="0"/>
              </a:rPr>
              <a:t> conduct </a:t>
            </a:r>
            <a:r>
              <a:rPr kumimoji="1" lang="en-US" altLang="zh-CN" sz="1200" i="0" dirty="0">
                <a:latin typeface="Gill Sans MT" panose="020B0502020104020203" pitchFamily="34" charset="0"/>
              </a:rPr>
              <a:t>subgraph</a:t>
            </a:r>
            <a:r>
              <a:rPr kumimoji="1" lang="zh-CN" altLang="en-US" sz="1200" i="0" dirty="0">
                <a:latin typeface="Gill Sans MT" panose="020B0502020104020203" pitchFamily="34" charset="0"/>
              </a:rPr>
              <a:t> </a:t>
            </a:r>
            <a:r>
              <a:rPr kumimoji="1" lang="en" altLang="zh-CN" sz="1200" i="0" dirty="0">
                <a:latin typeface="Gill Sans MT" panose="020B0502020104020203" pitchFamily="34" charset="0"/>
              </a:rPr>
              <a:t>reasoning on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knowledge</a:t>
            </a:r>
            <a:r>
              <a:rPr kumimoji="1" lang="zh-CN" altLang="en-US" sz="12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200" dirty="0">
                <a:latin typeface="Gill Sans MT" panose="020B0502020104020203" pitchFamily="34" charset="0"/>
              </a:rPr>
              <a:t>graph.</a:t>
            </a:r>
            <a:endParaRPr kumimoji="1" lang="en" altLang="zh-CN" sz="1200" dirty="0">
              <a:latin typeface="Gill Sans MT" panose="020B0502020104020203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780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4E37F-D51A-344D-9BAA-327F4D87342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119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dirty="0">
                <a:solidFill>
                  <a:srgbClr val="0070C0"/>
                </a:solidFill>
              </a:rPr>
              <a:t>Intuitively,</a:t>
            </a:r>
            <a:r>
              <a:rPr kumimoji="1" lang="zh-CN" altLang="en-US" sz="1200" b="0" dirty="0">
                <a:solidFill>
                  <a:srgbClr val="0070C0"/>
                </a:solidFill>
              </a:rPr>
              <a:t> </a:t>
            </a:r>
            <a:r>
              <a:rPr kumimoji="1" lang="en-US" altLang="zh-CN" sz="1200" b="0" dirty="0">
                <a:solidFill>
                  <a:srgbClr val="0070C0"/>
                </a:solidFill>
              </a:rPr>
              <a:t>o</a:t>
            </a:r>
            <a:r>
              <a:rPr kumimoji="1" lang="en" altLang="zh-CN" sz="1200" b="0" dirty="0">
                <a:solidFill>
                  <a:srgbClr val="0070C0"/>
                </a:solidFill>
              </a:rPr>
              <a:t>nly partial knowledge stored in human brain is relevant to a question</a:t>
            </a:r>
          </a:p>
          <a:p>
            <a:endParaRPr kumimoji="1" lang="en-US" altLang="zh-CN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dirty="0">
                <a:solidFill>
                  <a:srgbClr val="0070C0"/>
                </a:solidFill>
              </a:rPr>
              <a:t>G</a:t>
            </a:r>
            <a:r>
              <a:rPr kumimoji="1" lang="en" altLang="zh-CN" sz="1200" b="0" dirty="0">
                <a:solidFill>
                  <a:srgbClr val="0070C0"/>
                </a:solidFill>
              </a:rPr>
              <a:t>enerating candidates and</a:t>
            </a:r>
            <a:r>
              <a:rPr kumimoji="1" lang="zh-CN" altLang="en-US" sz="1200" b="0" dirty="0">
                <a:solidFill>
                  <a:srgbClr val="0070C0"/>
                </a:solidFill>
              </a:rPr>
              <a:t> </a:t>
            </a:r>
            <a:r>
              <a:rPr kumimoji="1" lang="en" altLang="zh-CN" sz="1200" b="0" dirty="0">
                <a:solidFill>
                  <a:srgbClr val="0070C0"/>
                </a:solidFill>
              </a:rPr>
              <a:t>then ranking the promising ones are common</a:t>
            </a:r>
            <a:r>
              <a:rPr kumimoji="1" lang="zh-CN" altLang="en-US" sz="1200" b="0" dirty="0">
                <a:solidFill>
                  <a:srgbClr val="0070C0"/>
                </a:solidFill>
              </a:rPr>
              <a:t> </a:t>
            </a:r>
            <a:r>
              <a:rPr kumimoji="1" lang="en-US" altLang="zh-CN" sz="1200" b="0" dirty="0">
                <a:solidFill>
                  <a:srgbClr val="0070C0"/>
                </a:solidFill>
              </a:rPr>
              <a:t>in</a:t>
            </a:r>
            <a:r>
              <a:rPr kumimoji="1" lang="zh-CN" altLang="en-US" sz="1200" b="0" dirty="0">
                <a:solidFill>
                  <a:srgbClr val="0070C0"/>
                </a:solidFill>
              </a:rPr>
              <a:t> </a:t>
            </a:r>
            <a:r>
              <a:rPr kumimoji="1" lang="en-US" altLang="zh-CN" sz="1200" b="0" dirty="0">
                <a:solidFill>
                  <a:srgbClr val="0070C0"/>
                </a:solidFill>
              </a:rPr>
              <a:t>practice</a:t>
            </a:r>
            <a:endParaRPr kumimoji="1" lang="en" altLang="zh-CN" sz="1200" b="0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sz="1200" b="0" dirty="0">
              <a:solidFill>
                <a:srgbClr val="0070C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dirty="0">
                <a:solidFill>
                  <a:srgbClr val="0070C0"/>
                </a:solidFill>
              </a:rPr>
              <a:t>Therefore,</a:t>
            </a:r>
            <a:r>
              <a:rPr kumimoji="1" lang="zh-CN" altLang="en-US" sz="1200" b="0" dirty="0">
                <a:solidFill>
                  <a:srgbClr val="0070C0"/>
                </a:solidFill>
              </a:rPr>
              <a:t> </a:t>
            </a:r>
            <a:r>
              <a:rPr kumimoji="1" lang="en-US" altLang="zh-CN" sz="1200" b="0" dirty="0">
                <a:solidFill>
                  <a:srgbClr val="FF0000"/>
                </a:solidFill>
              </a:rPr>
              <a:t>a</a:t>
            </a:r>
            <a:r>
              <a:rPr kumimoji="1" lang="en" altLang="zh-CN" sz="1200" b="0" dirty="0">
                <a:solidFill>
                  <a:srgbClr val="FF0000"/>
                </a:solidFill>
              </a:rPr>
              <a:t> new </a:t>
            </a:r>
            <a:r>
              <a:rPr kumimoji="1" lang="en-US" altLang="zh-CN" sz="1200" b="0" dirty="0">
                <a:solidFill>
                  <a:srgbClr val="FF0000"/>
                </a:solidFill>
              </a:rPr>
              <a:t>reasoning</a:t>
            </a:r>
            <a:r>
              <a:rPr kumimoji="1" lang="zh-CN" altLang="en-US" sz="1200" b="0" dirty="0">
                <a:solidFill>
                  <a:srgbClr val="FF0000"/>
                </a:solidFill>
              </a:rPr>
              <a:t> </a:t>
            </a:r>
            <a:r>
              <a:rPr kumimoji="1" lang="en-US" altLang="zh-CN" sz="1200" b="0" dirty="0">
                <a:solidFill>
                  <a:srgbClr val="FF0000"/>
                </a:solidFill>
              </a:rPr>
              <a:t>manner</a:t>
            </a:r>
            <a:r>
              <a:rPr kumimoji="1" lang="zh-CN" altLang="en-US" sz="1200" b="0" dirty="0">
                <a:solidFill>
                  <a:srgbClr val="FF0000"/>
                </a:solidFill>
              </a:rPr>
              <a:t> </a:t>
            </a:r>
            <a:r>
              <a:rPr kumimoji="1" lang="en" altLang="zh-CN" sz="1200" b="0" dirty="0">
                <a:solidFill>
                  <a:srgbClr val="FF0000"/>
                </a:solidFill>
              </a:rPr>
              <a:t>should avoid reasoning on the entire KG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sz="1200" b="0" dirty="0">
              <a:solidFill>
                <a:srgbClr val="0070C0"/>
              </a:solidFill>
            </a:endParaRPr>
          </a:p>
          <a:p>
            <a:endParaRPr kumimoji="1"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0182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/>
              <a:t>In this work, we propose the novel one-shot-subgraph link prediction on knowledge graph</a:t>
            </a:r>
            <a:r>
              <a:rPr lang="en-US" altLang="zh-CN" dirty="0"/>
              <a:t>s</a:t>
            </a:r>
            <a:r>
              <a:rPr lang="en" altLang="zh-CN" dirty="0"/>
              <a:t>. </a:t>
            </a:r>
          </a:p>
          <a:p>
            <a:endParaRPr lang="en" altLang="zh-CN" dirty="0"/>
          </a:p>
          <a:p>
            <a:r>
              <a:rPr lang="en-US" altLang="zh-CN" dirty="0"/>
              <a:t>Here,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“one-shot”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" altLang="zh-CN" dirty="0"/>
              <a:t>only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sample</a:t>
            </a:r>
            <a:r>
              <a:rPr lang="zh-CN" altLang="en-US" dirty="0"/>
              <a:t> </a:t>
            </a:r>
            <a:r>
              <a:rPr lang="en" altLang="zh-CN" dirty="0"/>
              <a:t>one subgraph for answering one query</a:t>
            </a:r>
            <a:r>
              <a:rPr lang="en-US" altLang="zh-CN" dirty="0"/>
              <a:t>.</a:t>
            </a:r>
            <a:endParaRPr lang="en" altLang="zh-CN" dirty="0"/>
          </a:p>
          <a:p>
            <a:endParaRPr lang="en" altLang="zh-CN" dirty="0"/>
          </a:p>
          <a:p>
            <a:r>
              <a:rPr lang="en-US" altLang="zh-CN" dirty="0"/>
              <a:t>Technically,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" altLang="zh-CN" dirty="0"/>
              <a:t>decouple</a:t>
            </a:r>
            <a:r>
              <a:rPr lang="zh-CN" altLang="en-US" dirty="0"/>
              <a:t> </a:t>
            </a:r>
            <a:r>
              <a:rPr lang="en" altLang="zh-CN" dirty="0"/>
              <a:t>the prediction procedure into two steps with a corresponding sampler and a predictor. </a:t>
            </a:r>
          </a:p>
          <a:p>
            <a:endParaRPr lang="en" altLang="zh-CN" dirty="0"/>
          </a:p>
          <a:p>
            <a:r>
              <a:rPr lang="en" altLang="zh-CN" dirty="0"/>
              <a:t>Thereby, the prediction of a specific query is conducted by </a:t>
            </a:r>
          </a:p>
          <a:p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---</a:t>
            </a:r>
            <a:r>
              <a:rPr lang="zh-CN" altLang="en-US" dirty="0"/>
              <a:t> </a:t>
            </a:r>
            <a:r>
              <a:rPr lang="en" altLang="zh-CN" dirty="0"/>
              <a:t>fast sampling of one query-dependent subgraph with the sampler</a:t>
            </a:r>
          </a:p>
          <a:p>
            <a:pPr marL="0" indent="0">
              <a:buNone/>
            </a:pPr>
            <a:r>
              <a:rPr lang="en" altLang="zh-CN" dirty="0"/>
              <a:t>and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---</a:t>
            </a:r>
            <a:r>
              <a:rPr lang="en" altLang="zh-CN" dirty="0"/>
              <a:t> slow prediction on the subgraph with predictor.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176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Formally,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definition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manner.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Analytically,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manner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enjoys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benefits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lang="en" altLang="zh-CN" dirty="0"/>
              <a:t>Low complexity of computation and parameter</a:t>
            </a:r>
            <a:r>
              <a:rPr lang="en-US" altLang="zh-CN" dirty="0"/>
              <a:t>,</a:t>
            </a:r>
          </a:p>
          <a:p>
            <a:r>
              <a:rPr lang="en" altLang="zh-CN" dirty="0"/>
              <a:t>Flexible propagation scope</a:t>
            </a:r>
            <a:r>
              <a:rPr lang="en-US" altLang="zh-CN" dirty="0"/>
              <a:t>,</a:t>
            </a:r>
          </a:p>
          <a:p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lang="en" altLang="zh-CN" dirty="0"/>
              <a:t>High efficiency in subgraph sampling</a:t>
            </a:r>
            <a:r>
              <a:rPr lang="en-US" altLang="zh-CN" dirty="0"/>
              <a:t>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379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304-62F2-0B4F-B56E-8BC3FB16B11F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021E-9823-8140-9A9F-CA304FDE70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304-62F2-0B4F-B56E-8BC3FB16B11F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021E-9823-8140-9A9F-CA304FDE70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304-62F2-0B4F-B56E-8BC3FB16B11F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021E-9823-8140-9A9F-CA304FDE70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304-62F2-0B4F-B56E-8BC3FB16B11F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021E-9823-8140-9A9F-CA304FDE70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304-62F2-0B4F-B56E-8BC3FB16B11F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021E-9823-8140-9A9F-CA304FDE70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304-62F2-0B4F-B56E-8BC3FB16B11F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021E-9823-8140-9A9F-CA304FDE70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304-62F2-0B4F-B56E-8BC3FB16B11F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021E-9823-8140-9A9F-CA304FDE70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304-62F2-0B4F-B56E-8BC3FB16B11F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021E-9823-8140-9A9F-CA304FDE70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304-62F2-0B4F-B56E-8BC3FB16B11F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021E-9823-8140-9A9F-CA304FDE70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304-62F2-0B4F-B56E-8BC3FB16B11F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021E-9823-8140-9A9F-CA304FDE70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3304-62F2-0B4F-B56E-8BC3FB16B11F}" type="datetimeFigureOut">
              <a:rPr kumimoji="1" lang="zh-CN" altLang="en-US" smtClean="0"/>
              <a:t>2024/5/24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021E-9823-8140-9A9F-CA304FDE70E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B3563304-62F2-0B4F-B56E-8BC3FB16B11F}" type="datetimeFigureOut">
              <a:rPr kumimoji="1" lang="zh-CN" altLang="en-US" smtClean="0"/>
              <a:pPr/>
              <a:t>2024/5/24</a:t>
            </a:fld>
            <a:endParaRPr kumimoji="1"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7B05021E-9823-8140-9A9F-CA304FDE70E2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b="0" i="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b="0" i="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b="0" i="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rxiv.org/pdf/2403.10231.pdf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s://github.com/tmlr-group/one-shot-subgraph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8A6A9-FAE3-9146-AB24-353838CDB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858274"/>
            <a:ext cx="10668001" cy="1933988"/>
          </a:xfrm>
        </p:spPr>
        <p:txBody>
          <a:bodyPr>
            <a:normAutofit/>
          </a:bodyPr>
          <a:lstStyle/>
          <a:p>
            <a:r>
              <a:rPr lang="en" altLang="zh-CN" sz="3600" b="1" dirty="0"/>
              <a:t>Less is More: </a:t>
            </a:r>
            <a:br>
              <a:rPr lang="en" altLang="zh-CN" sz="3600" dirty="0"/>
            </a:br>
            <a:r>
              <a:rPr lang="en" altLang="zh-CN" sz="3600" dirty="0"/>
              <a:t>One-shot Subgraph Reasoning </a:t>
            </a:r>
            <a:br>
              <a:rPr lang="en" altLang="zh-CN" sz="3600" dirty="0"/>
            </a:br>
            <a:r>
              <a:rPr lang="en" altLang="zh-CN" sz="3600" dirty="0"/>
              <a:t>on Large-scale Knowledge Graphs</a:t>
            </a:r>
            <a:endParaRPr lang="zh-CN" altLang="en-US" sz="3600" dirty="0"/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DCDEC1A0-B980-A34D-AEEC-E4BD68060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409" y="4120245"/>
            <a:ext cx="9603179" cy="1655762"/>
          </a:xfrm>
        </p:spPr>
        <p:txBody>
          <a:bodyPr>
            <a:normAutofit/>
          </a:bodyPr>
          <a:lstStyle/>
          <a:p>
            <a:r>
              <a:rPr lang="en" altLang="zh-CN" i="0" dirty="0">
                <a:solidFill>
                  <a:srgbClr val="000000"/>
                </a:solidFill>
                <a:effectLst/>
              </a:rPr>
              <a:t>Zhanke Zhou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Hong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Kong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Baptist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University</a:t>
            </a:r>
          </a:p>
          <a:p>
            <a:endParaRPr lang="en" altLang="zh-CN" sz="800" i="0" dirty="0">
              <a:solidFill>
                <a:srgbClr val="000000"/>
              </a:solidFill>
              <a:effectLst/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with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" altLang="zh-CN" dirty="0">
                <a:solidFill>
                  <a:srgbClr val="000000"/>
                </a:solidFill>
                <a:effectLst/>
              </a:rPr>
              <a:t>Yongqi Zhang, </a:t>
            </a:r>
            <a:r>
              <a:rPr lang="en" altLang="zh-CN" dirty="0" err="1">
                <a:solidFill>
                  <a:srgbClr val="000000"/>
                </a:solidFill>
                <a:effectLst/>
              </a:rPr>
              <a:t>Jiangchao</a:t>
            </a:r>
            <a:r>
              <a:rPr lang="en" altLang="zh-CN" dirty="0">
                <a:solidFill>
                  <a:srgbClr val="000000"/>
                </a:solidFill>
                <a:effectLst/>
              </a:rPr>
              <a:t> Yao, Quanming Yao, and Bo Han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C7ABB3-5A35-874D-AD98-0EEF6FD20ED5}"/>
              </a:ext>
            </a:extLst>
          </p:cNvPr>
          <p:cNvSpPr txBox="1"/>
          <p:nvPr/>
        </p:nvSpPr>
        <p:spPr>
          <a:xfrm>
            <a:off x="0" y="6488668"/>
            <a:ext cx="11044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Gill Sans MT" panose="020B0502020104020203" pitchFamily="34" charset="0"/>
              </a:rPr>
              <a:t>ICLR</a:t>
            </a:r>
            <a:r>
              <a:rPr kumimoji="1" lang="zh-CN" altLang="en-US" sz="18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latin typeface="Gill Sans MT" panose="020B0502020104020203" pitchFamily="34" charset="0"/>
              </a:rPr>
              <a:t>2024</a:t>
            </a:r>
            <a:r>
              <a:rPr kumimoji="1" lang="zh-CN" altLang="en-US" sz="1800" dirty="0">
                <a:latin typeface="Gill Sans MT" panose="020B0502020104020203" pitchFamily="34" charset="0"/>
              </a:rPr>
              <a:t> </a:t>
            </a:r>
            <a:r>
              <a:rPr kumimoji="1" lang="en-US" altLang="zh-CN" sz="1800" dirty="0">
                <a:latin typeface="Gill Sans MT" panose="020B0502020104020203" pitchFamily="34" charset="0"/>
              </a:rPr>
              <a:t>Paper:</a:t>
            </a:r>
            <a:r>
              <a:rPr kumimoji="1" lang="zh-CN" altLang="en-US" sz="1800" dirty="0">
                <a:latin typeface="Gill Sans MT" panose="020B0502020104020203" pitchFamily="34" charset="0"/>
              </a:rPr>
              <a:t> </a:t>
            </a:r>
            <a:r>
              <a:rPr kumimoji="1" lang="en" altLang="zh-CN" sz="1800" dirty="0">
                <a:latin typeface="Gill Sans MT" panose="020B0502020104020203" pitchFamily="34" charset="0"/>
                <a:hlinkClick r:id="rId3"/>
              </a:rPr>
              <a:t>https://arxiv.org/pdf/2403.10231.pdf</a:t>
            </a:r>
            <a:r>
              <a:rPr kumimoji="1" lang="zh-CN" altLang="en-US" sz="1800" dirty="0">
                <a:latin typeface="Gill Sans MT" panose="020B0502020104020203" pitchFamily="34" charset="0"/>
              </a:rPr>
              <a:t>       </a:t>
            </a:r>
            <a:r>
              <a:rPr kumimoji="1" lang="en-US" altLang="zh-CN" sz="1800" dirty="0">
                <a:latin typeface="Gill Sans MT" panose="020B0502020104020203" pitchFamily="34" charset="0"/>
              </a:rPr>
              <a:t>Code:</a:t>
            </a:r>
            <a:r>
              <a:rPr kumimoji="1" lang="zh-CN" altLang="en-US" sz="1800" dirty="0">
                <a:latin typeface="Gill Sans MT" panose="020B0502020104020203" pitchFamily="34" charset="0"/>
              </a:rPr>
              <a:t> </a:t>
            </a:r>
            <a:r>
              <a:rPr kumimoji="1" lang="en" altLang="zh-CN" sz="1800" dirty="0">
                <a:latin typeface="Gill Sans MT" panose="020B0502020104020203" pitchFamily="34" charset="0"/>
                <a:hlinkClick r:id="rId4"/>
              </a:rPr>
              <a:t>https://github.com/tmlr-group/one-shot-subgraph</a:t>
            </a:r>
            <a:r>
              <a:rPr kumimoji="1" lang="zh-CN" altLang="en-US" sz="1800" dirty="0">
                <a:latin typeface="Gill Sans MT" panose="020B0502020104020203" pitchFamily="34" charset="0"/>
              </a:rPr>
              <a:t> </a:t>
            </a:r>
            <a:endParaRPr kumimoji="1" lang="en" altLang="zh-CN" sz="1800" dirty="0">
              <a:latin typeface="Gill Sans MT" panose="020B0502020104020203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DC5B35-7FD9-984D-810F-37B7DDE6A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453" y="117045"/>
            <a:ext cx="1279716" cy="12797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37B308-68FB-9E44-A0DB-0411C06AF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409" y="117045"/>
            <a:ext cx="1279716" cy="12797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F38D32-95A4-5744-8AE8-5FBC4F7C6A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6365" y="117045"/>
            <a:ext cx="1279716" cy="12840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05B4378-CD8D-384B-ACCC-F399B03D6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0638" y="323705"/>
            <a:ext cx="2196825" cy="904575"/>
          </a:xfrm>
          <a:prstGeom prst="rect">
            <a:avLst/>
          </a:prstGeom>
        </p:spPr>
      </p:pic>
      <p:pic>
        <p:nvPicPr>
          <p:cNvPr id="1026" name="Picture 2" descr="HKUST(GZ)-PEER Lab | Openings">
            <a:extLst>
              <a:ext uri="{FF2B5EF4-FFF2-40B4-BE49-F238E27FC236}">
                <a16:creationId xmlns:a16="http://schemas.microsoft.com/office/drawing/2014/main" id="{554FE3E7-2688-CF4A-9422-124FDA7C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571" y="346030"/>
            <a:ext cx="3901343" cy="8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CLR">
            <a:extLst>
              <a:ext uri="{FF2B5EF4-FFF2-40B4-BE49-F238E27FC236}">
                <a16:creationId xmlns:a16="http://schemas.microsoft.com/office/drawing/2014/main" id="{52BB450C-0D91-8048-88FA-B755F3A9D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3" t="17980" r="13409" b="17910"/>
          <a:stretch/>
        </p:blipFill>
        <p:spPr bwMode="auto">
          <a:xfrm>
            <a:off x="148208" y="182661"/>
            <a:ext cx="1417010" cy="12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4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2C9834-9135-3E4D-AFAE-007701FC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sz="3600" dirty="0"/>
              <a:t>overview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05AAE2-A6E2-104E-866F-4491A5F4A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57" y="2154245"/>
            <a:ext cx="3643311" cy="4175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" altLang="zh-CN" sz="2400" dirty="0"/>
              <a:t>The three key steps of </a:t>
            </a:r>
          </a:p>
          <a:p>
            <a:pPr marL="0" indent="0">
              <a:buNone/>
            </a:pPr>
            <a:r>
              <a:rPr kumimoji="1" lang="en-US" altLang="zh-CN" sz="2400" dirty="0"/>
              <a:t>one-shot-subgraph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LP</a:t>
            </a:r>
            <a:r>
              <a:rPr kumimoji="1" lang="en" altLang="zh-CN" sz="2400" dirty="0"/>
              <a:t> are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" altLang="zh-CN" sz="2400" dirty="0"/>
              <a:t>generate the sampling distribution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sz="2400" dirty="0"/>
              <a:t>extract</a:t>
            </a:r>
            <a:r>
              <a:rPr kumimoji="1" lang="en" altLang="zh-CN" sz="2400" dirty="0"/>
              <a:t> a subgraph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with top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entities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and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edges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sz="2400" dirty="0"/>
              <a:t>inference</a:t>
            </a:r>
            <a:r>
              <a:rPr kumimoji="1" lang="en" altLang="zh-CN" sz="2400" dirty="0"/>
              <a:t> </a:t>
            </a:r>
            <a:r>
              <a:rPr kumimoji="1" lang="en-US" altLang="zh-CN" sz="2400" dirty="0"/>
              <a:t>on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the subgraph and </a:t>
            </a:r>
            <a:r>
              <a:rPr kumimoji="1" lang="en-US" altLang="zh-CN" sz="2400" dirty="0"/>
              <a:t>get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the </a:t>
            </a:r>
            <a:r>
              <a:rPr kumimoji="1" lang="en-US" altLang="zh-CN" sz="2400" dirty="0"/>
              <a:t>final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prediction</a:t>
            </a:r>
            <a:endParaRPr kumimoji="1"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67FE30-8730-C244-986E-CAD5A0E6A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62" y="2119309"/>
            <a:ext cx="7835553" cy="365192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74C5427-FE25-ED4E-868B-53EAC5E3F797}"/>
              </a:ext>
            </a:extLst>
          </p:cNvPr>
          <p:cNvSpPr txBox="1"/>
          <p:nvPr/>
        </p:nvSpPr>
        <p:spPr>
          <a:xfrm>
            <a:off x="3676504" y="5865461"/>
            <a:ext cx="396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Q</a:t>
            </a:r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: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what kind of sampler is suitable her</a:t>
            </a:r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e?</a:t>
            </a:r>
            <a:endParaRPr kumimoji="1" lang="zh-CN" altLang="en-US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179D0CE-8ECF-C84E-AEF5-AADD003F8EF0}"/>
              </a:ext>
            </a:extLst>
          </p:cNvPr>
          <p:cNvSpPr txBox="1"/>
          <p:nvPr/>
        </p:nvSpPr>
        <p:spPr>
          <a:xfrm>
            <a:off x="6938198" y="1720332"/>
            <a:ext cx="441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Q: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how to build the predictor’s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architecture</a:t>
            </a:r>
            <a:endParaRPr kumimoji="1" lang="zh-CN" altLang="en-US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33F293A-0200-C14F-B0D3-97A442D4349F}"/>
              </a:ext>
            </a:extLst>
          </p:cNvPr>
          <p:cNvSpPr txBox="1"/>
          <p:nvPr/>
        </p:nvSpPr>
        <p:spPr>
          <a:xfrm>
            <a:off x="7615832" y="5865461"/>
            <a:ext cx="454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Q:</a:t>
            </a:r>
            <a:r>
              <a:rPr kumimoji="1" lang="zh-CN" alt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dirty="0">
                <a:solidFill>
                  <a:srgbClr val="FF0000"/>
                </a:solidFill>
                <a:latin typeface="Gill Sans MT" panose="020B0502020104020203" pitchFamily="34" charset="0"/>
              </a:rPr>
              <a:t>how to optimize the sampler and predictor?</a:t>
            </a:r>
            <a:endParaRPr kumimoji="1" lang="zh-CN" altLang="en-US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4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2C9834-9135-3E4D-AFAE-007701FC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7550" cy="1325563"/>
          </a:xfrm>
        </p:spPr>
        <p:txBody>
          <a:bodyPr/>
          <a:lstStyle/>
          <a:p>
            <a:r>
              <a:rPr kumimoji="1" lang="en-US" altLang="zh-CN" dirty="0"/>
              <a:t>Implementation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sz="3200" dirty="0"/>
              <a:t>step1/3</a:t>
            </a:r>
            <a:r>
              <a:rPr kumimoji="1" lang="zh-CN" altLang="en-US" sz="3200" dirty="0"/>
              <a:t> </a:t>
            </a:r>
            <a:r>
              <a:rPr kumimoji="1" lang="en" altLang="zh-CN" sz="3200" dirty="0"/>
              <a:t>Generate Sampling Distribution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05AAE2-A6E2-104E-866F-4491A5F4A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7550" cy="129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" altLang="zh-CN" sz="2400" dirty="0"/>
              <a:t>Notice that the answer entity are generally </a:t>
            </a:r>
            <a:r>
              <a:rPr kumimoji="1" lang="en" altLang="zh-CN" sz="2400" b="1" dirty="0"/>
              <a:t>near</a:t>
            </a:r>
            <a:r>
              <a:rPr kumimoji="1" lang="en" altLang="zh-CN" sz="2400" dirty="0"/>
              <a:t> the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query entity</a:t>
            </a:r>
            <a:r>
              <a:rPr kumimoji="1" lang="en-US" altLang="zh-CN" sz="2400" dirty="0"/>
              <a:t>.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pPr marL="0" indent="0">
              <a:buNone/>
            </a:pPr>
            <a:r>
              <a:rPr kumimoji="1" lang="en-US" altLang="zh-CN" sz="2400" dirty="0"/>
              <a:t>Hence,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w</a:t>
            </a:r>
            <a:r>
              <a:rPr kumimoji="1" lang="en" altLang="zh-CN" sz="2400" dirty="0"/>
              <a:t>e choose the single-source and non-parametric heuristic </a:t>
            </a:r>
            <a:r>
              <a:rPr kumimoji="1" lang="en" altLang="zh-CN" sz="2400" b="1" dirty="0"/>
              <a:t>Personalized PageRank (PPR)</a:t>
            </a:r>
            <a:r>
              <a:rPr kumimoji="1" lang="en" altLang="zh-CN" sz="2400" dirty="0"/>
              <a:t> as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the indicator for sampling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CC779E-4F9F-5B4C-A4E0-66C80FF45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354" y="3429000"/>
            <a:ext cx="9689291" cy="2975826"/>
          </a:xfrm>
          <a:prstGeom prst="rect">
            <a:avLst/>
          </a:prstGeom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B3030FD7-8E8A-7A43-AD1C-A601093CEA4B}"/>
              </a:ext>
            </a:extLst>
          </p:cNvPr>
          <p:cNvSpPr/>
          <p:nvPr/>
        </p:nvSpPr>
        <p:spPr>
          <a:xfrm>
            <a:off x="5803981" y="4561463"/>
            <a:ext cx="791891" cy="4001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65FB471-E8F1-654B-9248-457A1CBC40A3}"/>
                  </a:ext>
                </a:extLst>
              </p:cNvPr>
              <p:cNvSpPr txBox="1"/>
              <p:nvPr/>
            </p:nvSpPr>
            <p:spPr>
              <a:xfrm>
                <a:off x="2797102" y="3036869"/>
                <a:ext cx="4820294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kumimoji="1"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kumimoji="1"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: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the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sampling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importance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of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each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entity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65FB471-E8F1-654B-9248-457A1CBC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102" y="3036869"/>
                <a:ext cx="4820294" cy="412934"/>
              </a:xfrm>
              <a:prstGeom prst="rect">
                <a:avLst/>
              </a:prstGeom>
              <a:blipFill>
                <a:blip r:embed="rId4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25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2C9834-9135-3E4D-AFAE-007701FC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sz="3200" dirty="0"/>
              <a:t>step2/3</a:t>
            </a:r>
            <a:r>
              <a:rPr kumimoji="1" lang="zh-CN" altLang="en-US" sz="3200" dirty="0"/>
              <a:t> </a:t>
            </a:r>
            <a:r>
              <a:rPr kumimoji="1" lang="en" altLang="zh-CN" sz="3200" dirty="0"/>
              <a:t>Extract Subgraph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5A72F4-E2E8-1C46-B1E3-D7F6834B0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581"/>
          <a:stretch/>
        </p:blipFill>
        <p:spPr>
          <a:xfrm>
            <a:off x="1739016" y="4269367"/>
            <a:ext cx="8884655" cy="2087784"/>
          </a:xfrm>
          <a:prstGeom prst="rect">
            <a:avLst/>
          </a:prstGeom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5D43C04A-B9AD-7744-9968-E99241BA47F1}"/>
              </a:ext>
            </a:extLst>
          </p:cNvPr>
          <p:cNvSpPr/>
          <p:nvPr/>
        </p:nvSpPr>
        <p:spPr>
          <a:xfrm>
            <a:off x="7583805" y="4269367"/>
            <a:ext cx="3039866" cy="2223508"/>
          </a:xfrm>
          <a:prstGeom prst="round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2ED457-57F0-AA4B-9529-AE777E5C6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948" y="1690688"/>
            <a:ext cx="9492103" cy="2413840"/>
          </a:xfrm>
          <a:prstGeom prst="rect">
            <a:avLst/>
          </a:prstGeom>
        </p:spPr>
      </p:pic>
      <p:sp>
        <p:nvSpPr>
          <p:cNvPr id="13" name="圆角矩形 12">
            <a:extLst>
              <a:ext uri="{FF2B5EF4-FFF2-40B4-BE49-F238E27FC236}">
                <a16:creationId xmlns:a16="http://schemas.microsoft.com/office/drawing/2014/main" id="{8D6B5EE1-2A5C-7E4D-BF1C-C9C1903F739F}"/>
              </a:ext>
            </a:extLst>
          </p:cNvPr>
          <p:cNvSpPr/>
          <p:nvPr/>
        </p:nvSpPr>
        <p:spPr>
          <a:xfrm>
            <a:off x="4267201" y="1715202"/>
            <a:ext cx="3499104" cy="2711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FCBF1476-34D2-F144-B031-769DEE8DAD16}"/>
              </a:ext>
            </a:extLst>
          </p:cNvPr>
          <p:cNvSpPr/>
          <p:nvPr/>
        </p:nvSpPr>
        <p:spPr>
          <a:xfrm>
            <a:off x="9253728" y="1968819"/>
            <a:ext cx="1551748" cy="2983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AEC753E1-5BC8-8447-9BC7-438D65D288AA}"/>
              </a:ext>
            </a:extLst>
          </p:cNvPr>
          <p:cNvSpPr/>
          <p:nvPr/>
        </p:nvSpPr>
        <p:spPr>
          <a:xfrm>
            <a:off x="1423100" y="2227650"/>
            <a:ext cx="3612196" cy="2986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52670A96-617C-A54F-ABB1-DFD951F1D52D}"/>
              </a:ext>
            </a:extLst>
          </p:cNvPr>
          <p:cNvSpPr/>
          <p:nvPr/>
        </p:nvSpPr>
        <p:spPr>
          <a:xfrm>
            <a:off x="3975906" y="3120976"/>
            <a:ext cx="387518" cy="3281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3268E2F7-C066-B449-A652-FC616FEB1EAB}"/>
              </a:ext>
            </a:extLst>
          </p:cNvPr>
          <p:cNvSpPr/>
          <p:nvPr/>
        </p:nvSpPr>
        <p:spPr>
          <a:xfrm>
            <a:off x="3975906" y="3630339"/>
            <a:ext cx="387518" cy="3281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3268E2F7-C066-B449-A652-FC616FEB1EAB}"/>
              </a:ext>
            </a:extLst>
          </p:cNvPr>
          <p:cNvSpPr/>
          <p:nvPr/>
        </p:nvSpPr>
        <p:spPr>
          <a:xfrm>
            <a:off x="6389921" y="3120976"/>
            <a:ext cx="387518" cy="3281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3268E2F7-C066-B449-A652-FC616FEB1EAB}"/>
              </a:ext>
            </a:extLst>
          </p:cNvPr>
          <p:cNvSpPr/>
          <p:nvPr/>
        </p:nvSpPr>
        <p:spPr>
          <a:xfrm>
            <a:off x="9204960" y="3630339"/>
            <a:ext cx="387518" cy="3281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732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2C9834-9135-3E4D-AFAE-007701FC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sz="3200" dirty="0"/>
              <a:t>step3/3</a:t>
            </a:r>
            <a:r>
              <a:rPr kumimoji="1" lang="zh-CN" altLang="en-US" sz="3200" dirty="0"/>
              <a:t> </a:t>
            </a:r>
            <a:r>
              <a:rPr kumimoji="1" lang="en" altLang="zh-CN" sz="3200" dirty="0"/>
              <a:t>Reason on the Subgraph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86B9D4-B1E5-2044-8553-0F2B85AC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982" y="3327233"/>
            <a:ext cx="9763126" cy="14504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5A72F4-E2E8-1C46-B1E3-D7F6834B06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581"/>
          <a:stretch/>
        </p:blipFill>
        <p:spPr>
          <a:xfrm>
            <a:off x="2826449" y="1490569"/>
            <a:ext cx="7152191" cy="1680676"/>
          </a:xfrm>
          <a:prstGeom prst="rect">
            <a:avLst/>
          </a:prstGeom>
        </p:spPr>
      </p:pic>
      <p:sp>
        <p:nvSpPr>
          <p:cNvPr id="10" name="圆角矩形 9">
            <a:extLst>
              <a:ext uri="{FF2B5EF4-FFF2-40B4-BE49-F238E27FC236}">
                <a16:creationId xmlns:a16="http://schemas.microsoft.com/office/drawing/2014/main" id="{01AF890B-1DBA-0340-AE92-43A47B868A0E}"/>
              </a:ext>
            </a:extLst>
          </p:cNvPr>
          <p:cNvSpPr/>
          <p:nvPr/>
        </p:nvSpPr>
        <p:spPr>
          <a:xfrm>
            <a:off x="2826449" y="1468378"/>
            <a:ext cx="2374201" cy="1836664"/>
          </a:xfrm>
          <a:prstGeom prst="round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03879B31-2433-A142-B500-227F6F5682C3}"/>
              </a:ext>
            </a:extLst>
          </p:cNvPr>
          <p:cNvSpPr/>
          <p:nvPr/>
        </p:nvSpPr>
        <p:spPr>
          <a:xfrm>
            <a:off x="10410391" y="4052465"/>
            <a:ext cx="352289" cy="4954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9B647B70-8322-7440-B591-CCA45F4A9D19}"/>
              </a:ext>
            </a:extLst>
          </p:cNvPr>
          <p:cNvSpPr/>
          <p:nvPr/>
        </p:nvSpPr>
        <p:spPr>
          <a:xfrm>
            <a:off x="3519989" y="4052465"/>
            <a:ext cx="679032" cy="4954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47178CC-4DA0-8349-8688-511BECEBE80F}"/>
              </a:ext>
            </a:extLst>
          </p:cNvPr>
          <p:cNvSpPr txBox="1"/>
          <p:nvPr/>
        </p:nvSpPr>
        <p:spPr>
          <a:xfrm>
            <a:off x="1033228" y="5079942"/>
            <a:ext cx="1146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" altLang="zh-CN" dirty="0">
                <a:latin typeface="Gill Sans MT" panose="020B0502020104020203" pitchFamily="34" charset="0"/>
              </a:rPr>
              <a:t>intra-layer</a:t>
            </a:r>
          </a:p>
          <a:p>
            <a:pPr algn="r"/>
            <a:r>
              <a:rPr kumimoji="1" lang="en" altLang="zh-CN" dirty="0">
                <a:latin typeface="Gill Sans MT" panose="020B0502020104020203" pitchFamily="34" charset="0"/>
              </a:rPr>
              <a:t>design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2B73326-EDBC-754B-900B-AB40BC413223}"/>
              </a:ext>
            </a:extLst>
          </p:cNvPr>
          <p:cNvSpPr txBox="1"/>
          <p:nvPr/>
        </p:nvSpPr>
        <p:spPr>
          <a:xfrm>
            <a:off x="980008" y="5882261"/>
            <a:ext cx="120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" altLang="zh-CN" dirty="0">
                <a:latin typeface="Gill Sans MT" panose="020B0502020104020203" pitchFamily="34" charset="0"/>
              </a:rPr>
              <a:t>inter-layer </a:t>
            </a:r>
          </a:p>
          <a:p>
            <a:pPr algn="r"/>
            <a:r>
              <a:rPr kumimoji="1" lang="en" altLang="zh-CN" dirty="0">
                <a:latin typeface="Gill Sans MT" panose="020B0502020104020203" pitchFamily="34" charset="0"/>
              </a:rPr>
              <a:t>design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2AA4388-4C4C-9844-8A29-C79ADA877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692" y="4933685"/>
            <a:ext cx="8539988" cy="17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0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87EC6EB-7DC5-9E40-B8B2-927FAA3A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Implementation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sz="3200" dirty="0"/>
              <a:t>the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full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algorithm</a:t>
            </a:r>
            <a:endParaRPr kumimoji="1" lang="zh-CN" altLang="en-US" sz="32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A4D7569-6321-B344-9901-60F0F1CC7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80097"/>
            <a:ext cx="9132835" cy="4712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5">
                <a:extLst>
                  <a:ext uri="{FF2B5EF4-FFF2-40B4-BE49-F238E27FC236}">
                    <a16:creationId xmlns:a16="http://schemas.microsoft.com/office/drawing/2014/main" id="{10ABC225-E522-A142-A3B3-20E8598C6C68}"/>
                  </a:ext>
                </a:extLst>
              </p:cNvPr>
              <p:cNvSpPr txBox="1"/>
              <p:nvPr/>
            </p:nvSpPr>
            <p:spPr>
              <a:xfrm>
                <a:off x="6815330" y="3174052"/>
                <a:ext cx="4718304" cy="707886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dash"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hyperparameters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sub>
                    </m:sSub>
                  </m:oMath>
                </a14:m>
                <a:r>
                  <a:rPr kumimoji="1" lang="en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are</a:t>
                </a:r>
                <a:r>
                  <a:rPr kumimoji="1" lang="en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important</a:t>
                </a:r>
              </a:p>
              <a:p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but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how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to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find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the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optimal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configure?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🤔</a:t>
                </a:r>
                <a:endParaRPr kumimoji="1" lang="zh-CN" altLang="en-US" sz="2000" dirty="0">
                  <a:solidFill>
                    <a:srgbClr val="FF000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1" name="文本框 5">
                <a:extLst>
                  <a:ext uri="{FF2B5EF4-FFF2-40B4-BE49-F238E27FC236}">
                    <a16:creationId xmlns:a16="http://schemas.microsoft.com/office/drawing/2014/main" id="{10ABC225-E522-A142-A3B3-20E8598C6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30" y="3174052"/>
                <a:ext cx="4718304" cy="707886"/>
              </a:xfrm>
              <a:prstGeom prst="rect">
                <a:avLst/>
              </a:prstGeom>
              <a:blipFill>
                <a:blip r:embed="rId4"/>
                <a:stretch>
                  <a:fillRect l="-1067" t="-3448" r="-267" b="-13793"/>
                </a:stretch>
              </a:blipFill>
              <a:ln w="2540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圆角矩形 11">
            <a:extLst>
              <a:ext uri="{FF2B5EF4-FFF2-40B4-BE49-F238E27FC236}">
                <a16:creationId xmlns:a16="http://schemas.microsoft.com/office/drawing/2014/main" id="{618E4210-0C54-6B46-A46A-869D181CA8C4}"/>
              </a:ext>
            </a:extLst>
          </p:cNvPr>
          <p:cNvSpPr/>
          <p:nvPr/>
        </p:nvSpPr>
        <p:spPr>
          <a:xfrm>
            <a:off x="1199389" y="3044823"/>
            <a:ext cx="4177283" cy="966345"/>
          </a:xfrm>
          <a:prstGeom prst="roundRect">
            <a:avLst>
              <a:gd name="adj" fmla="val 6000"/>
            </a:avLst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3ED7891F-5505-0644-92FC-2AB7B5D5792E}"/>
              </a:ext>
            </a:extLst>
          </p:cNvPr>
          <p:cNvSpPr/>
          <p:nvPr/>
        </p:nvSpPr>
        <p:spPr>
          <a:xfrm>
            <a:off x="1227333" y="4261291"/>
            <a:ext cx="5990331" cy="530165"/>
          </a:xfrm>
          <a:prstGeom prst="roundRect">
            <a:avLst>
              <a:gd name="adj" fmla="val 6000"/>
            </a:avLst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35F9E3A2-4A52-7548-8F3B-75A1613A13D0}"/>
              </a:ext>
            </a:extLst>
          </p:cNvPr>
          <p:cNvSpPr/>
          <p:nvPr/>
        </p:nvSpPr>
        <p:spPr>
          <a:xfrm>
            <a:off x="1227332" y="4992811"/>
            <a:ext cx="7331452" cy="1407989"/>
          </a:xfrm>
          <a:prstGeom prst="roundRect">
            <a:avLst>
              <a:gd name="adj" fmla="val 6000"/>
            </a:avLst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095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2C9834-9135-3E4D-AFAE-007701FC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sz="3600" dirty="0"/>
              <a:t>optimization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05AAE2-A6E2-104E-866F-4491A5F4A0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5209"/>
                <a:ext cx="10877550" cy="7468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Search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Problem</a:t>
                </a:r>
                <a:r>
                  <a:rPr kumimoji="1" lang="zh-CN" altLang="en-US" sz="2400" dirty="0"/>
                  <a:t> </a:t>
                </a:r>
                <a:r>
                  <a:rPr kumimoji="1" lang="en" altLang="zh-CN" sz="2400" dirty="0"/>
                  <a:t>to find the optimal </a:t>
                </a:r>
                <a:r>
                  <a:rPr kumimoji="1" lang="en" altLang="zh-CN" sz="2400" dirty="0">
                    <a:solidFill>
                      <a:schemeClr val="tx1"/>
                    </a:solidFill>
                  </a:rPr>
                  <a:t>configuration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hyper</m:t>
                        </m:r>
                      </m:sub>
                      <m:sup>
                        <m:r>
                          <a:rPr kumimoji="1" lang="zh-CN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kumimoji="1" lang="en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005AAE2-A6E2-104E-866F-4491A5F4A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5209"/>
                <a:ext cx="10877550" cy="746887"/>
              </a:xfrm>
              <a:blipFill>
                <a:blip r:embed="rId3"/>
                <a:stretch>
                  <a:fillRect l="-933" t="-1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EB13340-401E-504E-85A8-754C53F4E7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52"/>
          <a:stretch/>
        </p:blipFill>
        <p:spPr>
          <a:xfrm>
            <a:off x="3789426" y="2078451"/>
            <a:ext cx="6608064" cy="9813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590DB49-CB81-714F-B3AE-E95E6CD6C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460" y="3244649"/>
            <a:ext cx="8241030" cy="34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88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01691-DBF3-C846-A69C-FF2FF50F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66774E-72DF-2A42-B043-878B2299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</a:p>
          <a:p>
            <a:r>
              <a:rPr kumimoji="1" lang="en-US" altLang="zh-CN" dirty="0"/>
              <a:t>Method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Experiments</a:t>
            </a:r>
          </a:p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8840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4A566C-2391-9646-BB68-9782BDB2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sz="3600" dirty="0"/>
              <a:t>main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results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77BF14-1495-0D4F-8406-9EC7FC00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730" y="1505619"/>
            <a:ext cx="7183350" cy="5042676"/>
          </a:xfrm>
          <a:prstGeom prst="rect">
            <a:avLst/>
          </a:prstGeom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65485451-6F8B-814E-A717-8DE541FE4F24}"/>
              </a:ext>
            </a:extLst>
          </p:cNvPr>
          <p:cNvSpPr/>
          <p:nvPr/>
        </p:nvSpPr>
        <p:spPr>
          <a:xfrm>
            <a:off x="3786605" y="4208320"/>
            <a:ext cx="5928895" cy="2188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984E0AE9-7F44-A944-BA04-857932AB0B70}"/>
              </a:ext>
            </a:extLst>
          </p:cNvPr>
          <p:cNvSpPr/>
          <p:nvPr/>
        </p:nvSpPr>
        <p:spPr>
          <a:xfrm>
            <a:off x="3786605" y="6253020"/>
            <a:ext cx="5928895" cy="2188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026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290D2A-9BBE-214B-BCC0-39D0E1F34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600" y="1715180"/>
            <a:ext cx="9091196" cy="238919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D4A566C-2391-9646-BB68-9782BDB2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sz="3600" dirty="0"/>
              <a:t>ablation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study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F98E3F-6795-944E-B397-76943A15E4B6}"/>
              </a:ext>
            </a:extLst>
          </p:cNvPr>
          <p:cNvSpPr txBox="1"/>
          <p:nvPr/>
        </p:nvSpPr>
        <p:spPr>
          <a:xfrm>
            <a:off x="1528681" y="1399170"/>
            <a:ext cx="1208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10%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entities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19FE8AF0-A1DC-074F-974C-824A230E879D}"/>
              </a:ext>
            </a:extLst>
          </p:cNvPr>
          <p:cNvCxnSpPr/>
          <p:nvPr/>
        </p:nvCxnSpPr>
        <p:spPr>
          <a:xfrm flipV="1">
            <a:off x="2142289" y="1663712"/>
            <a:ext cx="0" cy="201728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D16BF37E-401F-7A45-8617-3BFB59ED1BA9}"/>
              </a:ext>
            </a:extLst>
          </p:cNvPr>
          <p:cNvSpPr txBox="1"/>
          <p:nvPr/>
        </p:nvSpPr>
        <p:spPr>
          <a:xfrm>
            <a:off x="4635340" y="1423234"/>
            <a:ext cx="1208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10%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entities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B0F56ACA-F715-4042-9150-22FD71252772}"/>
              </a:ext>
            </a:extLst>
          </p:cNvPr>
          <p:cNvCxnSpPr/>
          <p:nvPr/>
        </p:nvCxnSpPr>
        <p:spPr>
          <a:xfrm flipV="1">
            <a:off x="5248948" y="1687776"/>
            <a:ext cx="0" cy="201728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8">
            <a:extLst>
              <a:ext uri="{FF2B5EF4-FFF2-40B4-BE49-F238E27FC236}">
                <a16:creationId xmlns:a16="http://schemas.microsoft.com/office/drawing/2014/main" id="{CCF98E3F-6795-944E-B397-76943A15E4B6}"/>
              </a:ext>
            </a:extLst>
          </p:cNvPr>
          <p:cNvSpPr txBox="1"/>
          <p:nvPr/>
        </p:nvSpPr>
        <p:spPr>
          <a:xfrm>
            <a:off x="7729967" y="1433352"/>
            <a:ext cx="1208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dirty="0">
                <a:solidFill>
                  <a:srgbClr val="FF0000"/>
                </a:solidFill>
              </a:rPr>
              <a:t>10%</a:t>
            </a:r>
            <a:r>
              <a:rPr kumimoji="1" lang="zh-CN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</a:rPr>
              <a:t>entities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19FE8AF0-A1DC-074F-974C-824A230E879D}"/>
              </a:ext>
            </a:extLst>
          </p:cNvPr>
          <p:cNvCxnSpPr/>
          <p:nvPr/>
        </p:nvCxnSpPr>
        <p:spPr>
          <a:xfrm flipV="1">
            <a:off x="8343575" y="1697894"/>
            <a:ext cx="0" cy="201728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F44D1B47-52D5-1548-B37B-465A6E003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402" y="4288323"/>
            <a:ext cx="9091196" cy="2119768"/>
          </a:xfrm>
          <a:prstGeom prst="rect">
            <a:avLst/>
          </a:prstGeom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6AC7F7AF-078D-4540-B595-8B489ACF24C8}"/>
              </a:ext>
            </a:extLst>
          </p:cNvPr>
          <p:cNvSpPr/>
          <p:nvPr/>
        </p:nvSpPr>
        <p:spPr>
          <a:xfrm>
            <a:off x="1563102" y="6046355"/>
            <a:ext cx="8911394" cy="2700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908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4A566C-2391-9646-BB68-9782BDB2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sz="3600" dirty="0"/>
              <a:t>efficiency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comparison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7AB6DF-F05E-3240-9E7E-DE89EA0D5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0" y="1731879"/>
            <a:ext cx="9994900" cy="4254500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95175600-12EB-D145-A9CE-88E34D1589EC}"/>
              </a:ext>
            </a:extLst>
          </p:cNvPr>
          <p:cNvSpPr/>
          <p:nvPr/>
        </p:nvSpPr>
        <p:spPr>
          <a:xfrm>
            <a:off x="6045868" y="1706478"/>
            <a:ext cx="2108200" cy="4144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1AD6C798-DCBB-7E4D-8A4E-5D3294CB2B39}"/>
              </a:ext>
            </a:extLst>
          </p:cNvPr>
          <p:cNvSpPr/>
          <p:nvPr/>
        </p:nvSpPr>
        <p:spPr>
          <a:xfrm>
            <a:off x="2502568" y="2679700"/>
            <a:ext cx="8590882" cy="520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68901EF0-B7CC-044F-8988-A86EA689B12E}"/>
              </a:ext>
            </a:extLst>
          </p:cNvPr>
          <p:cNvSpPr/>
          <p:nvPr/>
        </p:nvSpPr>
        <p:spPr>
          <a:xfrm>
            <a:off x="2502568" y="3759201"/>
            <a:ext cx="8590882" cy="4952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786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01691-DBF3-C846-A69C-FF2FF50F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66774E-72DF-2A42-B043-878B2299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Background</a:t>
            </a:r>
          </a:p>
          <a:p>
            <a:r>
              <a:rPr kumimoji="1" lang="en-US" altLang="zh-CN" dirty="0"/>
              <a:t>Method</a:t>
            </a:r>
          </a:p>
          <a:p>
            <a:r>
              <a:rPr kumimoji="1" lang="en-US" altLang="zh-CN" dirty="0"/>
              <a:t>Experiments</a:t>
            </a:r>
          </a:p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265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01691-DBF3-C846-A69C-FF2FF50F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66774E-72DF-2A42-B043-878B2299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</a:p>
          <a:p>
            <a:r>
              <a:rPr kumimoji="1" lang="en-US" altLang="zh-CN" dirty="0"/>
              <a:t>Method</a:t>
            </a:r>
          </a:p>
          <a:p>
            <a:r>
              <a:rPr kumimoji="1" lang="en-US" altLang="zh-CN" dirty="0"/>
              <a:t>Experiments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Summary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49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BD6790-0CD1-FB40-A46A-9A85EA1A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0A8123-4D16-D246-9B92-7976209F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324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zh-CN" sz="2000" b="1" dirty="0"/>
              <a:t>Main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/>
              <a:t>contributions</a:t>
            </a:r>
            <a:endParaRPr kumimoji="1" lang="en" altLang="zh-CN" sz="2000" b="1" dirty="0"/>
          </a:p>
          <a:p>
            <a:r>
              <a:rPr kumimoji="1" lang="en-US" altLang="zh-CN" sz="2000" dirty="0"/>
              <a:t>W</a:t>
            </a:r>
            <a:r>
              <a:rPr kumimoji="1" lang="en" altLang="zh-CN" sz="2000" dirty="0"/>
              <a:t>e propose </a:t>
            </a:r>
            <a:r>
              <a:rPr kumimoji="1" lang="en" altLang="zh-CN" sz="2000" b="1" dirty="0">
                <a:solidFill>
                  <a:srgbClr val="FF0000"/>
                </a:solidFill>
              </a:rPr>
              <a:t>a new 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manner</a:t>
            </a:r>
            <a:r>
              <a:rPr kumimoji="1" lang="en" altLang="zh-CN" sz="2000" b="1" dirty="0">
                <a:solidFill>
                  <a:srgbClr val="FF0000"/>
                </a:solidFill>
              </a:rPr>
              <a:t> of 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one-shot-subgraph</a:t>
            </a:r>
            <a:r>
              <a:rPr kumimoji="1" lang="en" altLang="zh-CN" sz="2000" b="1" dirty="0">
                <a:solidFill>
                  <a:srgbClr val="FF0000"/>
                </a:solidFill>
              </a:rPr>
              <a:t> reasoning </a:t>
            </a:r>
            <a:r>
              <a:rPr kumimoji="1" lang="en" altLang="zh-CN" sz="2000" dirty="0"/>
              <a:t>on KGs to alleviate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the scalability problem of existing methods and achieve efficient as well as adaptable learning on KGs</a:t>
            </a:r>
          </a:p>
          <a:p>
            <a:endParaRPr kumimoji="1" lang="en" altLang="zh-CN" sz="700" dirty="0"/>
          </a:p>
          <a:p>
            <a:r>
              <a:rPr kumimoji="1" lang="en" altLang="zh-CN" sz="2000" dirty="0"/>
              <a:t>We further introduce </a:t>
            </a:r>
            <a:r>
              <a:rPr kumimoji="1" lang="en" altLang="zh-CN" sz="2000" b="1" dirty="0">
                <a:solidFill>
                  <a:srgbClr val="FF0000"/>
                </a:solidFill>
              </a:rPr>
              <a:t>the automated searching</a:t>
            </a:r>
            <a:r>
              <a:rPr kumimoji="1" lang="zh-CN" altLang="en-US" sz="2000" b="1" dirty="0">
                <a:solidFill>
                  <a:srgbClr val="FF0000"/>
                </a:solidFill>
              </a:rPr>
              <a:t> </a:t>
            </a:r>
            <a:r>
              <a:rPr kumimoji="1" lang="en" altLang="zh-CN" sz="2000" b="1" dirty="0">
                <a:solidFill>
                  <a:srgbClr val="FF0000"/>
                </a:solidFill>
              </a:rPr>
              <a:t>for adaptive configurations </a:t>
            </a:r>
            <a:r>
              <a:rPr kumimoji="1" lang="en" altLang="zh-CN" sz="2000" dirty="0"/>
              <a:t>in both data space and model space that benefits from the high efficiency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of </a:t>
            </a:r>
            <a:r>
              <a:rPr kumimoji="1" lang="en-US" altLang="zh-CN" sz="2000" dirty="0"/>
              <a:t>subgraph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reasoning</a:t>
            </a:r>
            <a:endParaRPr kumimoji="1" lang="en" altLang="zh-CN" sz="2000" dirty="0"/>
          </a:p>
          <a:p>
            <a:endParaRPr kumimoji="1" lang="en" altLang="zh-CN" sz="700" dirty="0"/>
          </a:p>
          <a:p>
            <a:r>
              <a:rPr kumimoji="1" lang="en" altLang="zh-CN" sz="2000" b="1" dirty="0">
                <a:solidFill>
                  <a:srgbClr val="FF0000"/>
                </a:solidFill>
              </a:rPr>
              <a:t>Extensive experiments </a:t>
            </a:r>
            <a:r>
              <a:rPr kumimoji="1" lang="en" altLang="zh-CN" sz="2000" dirty="0"/>
              <a:t>on three common </a:t>
            </a:r>
            <a:r>
              <a:rPr kumimoji="1" lang="en-US" altLang="zh-CN" sz="2000" dirty="0"/>
              <a:t>datasets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two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large-scale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benchmarks show that our method achieves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leading performances with significantly improved effectiveness and efficiency</a:t>
            </a:r>
            <a:endParaRPr kumimoji="1" lang="zh-CN" altLang="en-US" sz="2000" dirty="0"/>
          </a:p>
          <a:p>
            <a:pPr marL="0" indent="0">
              <a:buNone/>
            </a:pPr>
            <a:endParaRPr kumimoji="1" lang="en" altLang="zh-CN" sz="2000" dirty="0"/>
          </a:p>
          <a:p>
            <a:pPr marL="0" indent="0">
              <a:buNone/>
            </a:pPr>
            <a:r>
              <a:rPr kumimoji="1" lang="en" altLang="zh-CN" sz="2000" b="1" dirty="0"/>
              <a:t>Extension</a:t>
            </a:r>
          </a:p>
          <a:p>
            <a:r>
              <a:rPr kumimoji="1" lang="en" altLang="zh-CN" sz="2000" dirty="0"/>
              <a:t>adapt the decoupled reasoning framework to </a:t>
            </a:r>
            <a:r>
              <a:rPr kumimoji="1" lang="en" altLang="zh-CN" sz="2000" b="1" dirty="0">
                <a:solidFill>
                  <a:srgbClr val="0070C0"/>
                </a:solidFill>
              </a:rPr>
              <a:t>other graph learning tasks</a:t>
            </a:r>
          </a:p>
          <a:p>
            <a:pPr lvl="1"/>
            <a:r>
              <a:rPr kumimoji="1" lang="en" altLang="zh-CN" sz="1800" dirty="0"/>
              <a:t>e.g.</a:t>
            </a:r>
            <a:r>
              <a:rPr kumimoji="1" lang="en-US" altLang="zh-CN" sz="1800" dirty="0"/>
              <a:t>,</a:t>
            </a:r>
            <a:r>
              <a:rPr kumimoji="1" lang="zh-CN" altLang="en-US" sz="1800" dirty="0"/>
              <a:t> </a:t>
            </a:r>
            <a:r>
              <a:rPr kumimoji="1" lang="en" altLang="zh-CN" sz="1800" dirty="0"/>
              <a:t>sample a local subgraph for</a:t>
            </a:r>
            <a:r>
              <a:rPr kumimoji="1" lang="zh-CN" altLang="en-US" sz="1800" dirty="0"/>
              <a:t> </a:t>
            </a:r>
            <a:r>
              <a:rPr kumimoji="1" lang="en" altLang="zh-CN" sz="1800" dirty="0"/>
              <a:t>node classification or a global subgraph for graph classification</a:t>
            </a:r>
          </a:p>
          <a:p>
            <a:r>
              <a:rPr kumimoji="1" lang="en" altLang="zh-CN" sz="2000" dirty="0"/>
              <a:t>enhancing the </a:t>
            </a:r>
            <a:r>
              <a:rPr kumimoji="1" lang="en-US" altLang="zh-CN" sz="2000" dirty="0"/>
              <a:t>one-shot-subgraph</a:t>
            </a:r>
            <a:r>
              <a:rPr kumimoji="1" lang="en" altLang="zh-CN" sz="2000" dirty="0"/>
              <a:t> reasoning with </a:t>
            </a:r>
            <a:r>
              <a:rPr kumimoji="1" lang="en" altLang="zh-CN" sz="2000" b="1" dirty="0">
                <a:solidFill>
                  <a:srgbClr val="0070C0"/>
                </a:solidFill>
              </a:rPr>
              <a:t>instance</a:t>
            </a:r>
            <a:r>
              <a:rPr kumimoji="1" lang="en-US" altLang="zh-CN" sz="2000" b="1" dirty="0">
                <a:solidFill>
                  <a:srgbClr val="0070C0"/>
                </a:solidFill>
              </a:rPr>
              <a:t>-</a:t>
            </a:r>
            <a:r>
              <a:rPr kumimoji="1" lang="en" altLang="zh-CN" sz="2000" b="1" dirty="0">
                <a:solidFill>
                  <a:srgbClr val="0070C0"/>
                </a:solidFill>
              </a:rPr>
              <a:t>wise adaptation</a:t>
            </a:r>
          </a:p>
          <a:p>
            <a:pPr lvl="1"/>
            <a:r>
              <a:rPr kumimoji="1" lang="en" altLang="zh-CN" sz="1800" dirty="0"/>
              <a:t>e.g.</a:t>
            </a:r>
            <a:r>
              <a:rPr kumimoji="1" lang="en-US" altLang="zh-CN" sz="1800" dirty="0"/>
              <a:t>,</a:t>
            </a:r>
            <a:r>
              <a:rPr kumimoji="1" lang="zh-CN" altLang="en-US" sz="1800" dirty="0"/>
              <a:t> </a:t>
            </a:r>
            <a:r>
              <a:rPr kumimoji="1" lang="en" altLang="zh-CN" sz="1800" dirty="0"/>
              <a:t>sampling a subgraph of suitable scale for each</a:t>
            </a:r>
            <a:r>
              <a:rPr kumimoji="1" lang="zh-CN" altLang="en-US" sz="1800" dirty="0"/>
              <a:t> </a:t>
            </a:r>
            <a:r>
              <a:rPr kumimoji="1" lang="en" altLang="zh-CN" sz="1800" dirty="0"/>
              <a:t>given query</a:t>
            </a:r>
            <a:endParaRPr kumimoji="1"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4498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E29AD1-68DA-B843-97A4-3A0EC351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home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B9BE58-73E3-5F49-9C04-0FFD8FE65BFD}"/>
              </a:ext>
            </a:extLst>
          </p:cNvPr>
          <p:cNvSpPr txBox="1"/>
          <p:nvPr/>
        </p:nvSpPr>
        <p:spPr>
          <a:xfrm>
            <a:off x="1541644" y="2913004"/>
            <a:ext cx="4014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[FAST</a:t>
            </a:r>
            <a:r>
              <a:rPr kumimoji="1" lang="zh-CN" altLang="en-US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Sampling]</a:t>
            </a:r>
            <a:r>
              <a:rPr kumimoji="1" lang="zh-CN" altLang="en-US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endParaRPr kumimoji="1" lang="en-US" altLang="zh-CN" sz="24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algn="ctr"/>
            <a:r>
              <a:rPr kumimoji="1" lang="en-US" altLang="zh-CN" sz="2400" dirty="0">
                <a:latin typeface="Gill Sans MT" panose="020B0502020104020203" pitchFamily="34" charset="0"/>
              </a:rPr>
              <a:t>To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identify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a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query-dependent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endParaRPr kumimoji="1" lang="en-US" altLang="zh-CN" sz="2400" dirty="0">
              <a:latin typeface="Gill Sans MT" panose="020B0502020104020203" pitchFamily="34" charset="0"/>
            </a:endParaRPr>
          </a:p>
          <a:p>
            <a:pPr algn="ctr"/>
            <a:r>
              <a:rPr kumimoji="1" lang="en-US" altLang="zh-CN" sz="2400" dirty="0">
                <a:latin typeface="Gill Sans MT" panose="020B0502020104020203" pitchFamily="34" charset="0"/>
              </a:rPr>
              <a:t>subgraph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without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learning</a:t>
            </a:r>
            <a:endParaRPr kumimoji="1" lang="zh-CN" altLang="en-US" sz="2400" dirty="0">
              <a:latin typeface="Gill Sans MT" panose="020B0502020104020203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124A7CE-453E-CD40-AEA9-72AD513D8543}"/>
              </a:ext>
            </a:extLst>
          </p:cNvPr>
          <p:cNvSpPr txBox="1"/>
          <p:nvPr/>
        </p:nvSpPr>
        <p:spPr>
          <a:xfrm>
            <a:off x="5958774" y="2913004"/>
            <a:ext cx="4803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[SLOW</a:t>
            </a:r>
            <a:r>
              <a:rPr kumimoji="1" lang="zh-CN" altLang="en-US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Reasoning]</a:t>
            </a:r>
            <a:r>
              <a:rPr kumimoji="1" lang="zh-CN" altLang="en-US" sz="24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endParaRPr kumimoji="1" lang="en-US" altLang="zh-CN" sz="24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algn="ctr"/>
            <a:r>
              <a:rPr kumimoji="1" lang="en-US" altLang="zh-CN" sz="2400" dirty="0">
                <a:latin typeface="Gill Sans MT" panose="020B0502020104020203" pitchFamily="34" charset="0"/>
              </a:rPr>
              <a:t>To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build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an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expressive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GNN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that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endParaRPr kumimoji="1" lang="en-US" altLang="zh-CN" sz="2400" dirty="0">
              <a:latin typeface="Gill Sans MT" panose="020B0502020104020203" pitchFamily="34" charset="0"/>
            </a:endParaRPr>
          </a:p>
          <a:p>
            <a:pPr algn="ctr"/>
            <a:r>
              <a:rPr kumimoji="1" lang="en-US" altLang="zh-CN" sz="2400" dirty="0">
                <a:latin typeface="Gill Sans MT" panose="020B0502020104020203" pitchFamily="34" charset="0"/>
              </a:rPr>
              <a:t>is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adaptive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to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the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extracted</a:t>
            </a:r>
            <a:r>
              <a:rPr kumimoji="1" lang="zh-CN" altLang="en-US" sz="24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400" dirty="0">
                <a:latin typeface="Gill Sans MT" panose="020B0502020104020203" pitchFamily="34" charset="0"/>
              </a:rPr>
              <a:t>subgraph</a:t>
            </a:r>
            <a:endParaRPr kumimoji="1" lang="zh-CN" altLang="en-US" sz="2400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10">
                <a:extLst>
                  <a:ext uri="{FF2B5EF4-FFF2-40B4-BE49-F238E27FC236}">
                    <a16:creationId xmlns:a16="http://schemas.microsoft.com/office/drawing/2014/main" id="{2A336625-2E4E-584B-8FE1-0533A0EB7D7B}"/>
                  </a:ext>
                </a:extLst>
              </p:cNvPr>
              <p:cNvSpPr txBox="1"/>
              <p:nvPr/>
            </p:nvSpPr>
            <p:spPr>
              <a:xfrm>
                <a:off x="4723436" y="5032902"/>
                <a:ext cx="601575" cy="49455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10">
                <a:extLst>
                  <a:ext uri="{FF2B5EF4-FFF2-40B4-BE49-F238E27FC236}">
                    <a16:creationId xmlns:a16="http://schemas.microsoft.com/office/drawing/2014/main" id="{2A336625-2E4E-584B-8FE1-0533A0EB7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436" y="5032902"/>
                <a:ext cx="601575" cy="494559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32">
                <a:extLst>
                  <a:ext uri="{FF2B5EF4-FFF2-40B4-BE49-F238E27FC236}">
                    <a16:creationId xmlns:a16="http://schemas.microsoft.com/office/drawing/2014/main" id="{5A6FEFFC-30E3-DB48-BD72-7872302B9996}"/>
                  </a:ext>
                </a:extLst>
              </p:cNvPr>
              <p:cNvSpPr txBox="1"/>
              <p:nvPr/>
            </p:nvSpPr>
            <p:spPr>
              <a:xfrm>
                <a:off x="6702256" y="5032902"/>
                <a:ext cx="553485" cy="461665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32">
                <a:extLst>
                  <a:ext uri="{FF2B5EF4-FFF2-40B4-BE49-F238E27FC236}">
                    <a16:creationId xmlns:a16="http://schemas.microsoft.com/office/drawing/2014/main" id="{5A6FEFFC-30E3-DB48-BD72-7872302B9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256" y="5032902"/>
                <a:ext cx="553485" cy="461665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33">
                <a:extLst>
                  <a:ext uri="{FF2B5EF4-FFF2-40B4-BE49-F238E27FC236}">
                    <a16:creationId xmlns:a16="http://schemas.microsoft.com/office/drawing/2014/main" id="{6F0D9F30-F067-6340-8924-F114CCCFF238}"/>
                  </a:ext>
                </a:extLst>
              </p:cNvPr>
              <p:cNvSpPr txBox="1"/>
              <p:nvPr/>
            </p:nvSpPr>
            <p:spPr>
              <a:xfrm>
                <a:off x="5789569" y="4716515"/>
                <a:ext cx="555280" cy="461665"/>
              </a:xfrm>
              <a:prstGeom prst="rect">
                <a:avLst/>
              </a:prstGeom>
              <a:noFill/>
              <a:ln w="38100">
                <a:solidFill>
                  <a:srgbClr val="8E8BFE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33">
                <a:extLst>
                  <a:ext uri="{FF2B5EF4-FFF2-40B4-BE49-F238E27FC236}">
                    <a16:creationId xmlns:a16="http://schemas.microsoft.com/office/drawing/2014/main" id="{6F0D9F30-F067-6340-8924-F114CCCF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569" y="4716515"/>
                <a:ext cx="555280" cy="461665"/>
              </a:xfrm>
              <a:prstGeom prst="rect">
                <a:avLst/>
              </a:prstGeom>
              <a:blipFill>
                <a:blip r:embed="rId5"/>
                <a:stretch>
                  <a:fillRect b="-12821"/>
                </a:stretch>
              </a:blipFill>
              <a:ln w="38100">
                <a:solidFill>
                  <a:srgbClr val="8E8BF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34">
                <a:extLst>
                  <a:ext uri="{FF2B5EF4-FFF2-40B4-BE49-F238E27FC236}">
                    <a16:creationId xmlns:a16="http://schemas.microsoft.com/office/drawing/2014/main" id="{BD82BDAC-78AA-5243-9F57-1B095DA39A96}"/>
                  </a:ext>
                </a:extLst>
              </p:cNvPr>
              <p:cNvSpPr txBox="1"/>
              <p:nvPr/>
            </p:nvSpPr>
            <p:spPr>
              <a:xfrm>
                <a:off x="7645748" y="4716515"/>
                <a:ext cx="465191" cy="471539"/>
              </a:xfrm>
              <a:prstGeom prst="rect">
                <a:avLst/>
              </a:prstGeom>
              <a:noFill/>
              <a:ln w="38100">
                <a:solidFill>
                  <a:srgbClr val="8E8BFE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4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kumimoji="1"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34">
                <a:extLst>
                  <a:ext uri="{FF2B5EF4-FFF2-40B4-BE49-F238E27FC236}">
                    <a16:creationId xmlns:a16="http://schemas.microsoft.com/office/drawing/2014/main" id="{BD82BDAC-78AA-5243-9F57-1B095DA39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748" y="4716515"/>
                <a:ext cx="465191" cy="471539"/>
              </a:xfrm>
              <a:prstGeom prst="rect">
                <a:avLst/>
              </a:prstGeom>
              <a:blipFill>
                <a:blip r:embed="rId6"/>
                <a:stretch>
                  <a:fillRect t="-5000"/>
                </a:stretch>
              </a:blipFill>
              <a:ln w="38100">
                <a:solidFill>
                  <a:srgbClr val="8E8BF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18F53F1E-2296-1642-B4E3-16103C1136FC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6344849" y="4947348"/>
            <a:ext cx="1300899" cy="49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38">
                <a:extLst>
                  <a:ext uri="{FF2B5EF4-FFF2-40B4-BE49-F238E27FC236}">
                    <a16:creationId xmlns:a16="http://schemas.microsoft.com/office/drawing/2014/main" id="{ABC26151-61AE-B147-A557-6123DC31C2A9}"/>
                  </a:ext>
                </a:extLst>
              </p:cNvPr>
              <p:cNvSpPr txBox="1"/>
              <p:nvPr/>
            </p:nvSpPr>
            <p:spPr>
              <a:xfrm>
                <a:off x="3909024" y="4719129"/>
                <a:ext cx="446982" cy="461665"/>
              </a:xfrm>
              <a:prstGeom prst="rect">
                <a:avLst/>
              </a:prstGeom>
              <a:noFill/>
              <a:ln w="38100">
                <a:solidFill>
                  <a:srgbClr val="8E8BFE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</m:oMath>
                  </m:oMathPara>
                </a14:m>
                <a:endParaRPr kumimoji="1"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38">
                <a:extLst>
                  <a:ext uri="{FF2B5EF4-FFF2-40B4-BE49-F238E27FC236}">
                    <a16:creationId xmlns:a16="http://schemas.microsoft.com/office/drawing/2014/main" id="{ABC26151-61AE-B147-A557-6123DC31C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024" y="4719129"/>
                <a:ext cx="446982" cy="461665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  <a:ln w="38100">
                <a:solidFill>
                  <a:srgbClr val="8E8BF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33BEA102-CEAE-E24B-A2F2-2ADF1E13D700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 flipV="1">
            <a:off x="4356006" y="4947348"/>
            <a:ext cx="1433563" cy="261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5B4F5E51-9DA2-6A49-BB76-C750B95AFE32}"/>
              </a:ext>
            </a:extLst>
          </p:cNvPr>
          <p:cNvSpPr txBox="1"/>
          <p:nvPr/>
        </p:nvSpPr>
        <p:spPr>
          <a:xfrm>
            <a:off x="3978038" y="5826960"/>
            <a:ext cx="202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kumimoji="1"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1A16C1C2-E172-A44E-A79A-71A39D760E80}"/>
              </a:ext>
            </a:extLst>
          </p:cNvPr>
          <p:cNvSpPr/>
          <p:nvPr/>
        </p:nvSpPr>
        <p:spPr>
          <a:xfrm rot="16200000">
            <a:off x="6860165" y="4762339"/>
            <a:ext cx="286937" cy="188806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83B9734-5AF6-1742-8C7A-C3315DCCA789}"/>
              </a:ext>
            </a:extLst>
          </p:cNvPr>
          <p:cNvSpPr txBox="1"/>
          <p:nvPr/>
        </p:nvSpPr>
        <p:spPr>
          <a:xfrm>
            <a:off x="5853727" y="5824346"/>
            <a:ext cx="2250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</a:t>
            </a:r>
            <a:r>
              <a:rPr kumimoji="1"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7147F35-2F62-AE45-A9B3-B3B47EB778D4}"/>
                  </a:ext>
                </a:extLst>
              </p:cNvPr>
              <p:cNvSpPr txBox="1"/>
              <p:nvPr/>
            </p:nvSpPr>
            <p:spPr>
              <a:xfrm>
                <a:off x="4507117" y="4466800"/>
                <a:ext cx="11031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sz="20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,?)</m:t>
                      </m:r>
                    </m:oMath>
                  </m:oMathPara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7147F35-2F62-AE45-A9B3-B3B47EB77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117" y="4466800"/>
                <a:ext cx="1103122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大括号 18">
            <a:extLst>
              <a:ext uri="{FF2B5EF4-FFF2-40B4-BE49-F238E27FC236}">
                <a16:creationId xmlns:a16="http://schemas.microsoft.com/office/drawing/2014/main" id="{D45F9449-9E42-CB41-BC37-4B1811050AED}"/>
              </a:ext>
            </a:extLst>
          </p:cNvPr>
          <p:cNvSpPr/>
          <p:nvPr/>
        </p:nvSpPr>
        <p:spPr>
          <a:xfrm rot="16200000">
            <a:off x="4871271" y="4771735"/>
            <a:ext cx="286937" cy="188806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8C79D53-E3E8-064C-8C93-46862B6E6C60}"/>
              </a:ext>
            </a:extLst>
          </p:cNvPr>
          <p:cNvSpPr txBox="1"/>
          <p:nvPr/>
        </p:nvSpPr>
        <p:spPr>
          <a:xfrm>
            <a:off x="683254" y="1999172"/>
            <a:ext cx="10882531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" altLang="zh-CN" sz="2800" i="1" dirty="0">
                <a:latin typeface="Gill Sans MT" panose="020B0502020104020203" pitchFamily="34" charset="0"/>
              </a:rPr>
              <a:t>how to </a:t>
            </a:r>
            <a:r>
              <a:rPr kumimoji="1" lang="en" altLang="zh-CN" sz="28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efficiently</a:t>
            </a:r>
            <a:r>
              <a:rPr kumimoji="1" lang="en" altLang="zh-CN" sz="2800" i="1" dirty="0">
                <a:latin typeface="Gill Sans MT" panose="020B0502020104020203" pitchFamily="34" charset="0"/>
              </a:rPr>
              <a:t> and </a:t>
            </a:r>
            <a:r>
              <a:rPr kumimoji="1" lang="en" altLang="zh-CN" sz="2800" b="1" i="1" dirty="0">
                <a:solidFill>
                  <a:srgbClr val="0070C0"/>
                </a:solidFill>
                <a:latin typeface="Gill Sans MT" panose="020B0502020104020203" pitchFamily="34" charset="0"/>
              </a:rPr>
              <a:t>effectively</a:t>
            </a:r>
            <a:r>
              <a:rPr kumimoji="1" lang="en" altLang="zh-CN" sz="2800" i="1" dirty="0">
                <a:latin typeface="Gill Sans MT" panose="020B0502020104020203" pitchFamily="34" charset="0"/>
              </a:rPr>
              <a:t> conduct </a:t>
            </a:r>
            <a:r>
              <a:rPr kumimoji="1" lang="en-US" altLang="zh-CN" sz="2800" b="1" i="1" dirty="0">
                <a:latin typeface="Gill Sans MT" panose="020B0502020104020203" pitchFamily="34" charset="0"/>
              </a:rPr>
              <a:t>subgraph</a:t>
            </a:r>
            <a:r>
              <a:rPr kumimoji="1" lang="zh-CN" altLang="en-US" sz="2800" b="1" i="1" dirty="0">
                <a:latin typeface="Gill Sans MT" panose="020B0502020104020203" pitchFamily="34" charset="0"/>
              </a:rPr>
              <a:t> </a:t>
            </a:r>
            <a:r>
              <a:rPr kumimoji="1" lang="en" altLang="zh-CN" sz="2800" b="1" i="1" dirty="0">
                <a:latin typeface="Gill Sans MT" panose="020B0502020104020203" pitchFamily="34" charset="0"/>
              </a:rPr>
              <a:t>reasoning </a:t>
            </a:r>
            <a:r>
              <a:rPr kumimoji="1" lang="en" altLang="zh-CN" sz="2800" i="1" dirty="0">
                <a:latin typeface="Gill Sans MT" panose="020B0502020104020203" pitchFamily="34" charset="0"/>
              </a:rPr>
              <a:t>on KG?</a:t>
            </a:r>
            <a:r>
              <a:rPr kumimoji="1" lang="zh-CN" altLang="en-US" sz="2800" i="1" dirty="0">
                <a:latin typeface="Gill Sans MT" panose="020B0502020104020203" pitchFamily="34" charset="0"/>
              </a:rPr>
              <a:t> </a:t>
            </a:r>
            <a:r>
              <a:rPr kumimoji="1" lang="en" altLang="zh-CN" sz="2800" dirty="0">
                <a:latin typeface="Gill Sans MT" panose="020B0502020104020203" pitchFamily="34" charset="0"/>
              </a:rPr>
              <a:t>🤔</a:t>
            </a:r>
            <a:endParaRPr kumimoji="1" lang="zh-CN" altLang="en-US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1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4C4513-954F-974D-805B-67D45758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1389"/>
            <a:ext cx="10515600" cy="3375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6000" b="1" dirty="0">
                <a:solidFill>
                  <a:srgbClr val="0070C0"/>
                </a:solidFill>
              </a:rPr>
              <a:t>Thanks</a:t>
            </a:r>
            <a:r>
              <a:rPr kumimoji="1" lang="zh-CN" altLang="en-US" sz="60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6000" b="1" dirty="0">
                <a:solidFill>
                  <a:srgbClr val="0070C0"/>
                </a:solidFill>
              </a:rPr>
              <a:t>for</a:t>
            </a:r>
            <a:r>
              <a:rPr kumimoji="1" lang="zh-CN" altLang="en-US" sz="60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6000" b="1" dirty="0">
                <a:solidFill>
                  <a:srgbClr val="0070C0"/>
                </a:solidFill>
              </a:rPr>
              <a:t>your</a:t>
            </a:r>
            <a:r>
              <a:rPr kumimoji="1" lang="zh-CN" altLang="en-US" sz="60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6000" b="1" dirty="0">
                <a:solidFill>
                  <a:srgbClr val="0070C0"/>
                </a:solidFill>
              </a:rPr>
              <a:t>listening!</a:t>
            </a:r>
            <a:endParaRPr kumimoji="1" lang="en-US" altLang="zh-CN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kumimoji="1" lang="en-US" altLang="zh-CN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kumimoji="1" lang="en-US" altLang="zh-CN" sz="3200" dirty="0">
                <a:solidFill>
                  <a:srgbClr val="0070C0"/>
                </a:solidFill>
              </a:rPr>
              <a:t>Zhanke</a:t>
            </a:r>
            <a:r>
              <a:rPr kumimoji="1" lang="zh-CN" altLang="en-US" sz="3200" dirty="0">
                <a:solidFill>
                  <a:srgbClr val="0070C0"/>
                </a:solidFill>
              </a:rPr>
              <a:t> </a:t>
            </a:r>
            <a:r>
              <a:rPr kumimoji="1" lang="en-US" altLang="zh-CN" sz="3200" dirty="0">
                <a:solidFill>
                  <a:srgbClr val="0070C0"/>
                </a:solidFill>
              </a:rPr>
              <a:t>Zhou</a:t>
            </a:r>
            <a:r>
              <a:rPr kumimoji="1" lang="zh-CN" altLang="en-US" sz="3200" dirty="0">
                <a:solidFill>
                  <a:srgbClr val="0070C0"/>
                </a:solidFill>
              </a:rPr>
              <a:t> </a:t>
            </a:r>
            <a:r>
              <a:rPr kumimoji="1" lang="en" altLang="zh-CN" sz="3200" dirty="0" err="1">
                <a:solidFill>
                  <a:srgbClr val="0070C0"/>
                </a:solidFill>
              </a:rPr>
              <a:t>cszkzhou@comp.hkbu.edu.hk</a:t>
            </a:r>
            <a:endParaRPr kumimoji="1" lang="en" altLang="zh-C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6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2662" y="1576724"/>
                <a:ext cx="10997022" cy="20049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kumimoji="1" lang="en-US" altLang="zh-CN" sz="300" dirty="0"/>
              </a:p>
              <a:p>
                <a:pPr marL="0" indent="0">
                  <a:buNone/>
                </a:pPr>
                <a:r>
                  <a:rPr kumimoji="1" lang="en-US" altLang="zh-CN" dirty="0"/>
                  <a:t>Link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prediction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task 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knowledge graph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(KG)</a:t>
                </a:r>
              </a:p>
              <a:p>
                <a:r>
                  <a:rPr kumimoji="1" lang="en-US" altLang="zh-CN" sz="2400" dirty="0"/>
                  <a:t>Given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query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,?</m:t>
                        </m:r>
                      </m:e>
                    </m:d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,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to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>
                    <a:solidFill>
                      <a:schemeClr val="tx1"/>
                    </a:solidFill>
                  </a:rPr>
                  <a:t>find</a:t>
                </a:r>
                <a:r>
                  <a:rPr kumimoji="1"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answer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sz="2400" dirty="0"/>
                  <a:t>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making</a:t>
                </a:r>
                <a:r>
                  <a:rPr kumimoji="1" lang="zh-CN" alt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dirty="0"/>
                  <a:t>valid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" altLang="zh-CN" dirty="0"/>
                  <a:t>query entity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query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relation,</a:t>
                </a:r>
                <a:r>
                  <a:rPr lang="zh-CN" altLang="en-US" dirty="0"/>
                  <a:t> </a:t>
                </a:r>
                <a:r>
                  <a:rPr lang="en" altLang="zh-CN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answer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entity</a:t>
                </a:r>
              </a:p>
              <a:p>
                <a:r>
                  <a:rPr kumimoji="1" lang="en-US" altLang="zh-CN" sz="2400" dirty="0"/>
                  <a:t>Namely,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predict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latent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(unknown)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edges,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based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the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observed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(known)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edges</a:t>
                </a:r>
              </a:p>
              <a:p>
                <a:pPr lvl="1"/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kumimoji="1" lang="en-US" altLang="zh-CN" dirty="0">
                  <a:solidFill>
                    <a:schemeClr val="tx1"/>
                  </a:solidFill>
                </a:endParaRPr>
              </a:p>
              <a:p>
                <a:pPr lvl="1"/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2662" y="1576724"/>
                <a:ext cx="10997022" cy="2004968"/>
              </a:xfrm>
              <a:blipFill>
                <a:blip r:embed="rId3"/>
                <a:stretch>
                  <a:fillRect l="-1153" r="-692" b="-4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AA85D751-653A-784C-A34A-31445FC8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0EABD3-5DCE-8E43-8061-24DE9C5DD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123" y="3568211"/>
            <a:ext cx="3382155" cy="2809282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AB57B75-13E1-F44A-99A5-90BD4003AE03}"/>
                  </a:ext>
                </a:extLst>
              </p:cNvPr>
              <p:cNvSpPr txBox="1"/>
              <p:nvPr/>
            </p:nvSpPr>
            <p:spPr>
              <a:xfrm>
                <a:off x="5928858" y="4474138"/>
                <a:ext cx="5052602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3200" dirty="0">
                    <a:latin typeface="Cambria Math" panose="02040503050406030204" pitchFamily="18" charset="0"/>
                  </a:rPr>
                  <a:t>query</a:t>
                </a:r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3200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d>
                  </m:oMath>
                </a14:m>
                <a:endParaRPr kumimoji="1" lang="en-US" altLang="zh-CN" sz="32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kumimoji="1" lang="en-US" altLang="zh-CN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zh-CN" altLang="en-US" sz="3200" dirty="0"/>
                  <a:t> </a:t>
                </a:r>
                <a:r>
                  <a:rPr kumimoji="1" lang="en-US" altLang="zh-CN" sz="3200" dirty="0">
                    <a:solidFill>
                      <a:srgbClr val="00B050"/>
                    </a:solidFill>
                  </a:rPr>
                  <a:t>③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32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relation</a:t>
                </a:r>
                <a14:m>
                  <m:oMath xmlns:m="http://schemas.openxmlformats.org/officeDocument/2006/math">
                    <m:r>
                      <a:rPr kumimoji="1" lang="en-US" altLang="zh-CN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zh-CN" altLang="en-US" sz="3200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zh-CN" sz="3200" dirty="0">
                    <a:solidFill>
                      <a:srgbClr val="0070C0"/>
                    </a:solidFill>
                  </a:rPr>
                  <a:t>⑧</a:t>
                </a:r>
                <a:endParaRPr kumimoji="1" lang="zh-CN" altLang="en-US" sz="3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AB57B75-13E1-F44A-99A5-90BD4003A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58" y="4474138"/>
                <a:ext cx="5052602" cy="1077218"/>
              </a:xfrm>
              <a:prstGeom prst="rect">
                <a:avLst/>
              </a:prstGeom>
              <a:blipFill>
                <a:blip r:embed="rId5"/>
                <a:stretch>
                  <a:fillRect t="-6977" r="-2513" b="-174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94106FA-E95C-2F48-8B1C-17475912E4CA}"/>
                  </a:ext>
                </a:extLst>
              </p:cNvPr>
              <p:cNvSpPr txBox="1"/>
              <p:nvPr/>
            </p:nvSpPr>
            <p:spPr>
              <a:xfrm>
                <a:off x="3551696" y="6239034"/>
                <a:ext cx="1101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400" dirty="0">
                    <a:latin typeface="Gill Sans MT" panose="020B0502020104020203" pitchFamily="34" charset="0"/>
                  </a:rPr>
                  <a:t>a</a:t>
                </a:r>
                <a:r>
                  <a:rPr kumimoji="1" lang="zh-CN" altLang="en-US" sz="24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400" dirty="0">
                    <a:latin typeface="Gill Sans MT" panose="020B0502020104020203" pitchFamily="34" charset="0"/>
                  </a:rPr>
                  <a:t>KG</a:t>
                </a:r>
                <a:r>
                  <a:rPr kumimoji="1" lang="zh-CN" altLang="en-US" sz="240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endParaRPr kumimoji="1"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94106FA-E95C-2F48-8B1C-17475912E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96" y="6239034"/>
                <a:ext cx="1101007" cy="461665"/>
              </a:xfrm>
              <a:prstGeom prst="rect">
                <a:avLst/>
              </a:prstGeom>
              <a:blipFill>
                <a:blip r:embed="rId6"/>
                <a:stretch>
                  <a:fillRect l="-7955" t="-10811" r="-2273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>
            <a:extLst>
              <a:ext uri="{FF2B5EF4-FFF2-40B4-BE49-F238E27FC236}">
                <a16:creationId xmlns:a16="http://schemas.microsoft.com/office/drawing/2014/main" id="{47FBB756-E579-A64D-BB67-BEA6CD9F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39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2662" y="1263156"/>
                <a:ext cx="10997022" cy="29095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kumimoji="1" lang="en-US" altLang="zh-CN" sz="300" dirty="0"/>
              </a:p>
              <a:p>
                <a:pPr marL="0" indent="0">
                  <a:buNone/>
                </a:pPr>
                <a:r>
                  <a:rPr kumimoji="1" lang="en-US" altLang="zh-CN" sz="2400" dirty="0"/>
                  <a:t>Two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classes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of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existing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works</a:t>
                </a:r>
              </a:p>
              <a:p>
                <a:r>
                  <a:rPr kumimoji="1" lang="en-US" altLang="zh-CN" sz="2400" b="1" dirty="0"/>
                  <a:t>semantic</a:t>
                </a:r>
                <a:r>
                  <a:rPr kumimoji="1" lang="zh-CN" altLang="en-US" sz="2400" b="1" dirty="0"/>
                  <a:t> </a:t>
                </a:r>
                <a:r>
                  <a:rPr kumimoji="1" lang="en-US" altLang="zh-CN" sz="2400" b="1" dirty="0"/>
                  <a:t>models</a:t>
                </a:r>
                <a:r>
                  <a:rPr kumimoji="1" lang="zh-CN" altLang="en-US" sz="2400" b="1" dirty="0"/>
                  <a:t> </a:t>
                </a:r>
                <a:r>
                  <a:rPr kumimoji="1" lang="en-US" altLang="zh-CN" sz="2400" dirty="0"/>
                  <a:t>(</a:t>
                </a:r>
                <a:r>
                  <a:rPr kumimoji="1" lang="en" altLang="zh-CN" sz="2400" dirty="0">
                    <a:latin typeface="Gill Sans MT" panose="020B0502020104020203" pitchFamily="34" charset="0"/>
                  </a:rPr>
                  <a:t>computation-efficient but parameter-expensive</a:t>
                </a:r>
                <a:r>
                  <a:rPr kumimoji="1" lang="en-US" altLang="zh-CN" sz="24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is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measured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by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scoring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function,</a:t>
                </a:r>
                <a:r>
                  <a:rPr kumimoji="1" lang="zh-CN" altLang="en-US" sz="2000" dirty="0"/>
                  <a:t> </a:t>
                </a:r>
                <a:r>
                  <a:rPr kumimoji="1" lang="en" altLang="zh-CN" sz="2000" dirty="0"/>
                  <a:t>utilizing </a:t>
                </a:r>
                <a:r>
                  <a:rPr kumimoji="1" lang="en-US" altLang="zh-CN" sz="2000" dirty="0"/>
                  <a:t>their</a:t>
                </a:r>
                <a:r>
                  <a:rPr kumimoji="1" lang="en" altLang="zh-CN" sz="2000" dirty="0"/>
                  <a:t> representations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zh-CN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kumimoji="1" lang="en-US" altLang="zh-CN" sz="2000" dirty="0"/>
              </a:p>
              <a:p>
                <a:r>
                  <a:rPr kumimoji="1" lang="en-US" altLang="zh-CN" sz="2400" b="1" dirty="0"/>
                  <a:t>structural</a:t>
                </a:r>
                <a:r>
                  <a:rPr kumimoji="1" lang="zh-CN" altLang="en-US" sz="2400" b="1" dirty="0"/>
                  <a:t> </a:t>
                </a:r>
                <a:r>
                  <a:rPr kumimoji="1" lang="en-US" altLang="zh-CN" sz="2400" b="1" dirty="0"/>
                  <a:t>models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(</a:t>
                </a:r>
                <a:r>
                  <a:rPr kumimoji="1" lang="en" altLang="zh-CN" sz="2400" dirty="0">
                    <a:latin typeface="Gill Sans MT" panose="020B0502020104020203" pitchFamily="34" charset="0"/>
                  </a:rPr>
                  <a:t>parameter-efficient but computation-expensive</a:t>
                </a:r>
                <a:r>
                  <a:rPr kumimoji="1" lang="en-US" altLang="zh-CN" sz="2400" dirty="0"/>
                  <a:t>)</a:t>
                </a:r>
              </a:p>
              <a:p>
                <a:pPr lvl="1"/>
                <a:r>
                  <a:rPr kumimoji="1" lang="en-US" altLang="zh-CN" sz="2000" dirty="0"/>
                  <a:t>learn the sequential order of structures by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leveraging the relational paths between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and</a:t>
                </a:r>
                <a:r>
                  <a:rPr kumimoji="1"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kumimoji="1" lang="en-US" altLang="zh-CN" sz="2000" dirty="0"/>
              </a:p>
              <a:p>
                <a:pPr lvl="1"/>
                <a:r>
                  <a:rPr kumimoji="1" lang="en-US" altLang="zh-CN" sz="2000" dirty="0"/>
                  <a:t>or,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directly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use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the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graph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structure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for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reasoning,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capturing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more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complex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semantics</a:t>
                </a:r>
                <a:endParaRPr kumimoji="1" lang="en-US" altLang="zh-CN" sz="2000" dirty="0">
                  <a:solidFill>
                    <a:schemeClr val="tx1"/>
                  </a:solidFill>
                </a:endParaRPr>
              </a:p>
              <a:p>
                <a:pPr lvl="1"/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85BDF8-0C8F-2D4B-A400-49FB4EAB9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2662" y="1263156"/>
                <a:ext cx="10997022" cy="2909528"/>
              </a:xfrm>
              <a:blipFill>
                <a:blip r:embed="rId3"/>
                <a:stretch>
                  <a:fillRect l="-8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AA85D751-653A-784C-A34A-31445FC8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05021E-9823-8140-9A9F-CA304FDE70E2}" type="slidenum">
              <a:rPr kumimoji="1" lang="zh-CN" altLang="en-US" smtClean="0"/>
              <a:t>4</a:t>
            </a:fld>
            <a:endParaRPr kumimoji="1" lang="zh-CN" altLang="en-US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83630D63-4441-B746-AC1E-9AC75C3D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Background</a:t>
            </a:r>
            <a:endParaRPr kumimoji="1"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4E9B6F4-1870-4049-9AF3-2AF44825D0B4}"/>
              </a:ext>
            </a:extLst>
          </p:cNvPr>
          <p:cNvSpPr txBox="1"/>
          <p:nvPr/>
        </p:nvSpPr>
        <p:spPr>
          <a:xfrm>
            <a:off x="56180" y="4604613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Gill Sans MT" panose="020B0502020104020203" pitchFamily="34" charset="0"/>
              </a:rPr>
              <a:t>Abstraction:</a:t>
            </a:r>
            <a:endParaRPr kumimoji="1" lang="zh-CN" altLang="en-US" sz="2000" b="1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E8BF046-D6FD-C24E-9F40-A5AF229E504D}"/>
                  </a:ext>
                </a:extLst>
              </p:cNvPr>
              <p:cNvSpPr txBox="1"/>
              <p:nvPr/>
            </p:nvSpPr>
            <p:spPr>
              <a:xfrm>
                <a:off x="566923" y="5984949"/>
                <a:ext cx="8043677" cy="724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  <a:sym typeface="Wingdings" pitchFamily="2" charset="2"/>
                  </a:rPr>
                  <a:t>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  <a:sym typeface="Wingdings" pitchFamily="2" charset="2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The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whole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graph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),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model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),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and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prediction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)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are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coupled</a:t>
                </a:r>
              </a:p>
              <a:p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kumimoji="1"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acts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on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𝓖</m:t>
                    </m:r>
                  </m:oMath>
                </a14:m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to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obtain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of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all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entities</a:t>
                </a:r>
                <a:endParaRPr kumimoji="1" lang="zh-CN" altLang="en-US" sz="2000" b="1" dirty="0">
                  <a:solidFill>
                    <a:srgbClr val="FF000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E8BF046-D6FD-C24E-9F40-A5AF229E5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3" y="5984949"/>
                <a:ext cx="8043677" cy="724557"/>
              </a:xfrm>
              <a:prstGeom prst="rect">
                <a:avLst/>
              </a:prstGeom>
              <a:blipFill>
                <a:blip r:embed="rId4"/>
                <a:stretch>
                  <a:fillRect l="-787" t="-3448" r="-315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B7991EE-569A-A74A-AFC4-0C9EBAF11C7F}"/>
                  </a:ext>
                </a:extLst>
              </p:cNvPr>
              <p:cNvSpPr txBox="1"/>
              <p:nvPr/>
            </p:nvSpPr>
            <p:spPr>
              <a:xfrm>
                <a:off x="1804084" y="4400001"/>
                <a:ext cx="410176" cy="400110"/>
              </a:xfrm>
              <a:prstGeom prst="rect">
                <a:avLst/>
              </a:prstGeom>
              <a:noFill/>
              <a:ln w="25400">
                <a:solidFill>
                  <a:srgbClr val="8E8BFE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B7991EE-569A-A74A-AFC4-0C9EBAF11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84" y="4400001"/>
                <a:ext cx="410176" cy="400110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  <a:ln w="25400">
                <a:solidFill>
                  <a:srgbClr val="8E8BF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6C5A742C-3DC7-8F40-9CBF-FFBB2F544911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 flipV="1">
            <a:off x="2214260" y="4596214"/>
            <a:ext cx="676298" cy="384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0DA879A-86BC-6747-8139-3AB012D9A1C0}"/>
                  </a:ext>
                </a:extLst>
              </p:cNvPr>
              <p:cNvSpPr txBox="1"/>
              <p:nvPr/>
            </p:nvSpPr>
            <p:spPr>
              <a:xfrm>
                <a:off x="2890558" y="4396159"/>
                <a:ext cx="457176" cy="400110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kumimoji="1"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0DA879A-86BC-6747-8139-3AB012D9A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558" y="4396159"/>
                <a:ext cx="45717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AB99999-1FD8-9D4A-9F41-CA51E7668097}"/>
                  </a:ext>
                </a:extLst>
              </p:cNvPr>
              <p:cNvSpPr txBox="1"/>
              <p:nvPr/>
            </p:nvSpPr>
            <p:spPr>
              <a:xfrm>
                <a:off x="4245615" y="4389554"/>
                <a:ext cx="418704" cy="408445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AB99999-1FD8-9D4A-9F41-CA51E7668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615" y="4389554"/>
                <a:ext cx="418704" cy="4084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A21DB346-475F-C143-945D-7904E34B9BE7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 flipV="1">
            <a:off x="3347734" y="4593777"/>
            <a:ext cx="897881" cy="243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2E611C3-7EFE-894D-912B-18CED76E270F}"/>
                  </a:ext>
                </a:extLst>
              </p:cNvPr>
              <p:cNvSpPr txBox="1"/>
              <p:nvPr/>
            </p:nvSpPr>
            <p:spPr>
              <a:xfrm>
                <a:off x="3317592" y="4205979"/>
                <a:ext cx="944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,?)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2E611C3-7EFE-894D-912B-18CED76E2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592" y="4205979"/>
                <a:ext cx="944809" cy="369332"/>
              </a:xfrm>
              <a:prstGeom prst="rect">
                <a:avLst/>
              </a:prstGeom>
              <a:blipFill>
                <a:blip r:embed="rId8"/>
                <a:stretch>
                  <a:fillRect l="-2667" r="-2667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D2895F5-E39B-D74A-BB5C-C026CFDCD921}"/>
                  </a:ext>
                </a:extLst>
              </p:cNvPr>
              <p:cNvSpPr txBox="1"/>
              <p:nvPr/>
            </p:nvSpPr>
            <p:spPr>
              <a:xfrm>
                <a:off x="5439073" y="4387918"/>
                <a:ext cx="410176" cy="400110"/>
              </a:xfrm>
              <a:prstGeom prst="rect">
                <a:avLst/>
              </a:prstGeom>
              <a:noFill/>
              <a:ln w="25400">
                <a:solidFill>
                  <a:srgbClr val="FF9E9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D2895F5-E39B-D74A-BB5C-C026CFDC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073" y="4387918"/>
                <a:ext cx="410176" cy="400110"/>
              </a:xfrm>
              <a:prstGeom prst="rect">
                <a:avLst/>
              </a:prstGeom>
              <a:blipFill>
                <a:blip r:embed="rId9"/>
                <a:stretch>
                  <a:fillRect b="-8824"/>
                </a:stretch>
              </a:blipFill>
              <a:ln w="25400">
                <a:solidFill>
                  <a:srgbClr val="FF9E9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7414257A-6604-6548-83CB-0C65849EAAEC}"/>
              </a:ext>
            </a:extLst>
          </p:cNvPr>
          <p:cNvCxnSpPr>
            <a:cxnSpLocks/>
            <a:stCxn id="35" idx="3"/>
            <a:endCxn id="37" idx="1"/>
          </p:cNvCxnSpPr>
          <p:nvPr/>
        </p:nvCxnSpPr>
        <p:spPr>
          <a:xfrm flipV="1">
            <a:off x="5849249" y="4582267"/>
            <a:ext cx="974857" cy="570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3B76444-9EF0-D848-B483-0822D944C36D}"/>
                  </a:ext>
                </a:extLst>
              </p:cNvPr>
              <p:cNvSpPr txBox="1"/>
              <p:nvPr/>
            </p:nvSpPr>
            <p:spPr>
              <a:xfrm>
                <a:off x="6824106" y="4378044"/>
                <a:ext cx="418704" cy="408445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000" b="1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3B76444-9EF0-D848-B483-0822D944C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106" y="4378044"/>
                <a:ext cx="418704" cy="40844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FEAF7681-2266-6D41-806D-D646278E7097}"/>
                  </a:ext>
                </a:extLst>
              </p:cNvPr>
              <p:cNvSpPr txBox="1"/>
              <p:nvPr/>
            </p:nvSpPr>
            <p:spPr>
              <a:xfrm>
                <a:off x="5863063" y="4197636"/>
                <a:ext cx="944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,?)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FEAF7681-2266-6D41-806D-D646278E7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63" y="4197636"/>
                <a:ext cx="944808" cy="369332"/>
              </a:xfrm>
              <a:prstGeom prst="rect">
                <a:avLst/>
              </a:prstGeom>
              <a:blipFill>
                <a:blip r:embed="rId11"/>
                <a:stretch>
                  <a:fillRect l="-1316" r="-2632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2">
                <a:extLst>
                  <a:ext uri="{FF2B5EF4-FFF2-40B4-BE49-F238E27FC236}">
                    <a16:creationId xmlns:a16="http://schemas.microsoft.com/office/drawing/2014/main" id="{739983E6-013E-444A-95D2-DAE0B1F0A4AF}"/>
                  </a:ext>
                </a:extLst>
              </p:cNvPr>
              <p:cNvSpPr txBox="1"/>
              <p:nvPr/>
            </p:nvSpPr>
            <p:spPr>
              <a:xfrm>
                <a:off x="2309745" y="4787121"/>
                <a:ext cx="483850" cy="400110"/>
              </a:xfrm>
              <a:prstGeom prst="rect">
                <a:avLst/>
              </a:prstGeom>
              <a:noFill/>
              <a:ln w="25400">
                <a:solidFill>
                  <a:srgbClr val="8E8BFE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2">
                <a:extLst>
                  <a:ext uri="{FF2B5EF4-FFF2-40B4-BE49-F238E27FC236}">
                    <a16:creationId xmlns:a16="http://schemas.microsoft.com/office/drawing/2014/main" id="{739983E6-013E-444A-95D2-DAE0B1F0A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745" y="4787121"/>
                <a:ext cx="483850" cy="400110"/>
              </a:xfrm>
              <a:prstGeom prst="rect">
                <a:avLst/>
              </a:prstGeom>
              <a:blipFill>
                <a:blip r:embed="rId12"/>
                <a:stretch>
                  <a:fillRect b="-8571"/>
                </a:stretch>
              </a:blipFill>
              <a:ln w="25400">
                <a:solidFill>
                  <a:srgbClr val="8E8BF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2">
                <a:extLst>
                  <a:ext uri="{FF2B5EF4-FFF2-40B4-BE49-F238E27FC236}">
                    <a16:creationId xmlns:a16="http://schemas.microsoft.com/office/drawing/2014/main" id="{EB6E87E2-DEF8-E648-B3EB-63241294855C}"/>
                  </a:ext>
                </a:extLst>
              </p:cNvPr>
              <p:cNvSpPr txBox="1"/>
              <p:nvPr/>
            </p:nvSpPr>
            <p:spPr>
              <a:xfrm>
                <a:off x="6058856" y="4726474"/>
                <a:ext cx="483850" cy="400110"/>
              </a:xfrm>
              <a:prstGeom prst="rect">
                <a:avLst/>
              </a:prstGeom>
              <a:noFill/>
              <a:ln w="25400">
                <a:solidFill>
                  <a:srgbClr val="FF9E9F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2">
                <a:extLst>
                  <a:ext uri="{FF2B5EF4-FFF2-40B4-BE49-F238E27FC236}">
                    <a16:creationId xmlns:a16="http://schemas.microsoft.com/office/drawing/2014/main" id="{EB6E87E2-DEF8-E648-B3EB-632412948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856" y="4726474"/>
                <a:ext cx="483850" cy="400110"/>
              </a:xfrm>
              <a:prstGeom prst="rect">
                <a:avLst/>
              </a:prstGeom>
              <a:blipFill>
                <a:blip r:embed="rId13"/>
                <a:stretch>
                  <a:fillRect b="-11765"/>
                </a:stretch>
              </a:blipFill>
              <a:ln w="25400">
                <a:solidFill>
                  <a:srgbClr val="FF9E9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32">
                <a:extLst>
                  <a:ext uri="{FF2B5EF4-FFF2-40B4-BE49-F238E27FC236}">
                    <a16:creationId xmlns:a16="http://schemas.microsoft.com/office/drawing/2014/main" id="{CD72531B-C4D5-FD41-A2BC-51A72AD61C92}"/>
                  </a:ext>
                </a:extLst>
              </p:cNvPr>
              <p:cNvSpPr txBox="1"/>
              <p:nvPr/>
            </p:nvSpPr>
            <p:spPr>
              <a:xfrm>
                <a:off x="3501631" y="4787121"/>
                <a:ext cx="483850" cy="400110"/>
              </a:xfrm>
              <a:prstGeom prst="rect">
                <a:avLst/>
              </a:prstGeom>
              <a:noFill/>
              <a:ln w="25400">
                <a:solidFill>
                  <a:srgbClr val="8E8BFE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32">
                <a:extLst>
                  <a:ext uri="{FF2B5EF4-FFF2-40B4-BE49-F238E27FC236}">
                    <a16:creationId xmlns:a16="http://schemas.microsoft.com/office/drawing/2014/main" id="{CD72531B-C4D5-FD41-A2BC-51A72AD61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31" y="4787121"/>
                <a:ext cx="483850" cy="400110"/>
              </a:xfrm>
              <a:prstGeom prst="rect">
                <a:avLst/>
              </a:prstGeom>
              <a:blipFill>
                <a:blip r:embed="rId14"/>
                <a:stretch>
                  <a:fillRect b="-8571"/>
                </a:stretch>
              </a:blipFill>
              <a:ln w="25400">
                <a:solidFill>
                  <a:srgbClr val="8E8BF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DDC0E0C4-6939-E24E-B34C-3F83B376CC2F}"/>
              </a:ext>
            </a:extLst>
          </p:cNvPr>
          <p:cNvCxnSpPr>
            <a:cxnSpLocks/>
          </p:cNvCxnSpPr>
          <p:nvPr/>
        </p:nvCxnSpPr>
        <p:spPr bwMode="auto">
          <a:xfrm>
            <a:off x="8148316" y="5266757"/>
            <a:ext cx="3019878" cy="4111"/>
          </a:xfrm>
          <a:prstGeom prst="straightConnector1">
            <a:avLst/>
          </a:prstGeom>
          <a:solidFill>
            <a:schemeClr val="accent1">
              <a:alpha val="53999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486F7448-FFC3-0A40-AB43-52B0F5229670}"/>
              </a:ext>
            </a:extLst>
          </p:cNvPr>
          <p:cNvCxnSpPr>
            <a:cxnSpLocks/>
          </p:cNvCxnSpPr>
          <p:nvPr/>
        </p:nvCxnSpPr>
        <p:spPr bwMode="auto">
          <a:xfrm flipV="1">
            <a:off x="8283661" y="3873214"/>
            <a:ext cx="0" cy="1588609"/>
          </a:xfrm>
          <a:prstGeom prst="straightConnector1">
            <a:avLst/>
          </a:prstGeom>
          <a:solidFill>
            <a:schemeClr val="accent1">
              <a:alpha val="53999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51EFFF9F-91DB-1D45-980D-52AB3022200D}"/>
              </a:ext>
            </a:extLst>
          </p:cNvPr>
          <p:cNvSpPr txBox="1"/>
          <p:nvPr/>
        </p:nvSpPr>
        <p:spPr>
          <a:xfrm>
            <a:off x="9116220" y="5270868"/>
            <a:ext cx="20597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B28F234-B40E-FD45-9BDF-1A79FB643912}"/>
              </a:ext>
            </a:extLst>
          </p:cNvPr>
          <p:cNvSpPr txBox="1"/>
          <p:nvPr/>
        </p:nvSpPr>
        <p:spPr>
          <a:xfrm>
            <a:off x="8380030" y="4137110"/>
            <a:ext cx="1018234" cy="338554"/>
          </a:xfrm>
          <a:prstGeom prst="rect">
            <a:avLst/>
          </a:prstGeom>
          <a:noFill/>
          <a:ln w="25400">
            <a:solidFill>
              <a:srgbClr val="FF9E9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9E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endParaRPr kumimoji="1" lang="zh-CN" altLang="en-US" sz="1600" dirty="0">
              <a:solidFill>
                <a:srgbClr val="FF9E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DEFFA115-72DE-CF4D-960B-C39192DF1C05}"/>
              </a:ext>
            </a:extLst>
          </p:cNvPr>
          <p:cNvSpPr txBox="1"/>
          <p:nvPr/>
        </p:nvSpPr>
        <p:spPr>
          <a:xfrm>
            <a:off x="9770039" y="4865024"/>
            <a:ext cx="917239" cy="338554"/>
          </a:xfrm>
          <a:prstGeom prst="rect">
            <a:avLst/>
          </a:prstGeom>
          <a:noFill/>
          <a:ln w="25400">
            <a:solidFill>
              <a:srgbClr val="8E8BFE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8E8B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</a:t>
            </a:r>
            <a:endParaRPr kumimoji="1" lang="zh-CN" altLang="en-US" sz="1600" dirty="0">
              <a:solidFill>
                <a:srgbClr val="8E8B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39">
            <a:extLst>
              <a:ext uri="{FF2B5EF4-FFF2-40B4-BE49-F238E27FC236}">
                <a16:creationId xmlns:a16="http://schemas.microsoft.com/office/drawing/2014/main" id="{1A0D4154-D024-6548-A6A1-EBF71EC782EF}"/>
              </a:ext>
            </a:extLst>
          </p:cNvPr>
          <p:cNvSpPr txBox="1"/>
          <p:nvPr/>
        </p:nvSpPr>
        <p:spPr>
          <a:xfrm>
            <a:off x="1673704" y="5502109"/>
            <a:ext cx="958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en-US" altLang="zh-CN" sz="2400" dirty="0">
                <a:solidFill>
                  <a:srgbClr val="8E8B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1" lang="en-US" altLang="zh-CN" sz="2400" dirty="0">
                <a:solidFill>
                  <a:srgbClr val="FF9E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1"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comparison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C1D4895-D5A2-BB4D-AE85-1C864D532CC7}"/>
              </a:ext>
            </a:extLst>
          </p:cNvPr>
          <p:cNvSpPr txBox="1"/>
          <p:nvPr/>
        </p:nvSpPr>
        <p:spPr>
          <a:xfrm>
            <a:off x="8283661" y="3789406"/>
            <a:ext cx="2327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9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B7FDB7-FA5B-A64F-A665-B44FDE4D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Research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089793E-1A0D-C140-959B-E2501D758DA3}"/>
              </a:ext>
            </a:extLst>
          </p:cNvPr>
          <p:cNvSpPr txBox="1"/>
          <p:nvPr/>
        </p:nvSpPr>
        <p:spPr>
          <a:xfrm>
            <a:off x="728472" y="1427863"/>
            <a:ext cx="11292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Gill Sans MT" panose="020B0502020104020203" pitchFamily="34" charset="0"/>
              </a:rPr>
              <a:t>Graph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sampling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is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an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intuitive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solution,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however,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" altLang="zh-CN" sz="2000" dirty="0">
                <a:latin typeface="Gill Sans MT" panose="020B0502020104020203" pitchFamily="34" charset="0"/>
              </a:rPr>
              <a:t>existing sampling methods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are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not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good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enough</a:t>
            </a:r>
            <a:endParaRPr kumimoji="1" lang="en" altLang="zh-CN" sz="20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non-learnable</a:t>
            </a:r>
            <a:r>
              <a:rPr kumimoji="1" lang="zh-CN" altLang="en-US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sampling methods </a:t>
            </a:r>
            <a:r>
              <a:rPr kumimoji="1" lang="en" altLang="zh-CN" sz="2000" b="1" dirty="0">
                <a:latin typeface="Gill Sans MT" panose="020B0502020104020203" pitchFamily="34" charset="0"/>
              </a:rPr>
              <a:t>are designed to solve scalability issues of </a:t>
            </a:r>
            <a:r>
              <a:rPr kumimoji="1" lang="en" altLang="zh-CN" sz="2000" b="1" i="1" dirty="0">
                <a:solidFill>
                  <a:schemeClr val="accent1"/>
                </a:solidFill>
                <a:latin typeface="Gill Sans MT" panose="020B0502020104020203" pitchFamily="34" charset="0"/>
              </a:rPr>
              <a:t>node-level tasks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Gill Sans MT" panose="020B0502020104020203" pitchFamily="34" charset="0"/>
              </a:rPr>
              <a:t>e.g.,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" altLang="zh-CN" sz="2000" dirty="0" err="1">
                <a:latin typeface="Gill Sans MT" panose="020B0502020104020203" pitchFamily="34" charset="0"/>
              </a:rPr>
              <a:t>GraphSAGE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,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" altLang="zh-CN" sz="2000" dirty="0" err="1">
                <a:latin typeface="Gill Sans MT" panose="020B0502020104020203" pitchFamily="34" charset="0"/>
              </a:rPr>
              <a:t>FastGCN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,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and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" altLang="zh-CN" sz="2000" dirty="0">
                <a:latin typeface="Gill Sans MT" panose="020B0502020104020203" pitchFamily="34" charset="0"/>
              </a:rPr>
              <a:t>Cluster-GCN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" altLang="zh-CN" sz="2000" dirty="0">
                <a:latin typeface="Gill Sans MT" panose="020B0502020104020203" pitchFamily="34" charset="0"/>
              </a:rPr>
              <a:t>cannot guarantee the coverage of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" altLang="zh-CN" sz="2000" dirty="0">
                <a:latin typeface="Gill Sans MT" panose="020B0502020104020203" pitchFamily="34" charset="0"/>
              </a:rPr>
              <a:t>answer entities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Gill Sans MT" panose="020B0502020104020203" pitchFamily="34" charset="0"/>
              </a:rPr>
              <a:t>do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not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perform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good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on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KGs</a:t>
            </a:r>
            <a:endParaRPr kumimoji="1" lang="en" altLang="zh-CN" sz="800" b="1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learnable</a:t>
            </a:r>
            <a:r>
              <a:rPr kumimoji="1" lang="zh-CN" altLang="en-US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-US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sampling</a:t>
            </a:r>
            <a:r>
              <a:rPr kumimoji="1" lang="zh-CN" altLang="en-US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kumimoji="1" lang="en" altLang="zh-CN" sz="2000" b="1" i="1" dirty="0">
                <a:solidFill>
                  <a:srgbClr val="FF0000"/>
                </a:solidFill>
                <a:latin typeface="Gill Sans MT" panose="020B0502020104020203" pitchFamily="34" charset="0"/>
              </a:rPr>
              <a:t>methods</a:t>
            </a:r>
            <a:r>
              <a:rPr kumimoji="1" lang="en" altLang="zh-CN" sz="2000" b="1" dirty="0">
                <a:latin typeface="Gill Sans MT" panose="020B0502020104020203" pitchFamily="34" charset="0"/>
              </a:rPr>
              <a:t> are bundled with </a:t>
            </a:r>
            <a:r>
              <a:rPr kumimoji="1" lang="en" altLang="zh-CN" sz="2000" b="1" i="1" dirty="0">
                <a:solidFill>
                  <a:schemeClr val="accent1"/>
                </a:solidFill>
                <a:latin typeface="Gill Sans MT" panose="020B0502020104020203" pitchFamily="34" charset="0"/>
              </a:rPr>
              <a:t>specific GNN models</a:t>
            </a:r>
            <a:r>
              <a:rPr kumimoji="1" lang="zh-CN" altLang="en-US" sz="2000" b="1" i="1" dirty="0">
                <a:solidFill>
                  <a:schemeClr val="accent1"/>
                </a:solidFill>
                <a:latin typeface="Gill Sans MT" panose="020B0502020104020203" pitchFamily="34" charset="0"/>
              </a:rPr>
              <a:t> </a:t>
            </a:r>
            <a:endParaRPr kumimoji="1" lang="en-US" altLang="zh-CN" sz="2000" b="1" i="1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Gill Sans MT" panose="020B0502020104020203" pitchFamily="34" charset="0"/>
              </a:rPr>
              <a:t>e.g.,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DPMPN,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 err="1">
                <a:latin typeface="Gill Sans MT" panose="020B0502020104020203" pitchFamily="34" charset="0"/>
              </a:rPr>
              <a:t>AdaProp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,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and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 err="1">
                <a:latin typeface="Gill Sans MT" panose="020B0502020104020203" pitchFamily="34" charset="0"/>
              </a:rPr>
              <a:t>AStarNet</a:t>
            </a:r>
            <a:endParaRPr kumimoji="1" lang="en" altLang="zh-CN" sz="2000" dirty="0">
              <a:latin typeface="Gill Sans MT" panose="020B0502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" altLang="zh-CN" sz="2000" dirty="0">
                <a:latin typeface="Gill Sans MT" panose="020B0502020104020203" pitchFamily="34" charset="0"/>
              </a:rPr>
              <a:t>the sampling and reasoning in each layer are highly coupled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" altLang="zh-CN" sz="2000" dirty="0">
                <a:latin typeface="Gill Sans MT" panose="020B0502020104020203" pitchFamily="34" charset="0"/>
              </a:rPr>
              <a:t>the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computation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cost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can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be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still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high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on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large-scale</a:t>
            </a:r>
            <a:r>
              <a:rPr kumimoji="1" lang="zh-CN" altLang="en-US" sz="20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000" dirty="0">
                <a:latin typeface="Gill Sans MT" panose="020B0502020104020203" pitchFamily="34" charset="0"/>
              </a:rPr>
              <a:t>KGs</a:t>
            </a:r>
            <a:endParaRPr kumimoji="1" lang="en" altLang="zh-CN" sz="2000" dirty="0">
              <a:latin typeface="Gill Sans MT" panose="020B0502020104020203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24C51CD-418A-8440-9485-36190E7A55D2}"/>
              </a:ext>
            </a:extLst>
          </p:cNvPr>
          <p:cNvSpPr txBox="1"/>
          <p:nvPr/>
        </p:nvSpPr>
        <p:spPr>
          <a:xfrm>
            <a:off x="8232111" y="2303336"/>
            <a:ext cx="2790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Gill Sans MT" panose="020B0502020104020203" pitchFamily="34" charset="0"/>
              </a:rPr>
              <a:t>fast</a:t>
            </a:r>
            <a:r>
              <a:rPr kumimoji="1" lang="zh-CN" altLang="en-US" sz="28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latin typeface="Gill Sans MT" panose="020B0502020104020203" pitchFamily="34" charset="0"/>
              </a:rPr>
              <a:t>but</a:t>
            </a:r>
            <a:r>
              <a:rPr kumimoji="1" lang="zh-CN" altLang="en-US" sz="28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latin typeface="Gill Sans MT" panose="020B0502020104020203" pitchFamily="34" charset="0"/>
              </a:rPr>
              <a:t>not</a:t>
            </a:r>
            <a:r>
              <a:rPr kumimoji="1" lang="zh-CN" altLang="en-US" sz="28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latin typeface="Gill Sans MT" panose="020B0502020104020203" pitchFamily="34" charset="0"/>
              </a:rPr>
              <a:t>good</a:t>
            </a:r>
            <a:endParaRPr kumimoji="1" lang="zh-CN" altLang="en-US" sz="2800" dirty="0">
              <a:latin typeface="Gill Sans MT" panose="020B05020201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D06FDCD-01DE-4A42-A025-DDAD2975C7B4}"/>
              </a:ext>
            </a:extLst>
          </p:cNvPr>
          <p:cNvSpPr txBox="1"/>
          <p:nvPr/>
        </p:nvSpPr>
        <p:spPr>
          <a:xfrm>
            <a:off x="8233715" y="3524548"/>
            <a:ext cx="2789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Gill Sans MT" panose="020B0502020104020203" pitchFamily="34" charset="0"/>
              </a:rPr>
              <a:t>good</a:t>
            </a:r>
            <a:r>
              <a:rPr kumimoji="1" lang="en-US" altLang="zh-CN" sz="2800" dirty="0">
                <a:latin typeface="Gill Sans MT" panose="020B0502020104020203" pitchFamily="34" charset="0"/>
              </a:rPr>
              <a:t> but</a:t>
            </a:r>
            <a:r>
              <a:rPr kumimoji="1" lang="zh-CN" altLang="en-US" sz="28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latin typeface="Gill Sans MT" panose="020B0502020104020203" pitchFamily="34" charset="0"/>
              </a:rPr>
              <a:t>not</a:t>
            </a:r>
            <a:r>
              <a:rPr kumimoji="1" lang="zh-CN" altLang="en-US" sz="2800" dirty="0">
                <a:latin typeface="Gill Sans MT" panose="020B0502020104020203" pitchFamily="34" charset="0"/>
              </a:rPr>
              <a:t> </a:t>
            </a:r>
            <a:r>
              <a:rPr kumimoji="1" lang="en-US" altLang="zh-CN" sz="2800" dirty="0">
                <a:latin typeface="Gill Sans MT" panose="020B0502020104020203" pitchFamily="34" charset="0"/>
              </a:rPr>
              <a:t>fast</a:t>
            </a:r>
            <a:endParaRPr kumimoji="1" lang="zh-CN" alt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B9FAE704-5FA5-8449-93B8-12479B112109}"/>
              </a:ext>
            </a:extLst>
          </p:cNvPr>
          <p:cNvCxnSpPr>
            <a:cxnSpLocks/>
          </p:cNvCxnSpPr>
          <p:nvPr/>
        </p:nvCxnSpPr>
        <p:spPr bwMode="auto">
          <a:xfrm>
            <a:off x="6383339" y="5780919"/>
            <a:ext cx="3019878" cy="4111"/>
          </a:xfrm>
          <a:prstGeom prst="straightConnector1">
            <a:avLst/>
          </a:prstGeom>
          <a:solidFill>
            <a:schemeClr val="accent1">
              <a:alpha val="53999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直线箭头连接符 57">
            <a:extLst>
              <a:ext uri="{FF2B5EF4-FFF2-40B4-BE49-F238E27FC236}">
                <a16:creationId xmlns:a16="http://schemas.microsoft.com/office/drawing/2014/main" id="{1BEDAC64-7BBF-E742-BFF9-B9D6532E1D9D}"/>
              </a:ext>
            </a:extLst>
          </p:cNvPr>
          <p:cNvCxnSpPr>
            <a:cxnSpLocks/>
          </p:cNvCxnSpPr>
          <p:nvPr/>
        </p:nvCxnSpPr>
        <p:spPr bwMode="auto">
          <a:xfrm flipV="1">
            <a:off x="6518684" y="4387376"/>
            <a:ext cx="0" cy="1588609"/>
          </a:xfrm>
          <a:prstGeom prst="straightConnector1">
            <a:avLst/>
          </a:prstGeom>
          <a:solidFill>
            <a:schemeClr val="accent1">
              <a:alpha val="53999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5BE3EEB8-99CB-B045-9B51-5D38FBFE553F}"/>
              </a:ext>
            </a:extLst>
          </p:cNvPr>
          <p:cNvSpPr txBox="1"/>
          <p:nvPr/>
        </p:nvSpPr>
        <p:spPr>
          <a:xfrm>
            <a:off x="7351243" y="5785030"/>
            <a:ext cx="20597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956891A-9FA4-884C-BE42-25CB95826344}"/>
              </a:ext>
            </a:extLst>
          </p:cNvPr>
          <p:cNvSpPr txBox="1"/>
          <p:nvPr/>
        </p:nvSpPr>
        <p:spPr>
          <a:xfrm>
            <a:off x="6615053" y="4651272"/>
            <a:ext cx="1018234" cy="338554"/>
          </a:xfrm>
          <a:prstGeom prst="rect">
            <a:avLst/>
          </a:prstGeom>
          <a:noFill/>
          <a:ln w="25400">
            <a:solidFill>
              <a:srgbClr val="FF9E9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9E9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endParaRPr kumimoji="1" lang="zh-CN" altLang="en-US" sz="1600" dirty="0">
              <a:solidFill>
                <a:srgbClr val="FF9E9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2E1444BE-F876-A84E-8252-B648BDA12104}"/>
              </a:ext>
            </a:extLst>
          </p:cNvPr>
          <p:cNvSpPr txBox="1"/>
          <p:nvPr/>
        </p:nvSpPr>
        <p:spPr>
          <a:xfrm>
            <a:off x="8005062" y="5379186"/>
            <a:ext cx="917239" cy="338554"/>
          </a:xfrm>
          <a:prstGeom prst="rect">
            <a:avLst/>
          </a:prstGeom>
          <a:noFill/>
          <a:ln w="25400">
            <a:solidFill>
              <a:srgbClr val="8E8BFE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rgbClr val="8E8B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</a:t>
            </a:r>
            <a:endParaRPr kumimoji="1" lang="zh-CN" altLang="en-US" sz="1600" dirty="0">
              <a:solidFill>
                <a:srgbClr val="8E8B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403CB1C7-C52A-2D42-86F7-9645BE534D3A}"/>
              </a:ext>
            </a:extLst>
          </p:cNvPr>
          <p:cNvSpPr txBox="1"/>
          <p:nvPr/>
        </p:nvSpPr>
        <p:spPr>
          <a:xfrm>
            <a:off x="6518684" y="4303568"/>
            <a:ext cx="2327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2423E1D6-8637-E945-9895-0FA43ED1032F}"/>
              </a:ext>
            </a:extLst>
          </p:cNvPr>
          <p:cNvSpPr txBox="1"/>
          <p:nvPr/>
        </p:nvSpPr>
        <p:spPr>
          <a:xfrm>
            <a:off x="941415" y="6154412"/>
            <a:ext cx="10309169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Gill Sans MT" panose="020B0502020104020203" pitchFamily="34" charset="0"/>
                <a:sym typeface="Wingdings" pitchFamily="2" charset="2"/>
              </a:rPr>
              <a:t></a:t>
            </a:r>
            <a:r>
              <a:rPr lang="zh-CN" altLang="en-US" sz="2800" i="1" dirty="0">
                <a:latin typeface="Gill Sans MT" panose="020B0502020104020203" pitchFamily="34" charset="0"/>
                <a:sym typeface="Wingdings" pitchFamily="2" charset="2"/>
              </a:rPr>
              <a:t> </a:t>
            </a:r>
            <a:r>
              <a:rPr kumimoji="1" lang="en" altLang="zh-CN" sz="2800" i="1" dirty="0">
                <a:latin typeface="Gill Sans MT" panose="020B0502020104020203" pitchFamily="34" charset="0"/>
              </a:rPr>
              <a:t>how to efficiently and effectively conduct </a:t>
            </a:r>
            <a:r>
              <a:rPr kumimoji="1" lang="en-US" altLang="zh-CN" sz="2800" i="1" dirty="0">
                <a:latin typeface="Gill Sans MT" panose="020B0502020104020203" pitchFamily="34" charset="0"/>
              </a:rPr>
              <a:t>subgraph</a:t>
            </a:r>
            <a:r>
              <a:rPr kumimoji="1" lang="zh-CN" altLang="en-US" sz="2800" i="1" dirty="0">
                <a:latin typeface="Gill Sans MT" panose="020B0502020104020203" pitchFamily="34" charset="0"/>
              </a:rPr>
              <a:t> </a:t>
            </a:r>
            <a:r>
              <a:rPr kumimoji="1" lang="en" altLang="zh-CN" sz="2800" i="1" dirty="0">
                <a:latin typeface="Gill Sans MT" panose="020B0502020104020203" pitchFamily="34" charset="0"/>
              </a:rPr>
              <a:t>reasoning on KG?</a:t>
            </a:r>
            <a:r>
              <a:rPr kumimoji="1" lang="zh-CN" altLang="en-US" sz="2800" i="1" dirty="0">
                <a:latin typeface="Gill Sans MT" panose="020B0502020104020203" pitchFamily="34" charset="0"/>
              </a:rPr>
              <a:t> </a:t>
            </a:r>
            <a:r>
              <a:rPr kumimoji="1" lang="en" altLang="zh-CN" sz="2800" dirty="0">
                <a:latin typeface="Gill Sans MT" panose="020B0502020104020203" pitchFamily="34" charset="0"/>
              </a:rPr>
              <a:t>🤔</a:t>
            </a:r>
            <a:endParaRPr kumimoji="1" lang="zh-CN" altLang="en-US" sz="2800" dirty="0">
              <a:latin typeface="Gill Sans MT" panose="020B0502020104020203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7E652A4-0620-EE40-A905-60B2DF1CA459}"/>
              </a:ext>
            </a:extLst>
          </p:cNvPr>
          <p:cNvSpPr txBox="1"/>
          <p:nvPr/>
        </p:nvSpPr>
        <p:spPr>
          <a:xfrm>
            <a:off x="6656606" y="5228033"/>
            <a:ext cx="976681" cy="338554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kumimoji="1" lang="zh-CN" altLang="en-US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曲线连接符 64">
            <a:extLst>
              <a:ext uri="{FF2B5EF4-FFF2-40B4-BE49-F238E27FC236}">
                <a16:creationId xmlns:a16="http://schemas.microsoft.com/office/drawing/2014/main" id="{E37410DF-F7B0-3F40-A83A-D76F76CCE928}"/>
              </a:ext>
            </a:extLst>
          </p:cNvPr>
          <p:cNvCxnSpPr>
            <a:stCxn id="60" idx="3"/>
            <a:endCxn id="64" idx="3"/>
          </p:cNvCxnSpPr>
          <p:nvPr/>
        </p:nvCxnSpPr>
        <p:spPr>
          <a:xfrm>
            <a:off x="7633287" y="4820549"/>
            <a:ext cx="12700" cy="576761"/>
          </a:xfrm>
          <a:prstGeom prst="curvedConnector3">
            <a:avLst>
              <a:gd name="adj1" fmla="val 1800000"/>
            </a:avLst>
          </a:prstGeom>
          <a:ln w="254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10">
            <a:extLst>
              <a:ext uri="{FF2B5EF4-FFF2-40B4-BE49-F238E27FC236}">
                <a16:creationId xmlns:a16="http://schemas.microsoft.com/office/drawing/2014/main" id="{5668255A-894C-CC42-A0F5-5CA3106F9736}"/>
              </a:ext>
            </a:extLst>
          </p:cNvPr>
          <p:cNvSpPr txBox="1"/>
          <p:nvPr/>
        </p:nvSpPr>
        <p:spPr>
          <a:xfrm>
            <a:off x="3191455" y="5317871"/>
            <a:ext cx="601575" cy="40011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本框 32">
                <a:extLst>
                  <a:ext uri="{FF2B5EF4-FFF2-40B4-BE49-F238E27FC236}">
                    <a16:creationId xmlns:a16="http://schemas.microsoft.com/office/drawing/2014/main" id="{5CCC44B7-4376-4447-8B82-ED7B7C25B687}"/>
                  </a:ext>
                </a:extLst>
              </p:cNvPr>
              <p:cNvSpPr txBox="1"/>
              <p:nvPr/>
            </p:nvSpPr>
            <p:spPr>
              <a:xfrm>
                <a:off x="4577641" y="5322189"/>
                <a:ext cx="483850" cy="40011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文本框 32">
                <a:extLst>
                  <a:ext uri="{FF2B5EF4-FFF2-40B4-BE49-F238E27FC236}">
                    <a16:creationId xmlns:a16="http://schemas.microsoft.com/office/drawing/2014/main" id="{5CCC44B7-4376-4447-8B82-ED7B7C25B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641" y="5322189"/>
                <a:ext cx="483850" cy="400110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  <a:ln w="254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本框 33">
                <a:extLst>
                  <a:ext uri="{FF2B5EF4-FFF2-40B4-BE49-F238E27FC236}">
                    <a16:creationId xmlns:a16="http://schemas.microsoft.com/office/drawing/2014/main" id="{F3B6914D-E300-F74C-A4A6-3470716BE381}"/>
                  </a:ext>
                </a:extLst>
              </p:cNvPr>
              <p:cNvSpPr txBox="1"/>
              <p:nvPr/>
            </p:nvSpPr>
            <p:spPr>
              <a:xfrm>
                <a:off x="3986894" y="4951585"/>
                <a:ext cx="503535" cy="40011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文本框 33">
                <a:extLst>
                  <a:ext uri="{FF2B5EF4-FFF2-40B4-BE49-F238E27FC236}">
                    <a16:creationId xmlns:a16="http://schemas.microsoft.com/office/drawing/2014/main" id="{F3B6914D-E300-F74C-A4A6-3470716BE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894" y="4951585"/>
                <a:ext cx="503535" cy="400110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  <a:ln w="254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34">
                <a:extLst>
                  <a:ext uri="{FF2B5EF4-FFF2-40B4-BE49-F238E27FC236}">
                    <a16:creationId xmlns:a16="http://schemas.microsoft.com/office/drawing/2014/main" id="{FB7A6F3C-47CB-8B48-B30C-C54657F4AC89}"/>
                  </a:ext>
                </a:extLst>
              </p:cNvPr>
              <p:cNvSpPr txBox="1"/>
              <p:nvPr/>
            </p:nvSpPr>
            <p:spPr>
              <a:xfrm>
                <a:off x="5177573" y="4940699"/>
                <a:ext cx="418704" cy="408445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34">
                <a:extLst>
                  <a:ext uri="{FF2B5EF4-FFF2-40B4-BE49-F238E27FC236}">
                    <a16:creationId xmlns:a16="http://schemas.microsoft.com/office/drawing/2014/main" id="{FB7A6F3C-47CB-8B48-B30C-C54657F4A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573" y="4940699"/>
                <a:ext cx="418704" cy="4084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DF7666FC-AF3A-1A48-A0C2-740ADD477468}"/>
              </a:ext>
            </a:extLst>
          </p:cNvPr>
          <p:cNvCxnSpPr>
            <a:cxnSpLocks/>
            <a:stCxn id="68" idx="3"/>
            <a:endCxn id="69" idx="1"/>
          </p:cNvCxnSpPr>
          <p:nvPr/>
        </p:nvCxnSpPr>
        <p:spPr>
          <a:xfrm flipV="1">
            <a:off x="4490429" y="5144922"/>
            <a:ext cx="687144" cy="671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38">
                <a:extLst>
                  <a:ext uri="{FF2B5EF4-FFF2-40B4-BE49-F238E27FC236}">
                    <a16:creationId xmlns:a16="http://schemas.microsoft.com/office/drawing/2014/main" id="{43BFB96B-C93A-6F48-B4A9-C5AAFCF9D463}"/>
                  </a:ext>
                </a:extLst>
              </p:cNvPr>
              <p:cNvSpPr txBox="1"/>
              <p:nvPr/>
            </p:nvSpPr>
            <p:spPr>
              <a:xfrm>
                <a:off x="2649732" y="4951585"/>
                <a:ext cx="410176" cy="40011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文本框 38">
                <a:extLst>
                  <a:ext uri="{FF2B5EF4-FFF2-40B4-BE49-F238E27FC236}">
                    <a16:creationId xmlns:a16="http://schemas.microsoft.com/office/drawing/2014/main" id="{43BFB96B-C93A-6F48-B4A9-C5AAFCF9D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732" y="4951585"/>
                <a:ext cx="410176" cy="400110"/>
              </a:xfrm>
              <a:prstGeom prst="rect">
                <a:avLst/>
              </a:prstGeom>
              <a:blipFill>
                <a:blip r:embed="rId6"/>
                <a:stretch>
                  <a:fillRect b="-8571"/>
                </a:stretch>
              </a:blipFill>
              <a:ln w="254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线箭头连接符 71">
            <a:extLst>
              <a:ext uri="{FF2B5EF4-FFF2-40B4-BE49-F238E27FC236}">
                <a16:creationId xmlns:a16="http://schemas.microsoft.com/office/drawing/2014/main" id="{80A1B552-7B1E-9A4B-B1FF-06B8F07F7077}"/>
              </a:ext>
            </a:extLst>
          </p:cNvPr>
          <p:cNvCxnSpPr>
            <a:cxnSpLocks/>
            <a:stCxn id="71" idx="3"/>
            <a:endCxn id="68" idx="1"/>
          </p:cNvCxnSpPr>
          <p:nvPr/>
        </p:nvCxnSpPr>
        <p:spPr>
          <a:xfrm>
            <a:off x="3059908" y="5151640"/>
            <a:ext cx="9269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EFDB367-7029-874A-BE13-7BB16F77D162}"/>
                  </a:ext>
                </a:extLst>
              </p:cNvPr>
              <p:cNvSpPr txBox="1"/>
              <p:nvPr/>
            </p:nvSpPr>
            <p:spPr>
              <a:xfrm>
                <a:off x="3051910" y="4768763"/>
                <a:ext cx="891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,?)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EFDB367-7029-874A-BE13-7BB16F77D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910" y="4768763"/>
                <a:ext cx="891930" cy="369332"/>
              </a:xfrm>
              <a:prstGeom prst="rect">
                <a:avLst/>
              </a:prstGeom>
              <a:blipFill>
                <a:blip r:embed="rId7"/>
                <a:stretch>
                  <a:fillRect l="-2817" r="-8451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02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01691-DBF3-C846-A69C-FF2FF50F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66774E-72DF-2A42-B043-878B2299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Background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Method</a:t>
            </a:r>
          </a:p>
          <a:p>
            <a:r>
              <a:rPr kumimoji="1" lang="en-US" altLang="zh-CN" dirty="0"/>
              <a:t>Experiments</a:t>
            </a:r>
          </a:p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655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81FF20-DA64-EC4C-9097-49EFCF0E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59963"/>
            <a:ext cx="6403849" cy="5070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400" b="1" dirty="0">
                <a:solidFill>
                  <a:srgbClr val="0070C0"/>
                </a:solidFill>
              </a:rPr>
              <a:t>O</a:t>
            </a:r>
            <a:r>
              <a:rPr kumimoji="1" lang="en" altLang="zh-CN" sz="2400" b="1" dirty="0">
                <a:solidFill>
                  <a:srgbClr val="0070C0"/>
                </a:solidFill>
              </a:rPr>
              <a:t>nly partial knowledge stored in human brain is relevant to a question</a:t>
            </a:r>
          </a:p>
          <a:p>
            <a:r>
              <a:rPr kumimoji="1" lang="en" altLang="zh-CN" sz="2000" dirty="0"/>
              <a:t>extracted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by recalling </a:t>
            </a:r>
          </a:p>
          <a:p>
            <a:r>
              <a:rPr kumimoji="1" lang="en" altLang="zh-CN" sz="2000" dirty="0"/>
              <a:t>and then utilized in the careful thinking procedure</a:t>
            </a:r>
          </a:p>
          <a:p>
            <a:pPr marL="0" indent="0">
              <a:buNone/>
            </a:pPr>
            <a:endParaRPr kumimoji="1" lang="en-US" altLang="zh-CN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kumimoji="1" lang="en-US" altLang="zh-CN" sz="2400" b="1" dirty="0">
                <a:solidFill>
                  <a:srgbClr val="0070C0"/>
                </a:solidFill>
              </a:rPr>
              <a:t>G</a:t>
            </a:r>
            <a:r>
              <a:rPr kumimoji="1" lang="en" altLang="zh-CN" sz="2400" b="1" dirty="0">
                <a:solidFill>
                  <a:srgbClr val="0070C0"/>
                </a:solidFill>
              </a:rPr>
              <a:t>enerating candidates and</a:t>
            </a:r>
            <a:r>
              <a:rPr kumimoji="1" lang="zh-CN" altLang="en-US" sz="2400" b="1" dirty="0">
                <a:solidFill>
                  <a:srgbClr val="0070C0"/>
                </a:solidFill>
              </a:rPr>
              <a:t> </a:t>
            </a:r>
            <a:r>
              <a:rPr kumimoji="1" lang="en" altLang="zh-CN" sz="2400" b="1" dirty="0">
                <a:solidFill>
                  <a:srgbClr val="0070C0"/>
                </a:solidFill>
              </a:rPr>
              <a:t>then ranking the promising ones are common</a:t>
            </a:r>
          </a:p>
          <a:p>
            <a:r>
              <a:rPr kumimoji="1" lang="en" altLang="zh-CN" sz="2000" dirty="0"/>
              <a:t>in large-scale recommendation system </a:t>
            </a:r>
          </a:p>
          <a:p>
            <a:r>
              <a:rPr kumimoji="1" lang="en" altLang="zh-CN" sz="2000" dirty="0"/>
              <a:t>for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handling millions even billions of users and items</a:t>
            </a:r>
          </a:p>
        </p:txBody>
      </p:sp>
      <p:pic>
        <p:nvPicPr>
          <p:cNvPr id="6" name="Picture 2" descr="图片">
            <a:extLst>
              <a:ext uri="{FF2B5EF4-FFF2-40B4-BE49-F238E27FC236}">
                <a16:creationId xmlns:a16="http://schemas.microsoft.com/office/drawing/2014/main" id="{ADD69AF8-D1B5-DA4A-BC0E-46CDB7506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4" r="17168"/>
          <a:stretch/>
        </p:blipFill>
        <p:spPr bwMode="auto">
          <a:xfrm>
            <a:off x="7242048" y="2161864"/>
            <a:ext cx="4521028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F8F50CE3-83AA-0E4E-BD9F-72E280E2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764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7CC96-AEA9-5246-A139-B455CC2E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</a:t>
            </a:r>
            <a:r>
              <a:rPr lang="en" altLang="zh-CN" dirty="0"/>
              <a:t>ne-shot-subgraph link prediction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KGs</a:t>
            </a:r>
            <a:endParaRPr kumimoji="1" lang="zh-CN" altLang="en-US" dirty="0"/>
          </a:p>
        </p:txBody>
      </p:sp>
      <p:pic>
        <p:nvPicPr>
          <p:cNvPr id="34" name="Picture 2" descr="图片">
            <a:extLst>
              <a:ext uri="{FF2B5EF4-FFF2-40B4-BE49-F238E27FC236}">
                <a16:creationId xmlns:a16="http://schemas.microsoft.com/office/drawing/2014/main" id="{EACB7EB2-68C2-D644-848D-EC10A116E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 r="15315"/>
          <a:stretch/>
        </p:blipFill>
        <p:spPr bwMode="auto">
          <a:xfrm>
            <a:off x="7786258" y="1822609"/>
            <a:ext cx="3913639" cy="25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10">
                <a:extLst>
                  <a:ext uri="{FF2B5EF4-FFF2-40B4-BE49-F238E27FC236}">
                    <a16:creationId xmlns:a16="http://schemas.microsoft.com/office/drawing/2014/main" id="{1F67E7E7-E1D1-8C4C-8316-2F41241915EC}"/>
                  </a:ext>
                </a:extLst>
              </p:cNvPr>
              <p:cNvSpPr txBox="1"/>
              <p:nvPr/>
            </p:nvSpPr>
            <p:spPr>
              <a:xfrm>
                <a:off x="3439338" y="4887286"/>
                <a:ext cx="601575" cy="427618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10">
                <a:extLst>
                  <a:ext uri="{FF2B5EF4-FFF2-40B4-BE49-F238E27FC236}">
                    <a16:creationId xmlns:a16="http://schemas.microsoft.com/office/drawing/2014/main" id="{1F67E7E7-E1D1-8C4C-8316-2F4124191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338" y="4887286"/>
                <a:ext cx="601575" cy="427618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ln w="254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32">
                <a:extLst>
                  <a:ext uri="{FF2B5EF4-FFF2-40B4-BE49-F238E27FC236}">
                    <a16:creationId xmlns:a16="http://schemas.microsoft.com/office/drawing/2014/main" id="{08E46E00-BD15-7044-8E88-26FC20AC6612}"/>
                  </a:ext>
                </a:extLst>
              </p:cNvPr>
              <p:cNvSpPr txBox="1"/>
              <p:nvPr/>
            </p:nvSpPr>
            <p:spPr>
              <a:xfrm>
                <a:off x="4796948" y="4920180"/>
                <a:ext cx="483850" cy="40011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32">
                <a:extLst>
                  <a:ext uri="{FF2B5EF4-FFF2-40B4-BE49-F238E27FC236}">
                    <a16:creationId xmlns:a16="http://schemas.microsoft.com/office/drawing/2014/main" id="{08E46E00-BD15-7044-8E88-26FC20AC6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948" y="4920180"/>
                <a:ext cx="483850" cy="400110"/>
              </a:xfrm>
              <a:prstGeom prst="rect">
                <a:avLst/>
              </a:prstGeom>
              <a:blipFill>
                <a:blip r:embed="rId5"/>
                <a:stretch>
                  <a:fillRect b="-8571"/>
                </a:stretch>
              </a:blipFill>
              <a:ln w="254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33">
                <a:extLst>
                  <a:ext uri="{FF2B5EF4-FFF2-40B4-BE49-F238E27FC236}">
                    <a16:creationId xmlns:a16="http://schemas.microsoft.com/office/drawing/2014/main" id="{A313B2F5-0263-9E4D-82B4-C01054519500}"/>
                  </a:ext>
                </a:extLst>
              </p:cNvPr>
              <p:cNvSpPr txBox="1"/>
              <p:nvPr/>
            </p:nvSpPr>
            <p:spPr>
              <a:xfrm>
                <a:off x="4206201" y="4549576"/>
                <a:ext cx="503535" cy="40011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33">
                <a:extLst>
                  <a:ext uri="{FF2B5EF4-FFF2-40B4-BE49-F238E27FC236}">
                    <a16:creationId xmlns:a16="http://schemas.microsoft.com/office/drawing/2014/main" id="{A313B2F5-0263-9E4D-82B4-C01054519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01" y="4549576"/>
                <a:ext cx="503535" cy="400110"/>
              </a:xfrm>
              <a:prstGeom prst="rect">
                <a:avLst/>
              </a:prstGeom>
              <a:blipFill>
                <a:blip r:embed="rId6"/>
                <a:stretch>
                  <a:fillRect b="-8824"/>
                </a:stretch>
              </a:blipFill>
              <a:ln w="254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34">
                <a:extLst>
                  <a:ext uri="{FF2B5EF4-FFF2-40B4-BE49-F238E27FC236}">
                    <a16:creationId xmlns:a16="http://schemas.microsoft.com/office/drawing/2014/main" id="{3BAB21EB-AE24-5C45-879C-178F895BAE53}"/>
                  </a:ext>
                </a:extLst>
              </p:cNvPr>
              <p:cNvSpPr txBox="1"/>
              <p:nvPr/>
            </p:nvSpPr>
            <p:spPr>
              <a:xfrm>
                <a:off x="5396880" y="4538690"/>
                <a:ext cx="418704" cy="408445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acc>
                    </m:oMath>
                  </m:oMathPara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34">
                <a:extLst>
                  <a:ext uri="{FF2B5EF4-FFF2-40B4-BE49-F238E27FC236}">
                    <a16:creationId xmlns:a16="http://schemas.microsoft.com/office/drawing/2014/main" id="{3BAB21EB-AE24-5C45-879C-178F895B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880" y="4538690"/>
                <a:ext cx="418704" cy="4084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7C30826F-3290-7E42-BABA-48569F74A794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4709736" y="4742913"/>
            <a:ext cx="687144" cy="671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38">
                <a:extLst>
                  <a:ext uri="{FF2B5EF4-FFF2-40B4-BE49-F238E27FC236}">
                    <a16:creationId xmlns:a16="http://schemas.microsoft.com/office/drawing/2014/main" id="{AEC936E9-9F48-5641-8268-537CD0FE191C}"/>
                  </a:ext>
                </a:extLst>
              </p:cNvPr>
              <p:cNvSpPr txBox="1"/>
              <p:nvPr/>
            </p:nvSpPr>
            <p:spPr>
              <a:xfrm>
                <a:off x="2869039" y="4549576"/>
                <a:ext cx="410176" cy="400110"/>
              </a:xfrm>
              <a:prstGeom prst="rect">
                <a:avLst/>
              </a:prstGeom>
              <a:noFill/>
              <a:ln w="254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38">
                <a:extLst>
                  <a:ext uri="{FF2B5EF4-FFF2-40B4-BE49-F238E27FC236}">
                    <a16:creationId xmlns:a16="http://schemas.microsoft.com/office/drawing/2014/main" id="{AEC936E9-9F48-5641-8268-537CD0FE1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39" y="4549576"/>
                <a:ext cx="410176" cy="400110"/>
              </a:xfrm>
              <a:prstGeom prst="rect">
                <a:avLst/>
              </a:prstGeom>
              <a:blipFill>
                <a:blip r:embed="rId8"/>
                <a:stretch>
                  <a:fillRect b="-8824"/>
                </a:stretch>
              </a:blipFill>
              <a:ln w="254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93E286BA-01B6-E34C-986A-5AFD763DC5E1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>
            <a:off x="3279215" y="4749631"/>
            <a:ext cx="9269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AB40241-0193-F740-B41E-1A39E37B9F6C}"/>
                  </a:ext>
                </a:extLst>
              </p:cNvPr>
              <p:cNvSpPr txBox="1"/>
              <p:nvPr/>
            </p:nvSpPr>
            <p:spPr>
              <a:xfrm>
                <a:off x="3271217" y="4366754"/>
                <a:ext cx="891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,?)</m:t>
                      </m:r>
                    </m:oMath>
                  </m:oMathPara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AB40241-0193-F740-B41E-1A39E37B9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17" y="4366754"/>
                <a:ext cx="891930" cy="369332"/>
              </a:xfrm>
              <a:prstGeom prst="rect">
                <a:avLst/>
              </a:prstGeom>
              <a:blipFill>
                <a:blip r:embed="rId9"/>
                <a:stretch>
                  <a:fillRect l="-2817" r="-8451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EFAB116-7CDF-574F-AF1F-35D3523D8B65}"/>
                  </a:ext>
                </a:extLst>
              </p:cNvPr>
              <p:cNvSpPr txBox="1"/>
              <p:nvPr/>
            </p:nvSpPr>
            <p:spPr>
              <a:xfrm>
                <a:off x="6425395" y="5784989"/>
                <a:ext cx="51498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latin typeface="Gill Sans MT" panose="020B0502020104020203" pitchFamily="34" charset="0"/>
                    <a:sym typeface="Wingdings" pitchFamily="2" charset="2"/>
                  </a:rPr>
                  <a:t></a:t>
                </a:r>
                <a:r>
                  <a:rPr lang="zh-CN" altLang="en-US" sz="2000" b="1" dirty="0">
                    <a:latin typeface="Gill Sans MT" panose="020B0502020104020203" pitchFamily="34" charset="0"/>
                    <a:sym typeface="Wingdings" pitchFamily="2" charset="2"/>
                  </a:rPr>
                  <a:t> </a:t>
                </a:r>
                <a:r>
                  <a:rPr kumimoji="1" lang="en" altLang="zh-CN" sz="2000" dirty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decoupling predictor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</m:oMath>
                </a14:m>
                <a:r>
                  <a:rPr kumimoji="1" lang="el-GR" altLang="zh-CN" sz="2000" i="1" dirty="0">
                    <a:solidFill>
                      <a:srgbClr val="7030A0"/>
                    </a:solidFill>
                  </a:rPr>
                  <a:t> </a:t>
                </a:r>
                <a:r>
                  <a:rPr kumimoji="1" lang="en" altLang="zh-CN" sz="2000" dirty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and original </a:t>
                </a:r>
                <a:r>
                  <a:rPr kumimoji="1" lang="en-US" altLang="zh-CN" sz="2000" dirty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graph</a:t>
                </a:r>
                <a:r>
                  <a:rPr kumimoji="1" lang="zh-CN" altLang="en-US" sz="2000" dirty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" altLang="zh-C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kumimoji="1" lang="zh-CN" alt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kumimoji="1" lang="en" altLang="zh-CN" sz="2000" i="1" dirty="0">
                  <a:solidFill>
                    <a:srgbClr val="7030A0"/>
                  </a:solidFill>
                  <a:latin typeface="Gill Sans MT" panose="020B0502020104020203" pitchFamily="34" charset="0"/>
                </a:endParaRPr>
              </a:p>
              <a:p>
                <a:r>
                  <a:rPr lang="en-US" altLang="zh-CN" sz="2000" b="1" dirty="0">
                    <a:latin typeface="Gill Sans MT" panose="020B0502020104020203" pitchFamily="34" charset="0"/>
                    <a:sym typeface="Wingdings" pitchFamily="2" charset="2"/>
                  </a:rPr>
                  <a:t></a:t>
                </a:r>
                <a:r>
                  <a:rPr lang="zh-CN" altLang="en-US" sz="2000" b="1" dirty="0">
                    <a:latin typeface="Gill Sans MT" panose="020B0502020104020203" pitchFamily="34" charset="0"/>
                    <a:sym typeface="Wingdings" pitchFamily="2" charset="2"/>
                  </a:rPr>
                  <a:t> </a:t>
                </a:r>
                <a:r>
                  <a:rPr kumimoji="1" lang="en" altLang="zh-CN" sz="2000" dirty="0">
                    <a:latin typeface="Gill Sans MT" panose="020B0502020104020203" pitchFamily="34" charset="0"/>
                  </a:rPr>
                  <a:t>only require subgraph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" altLang="zh-CN" sz="2000" i="1" dirty="0">
                    <a:latin typeface="Gill Sans MT" panose="020B0502020104020203" pitchFamily="34" charset="0"/>
                  </a:rPr>
                  <a:t> </a:t>
                </a:r>
                <a:r>
                  <a:rPr kumimoji="1" lang="en" altLang="zh-CN" sz="2000" dirty="0">
                    <a:latin typeface="Gill Sans MT" panose="020B0502020104020203" pitchFamily="34" charset="0"/>
                  </a:rPr>
                  <a:t>for reasoning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EFAB116-7CDF-574F-AF1F-35D3523D8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395" y="5784989"/>
                <a:ext cx="5149808" cy="707886"/>
              </a:xfrm>
              <a:prstGeom prst="rect">
                <a:avLst/>
              </a:prstGeom>
              <a:blipFill>
                <a:blip r:embed="rId10"/>
                <a:stretch>
                  <a:fillRect l="-983" t="-5263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F24FAB3-3002-0547-BA9F-F921F3A998B3}"/>
                  </a:ext>
                </a:extLst>
              </p:cNvPr>
              <p:cNvSpPr txBox="1"/>
              <p:nvPr/>
            </p:nvSpPr>
            <p:spPr>
              <a:xfrm>
                <a:off x="838200" y="5494445"/>
                <a:ext cx="5459828" cy="1042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>
                    <a:latin typeface="Gill Sans MT" panose="020B0502020104020203" pitchFamily="34" charset="0"/>
                  </a:rPr>
                  <a:t>two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key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components</a:t>
                </a:r>
                <a:endParaRPr kumimoji="1" lang="en" altLang="zh-CN" sz="2000" dirty="0">
                  <a:latin typeface="Gill Sans MT" panose="020B05020201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" altLang="zh-CN" sz="2000" dirty="0">
                    <a:latin typeface="Gill Sans MT" panose="020B0502020104020203" pitchFamily="34" charset="0"/>
                  </a:rPr>
                  <a:t>sampler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" altLang="zh-CN" sz="2000" dirty="0">
                    <a:latin typeface="Gill Sans MT" panose="020B0502020104020203" pitchFamily="34" charset="0"/>
                  </a:rPr>
                  <a:t>efficiently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" altLang="zh-CN" sz="2000" dirty="0">
                    <a:latin typeface="Gill Sans MT" panose="020B0502020104020203" pitchFamily="34" charset="0"/>
                  </a:rPr>
                  <a:t>sample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s</a:t>
                </a:r>
                <a:r>
                  <a:rPr kumimoji="1" lang="en" altLang="zh-CN" sz="2000" dirty="0">
                    <a:latin typeface="Gill Sans MT" panose="020B0502020104020203" pitchFamily="34" charset="0"/>
                  </a:rPr>
                  <a:t> a subgraph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" altLang="zh-CN" sz="2000" dirty="0">
                    <a:latin typeface="Gill Sans MT" panose="020B0502020104020203" pitchFamily="34" charset="0"/>
                  </a:rPr>
                  <a:t>predictor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" altLang="zh-CN" sz="2000" dirty="0">
                    <a:latin typeface="Gill Sans MT" panose="020B0502020104020203" pitchFamily="34" charset="0"/>
                  </a:rPr>
                  <a:t>effectively</a:t>
                </a:r>
                <a:r>
                  <a:rPr kumimoji="1" lang="zh-CN" altLang="en-US" sz="2000" dirty="0">
                    <a:latin typeface="Gill Sans MT" panose="020B0502020104020203" pitchFamily="34" charset="0"/>
                  </a:rPr>
                  <a:t> </a:t>
                </a:r>
                <a:r>
                  <a:rPr kumimoji="1" lang="en" altLang="zh-CN" sz="2000" dirty="0">
                    <a:latin typeface="Gill Sans MT" panose="020B0502020104020203" pitchFamily="34" charset="0"/>
                  </a:rPr>
                  <a:t>reason</a:t>
                </a:r>
                <a:r>
                  <a:rPr kumimoji="1" lang="en-US" altLang="zh-CN" sz="2000" dirty="0">
                    <a:latin typeface="Gill Sans MT" panose="020B0502020104020203" pitchFamily="34" charset="0"/>
                  </a:rPr>
                  <a:t>s</a:t>
                </a:r>
                <a:r>
                  <a:rPr kumimoji="1" lang="en" altLang="zh-CN" sz="2000" dirty="0">
                    <a:latin typeface="Gill Sans MT" panose="020B0502020104020203" pitchFamily="34" charset="0"/>
                  </a:rPr>
                  <a:t> on the subgraph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F24FAB3-3002-0547-BA9F-F921F3A99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94445"/>
                <a:ext cx="5459828" cy="1042978"/>
              </a:xfrm>
              <a:prstGeom prst="rect">
                <a:avLst/>
              </a:prstGeom>
              <a:blipFill>
                <a:blip r:embed="rId11"/>
                <a:stretch>
                  <a:fillRect l="-1395" t="-2410" r="-233" b="-9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2CBDB1B-8AE4-734D-A41A-C9DB9827E854}"/>
              </a:ext>
            </a:extLst>
          </p:cNvPr>
          <p:cNvSpPr txBox="1"/>
          <p:nvPr/>
        </p:nvSpPr>
        <p:spPr>
          <a:xfrm>
            <a:off x="849068" y="4542857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Gill Sans MT" panose="020B0502020104020203" pitchFamily="34" charset="0"/>
              </a:rPr>
              <a:t>Abstraction:</a:t>
            </a:r>
            <a:endParaRPr kumimoji="1" lang="zh-CN" alt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81FF20-DA64-EC4C-9097-49EFCF0E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54532"/>
            <a:ext cx="7155873" cy="2247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400" b="1" dirty="0"/>
              <a:t>Design</a:t>
            </a:r>
            <a:r>
              <a:rPr kumimoji="1" lang="en" altLang="zh-CN" sz="2400" b="1" dirty="0"/>
              <a:t> principle</a:t>
            </a:r>
            <a:endParaRPr kumimoji="1" lang="en" altLang="zh-CN" sz="1800" dirty="0">
              <a:solidFill>
                <a:srgbClr val="7030A0"/>
              </a:solidFill>
            </a:endParaRPr>
          </a:p>
          <a:p>
            <a:r>
              <a:rPr kumimoji="1" lang="en-US" altLang="zh-CN" sz="2400" dirty="0"/>
              <a:t>first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to efficiently </a:t>
            </a:r>
            <a:r>
              <a:rPr kumimoji="1" lang="en" altLang="zh-CN" sz="2400" b="1" dirty="0">
                <a:solidFill>
                  <a:srgbClr val="0070C0"/>
                </a:solidFill>
              </a:rPr>
              <a:t>identify a</a:t>
            </a:r>
            <a:r>
              <a:rPr kumimoji="1" lang="zh-CN" altLang="en-US" sz="2400" b="1" dirty="0">
                <a:solidFill>
                  <a:srgbClr val="0070C0"/>
                </a:solidFill>
              </a:rPr>
              <a:t> </a:t>
            </a:r>
            <a:r>
              <a:rPr kumimoji="1" lang="en" altLang="zh-CN" sz="2400" b="1" dirty="0">
                <a:solidFill>
                  <a:srgbClr val="0070C0"/>
                </a:solidFill>
              </a:rPr>
              <a:t>subgraph</a:t>
            </a:r>
            <a:r>
              <a:rPr kumimoji="1" lang="zh-CN" altLang="en-US" sz="2400" b="1" dirty="0">
                <a:solidFill>
                  <a:srgbClr val="0070C0"/>
                </a:solidFill>
              </a:rPr>
              <a:t> </a:t>
            </a:r>
            <a:r>
              <a:rPr kumimoji="1" lang="en-US" altLang="zh-CN" sz="2400" b="1" dirty="0">
                <a:solidFill>
                  <a:srgbClr val="0070C0"/>
                </a:solidFill>
              </a:rPr>
              <a:t>(system1)</a:t>
            </a:r>
            <a:endParaRPr kumimoji="1" lang="en" altLang="zh-CN" sz="2400" b="1" dirty="0">
              <a:solidFill>
                <a:srgbClr val="0070C0"/>
              </a:solidFill>
            </a:endParaRPr>
          </a:p>
          <a:p>
            <a:pPr lvl="1"/>
            <a:r>
              <a:rPr kumimoji="1" lang="en" altLang="zh-CN" sz="2000" dirty="0"/>
              <a:t>relevant to the given query</a:t>
            </a:r>
          </a:p>
          <a:p>
            <a:r>
              <a:rPr kumimoji="1" lang="en" altLang="zh-CN" sz="2400" dirty="0"/>
              <a:t>then</a:t>
            </a:r>
            <a:r>
              <a:rPr kumimoji="1" lang="zh-CN" altLang="en-US" sz="2400" dirty="0"/>
              <a:t> </a:t>
            </a:r>
            <a:r>
              <a:rPr kumimoji="1" lang="en" altLang="zh-CN" sz="2400" dirty="0"/>
              <a:t>effectively </a:t>
            </a:r>
            <a:r>
              <a:rPr kumimoji="1" lang="en" altLang="zh-CN" sz="2400" b="1" dirty="0">
                <a:solidFill>
                  <a:srgbClr val="0070C0"/>
                </a:solidFill>
              </a:rPr>
              <a:t>reason on the subgraph </a:t>
            </a:r>
            <a:r>
              <a:rPr kumimoji="1" lang="en-US" altLang="zh-CN" sz="2400" b="1" dirty="0">
                <a:solidFill>
                  <a:srgbClr val="0070C0"/>
                </a:solidFill>
              </a:rPr>
              <a:t>(system2)</a:t>
            </a:r>
            <a:endParaRPr kumimoji="1" lang="en" altLang="zh-CN" sz="2400" b="1" dirty="0">
              <a:solidFill>
                <a:srgbClr val="0070C0"/>
              </a:solidFill>
            </a:endParaRPr>
          </a:p>
          <a:p>
            <a:pPr lvl="1"/>
            <a:r>
              <a:rPr kumimoji="1" lang="en" altLang="zh-CN" sz="2000" dirty="0"/>
              <a:t>to obtain the precise ranking results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3076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7CC96-AEA9-5246-A139-B455CC2E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Formal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Definition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D9DB1C-347A-BB43-99CC-662E26C9A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54" y="4184034"/>
            <a:ext cx="10739628" cy="2071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ADB5C18-4F44-394C-BAFC-ACD58CFE7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00" y="1821163"/>
            <a:ext cx="10621399" cy="22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8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140822</TotalTime>
  <Words>1776</Words>
  <Application>Microsoft Macintosh PowerPoint</Application>
  <PresentationFormat>宽屏</PresentationFormat>
  <Paragraphs>289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Gill Sans MT</vt:lpstr>
      <vt:lpstr>Times New Roman</vt:lpstr>
      <vt:lpstr>Office 主题​​</vt:lpstr>
      <vt:lpstr>Less is More:  One-shot Subgraph Reasoning  on Large-scale Knowledge Graphs</vt:lpstr>
      <vt:lpstr>Outline</vt:lpstr>
      <vt:lpstr>Background</vt:lpstr>
      <vt:lpstr>Background</vt:lpstr>
      <vt:lpstr>Research Problem</vt:lpstr>
      <vt:lpstr>Outline</vt:lpstr>
      <vt:lpstr>Motivation</vt:lpstr>
      <vt:lpstr>One-shot-subgraph link prediction on KGs</vt:lpstr>
      <vt:lpstr>Formal Definition</vt:lpstr>
      <vt:lpstr>Implementation | overview</vt:lpstr>
      <vt:lpstr>Implementation | step1/3 Generate Sampling Distribution</vt:lpstr>
      <vt:lpstr>Implementation | step2/3 Extract Subgraph</vt:lpstr>
      <vt:lpstr>Implementation | step3/3 Reason on the Subgraph</vt:lpstr>
      <vt:lpstr>Implementation | the full algorithm</vt:lpstr>
      <vt:lpstr>Implementation | optimization</vt:lpstr>
      <vt:lpstr>Outline</vt:lpstr>
      <vt:lpstr>Experiments | main results</vt:lpstr>
      <vt:lpstr>Experiments | ablation study</vt:lpstr>
      <vt:lpstr>Experiments | efficiency comparison</vt:lpstr>
      <vt:lpstr>Outline</vt:lpstr>
      <vt:lpstr>Summary</vt:lpstr>
      <vt:lpstr>Take home message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Preparation</dc:title>
  <dc:creator>Zhou Zhanke</dc:creator>
  <cp:lastModifiedBy>Zhou Zhanke</cp:lastModifiedBy>
  <cp:revision>4071</cp:revision>
  <dcterms:created xsi:type="dcterms:W3CDTF">2021-02-08T14:11:51Z</dcterms:created>
  <dcterms:modified xsi:type="dcterms:W3CDTF">2024-05-24T02:13:10Z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2052-3.3.0.5120</vt:lpwstr>
  </property>
</Properties>
</file>