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14" r:id="rId3"/>
    <p:sldId id="655" r:id="rId4"/>
    <p:sldId id="330" r:id="rId5"/>
    <p:sldId id="329" r:id="rId6"/>
    <p:sldId id="335" r:id="rId7"/>
    <p:sldId id="315" r:id="rId8"/>
    <p:sldId id="1362" r:id="rId9"/>
    <p:sldId id="359" r:id="rId10"/>
    <p:sldId id="1364" r:id="rId11"/>
    <p:sldId id="350" r:id="rId12"/>
    <p:sldId id="360" r:id="rId13"/>
    <p:sldId id="361" r:id="rId14"/>
    <p:sldId id="1365" r:id="rId15"/>
    <p:sldId id="1368" r:id="rId16"/>
    <p:sldId id="1366" r:id="rId17"/>
    <p:sldId id="363" r:id="rId18"/>
    <p:sldId id="355" r:id="rId19"/>
    <p:sldId id="356" r:id="rId20"/>
    <p:sldId id="675" r:id="rId21"/>
    <p:sldId id="676" r:id="rId22"/>
    <p:sldId id="364" r:id="rId23"/>
    <p:sldId id="358" r:id="rId24"/>
    <p:sldId id="633" r:id="rId25"/>
    <p:sldId id="301" r:id="rId26"/>
    <p:sldId id="135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853F"/>
    <a:srgbClr val="C00400"/>
    <a:srgbClr val="203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5"/>
    <p:restoredTop sz="65565"/>
  </p:normalViewPr>
  <p:slideViewPr>
    <p:cSldViewPr snapToGrid="0" snapToObjects="1">
      <p:cViewPr varScale="1">
        <p:scale>
          <a:sx n="80" d="100"/>
          <a:sy n="80" d="100"/>
        </p:scale>
        <p:origin x="1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BC33E-88ED-5F42-8469-2B4FC2170EF2}" type="datetimeFigureOut">
              <a:rPr kumimoji="1" lang="zh-CN" altLang="en-US" smtClean="0"/>
              <a:t>2023/12/14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4E37F-D51A-344D-9BAA-327F4D8734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810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>
                <a:effectLst/>
              </a:rPr>
              <a:t>Hi, everyone. </a:t>
            </a:r>
          </a:p>
          <a:p>
            <a:r>
              <a:rPr lang="en" altLang="zh-CN" dirty="0"/>
              <a:t>This is Zhanke Zhou from Hong Kong Baptist University.</a:t>
            </a:r>
          </a:p>
          <a:p>
            <a:r>
              <a:rPr lang="en" altLang="zh-CN" dirty="0"/>
              <a:t>I am glad to share our work, which title is “Combating Bilateral Edge Noise for Robust Link Prediction”.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i="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0832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>
                <a:effectLst/>
              </a:rPr>
              <a:t>In this work, we further decouple and balance the mutual dependence among graph topology, target labels, and representation.</a:t>
            </a:r>
          </a:p>
          <a:p>
            <a:r>
              <a:rPr lang="en" altLang="zh-CN" dirty="0"/>
              <a:t>We build a new learning objective for robust representation against the bilateral noise.</a:t>
            </a:r>
          </a:p>
          <a:p>
            <a:r>
              <a:rPr lang="en" altLang="zh-CN" dirty="0"/>
              <a:t>This objective is named robust GIB.</a:t>
            </a:r>
          </a:p>
          <a:p>
            <a:r>
              <a:rPr lang="en" altLang="zh-CN" dirty="0"/>
              <a:t>In details,</a:t>
            </a:r>
          </a:p>
          <a:p>
            <a:r>
              <a:rPr lang="en" altLang="zh-CN" dirty="0"/>
              <a:t>the first constraint on representation H encourages it to be more diverse to prevent representation collapse and also limit its capacity to avoid over-fitting. </a:t>
            </a:r>
          </a:p>
          <a:p>
            <a:r>
              <a:rPr lang="en" altLang="zh-CN" dirty="0"/>
              <a:t>The other two constraints mutually regularize posteriors to mitigate the negative impact of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" altLang="zh-CN" dirty="0"/>
              <a:t>noise</a:t>
            </a:r>
            <a:r>
              <a:rPr lang="en-US" altLang="zh-CN" dirty="0"/>
              <a:t>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7463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dirty="0">
                <a:effectLst/>
              </a:rPr>
              <a:t>Then, to achieve a tractable approximation of the MI terms, we introduce two practical implementations of robust GIB based on different methodologies. 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7815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>
                <a:effectLst/>
              </a:rPr>
              <a:t>Specifically,</a:t>
            </a:r>
          </a:p>
          <a:p>
            <a:r>
              <a:rPr lang="en" altLang="zh-CN" dirty="0"/>
              <a:t>For the first instantiation, </a:t>
            </a:r>
          </a:p>
          <a:p>
            <a:r>
              <a:rPr lang="en" altLang="zh-CN" dirty="0"/>
              <a:t>RGIB-SSL optimizes the representation with self-supervised </a:t>
            </a:r>
            <a:r>
              <a:rPr lang="en-US" altLang="zh-CN" dirty="0"/>
              <a:t>learning</a:t>
            </a:r>
            <a:r>
              <a:rPr lang="en" altLang="zh-CN" dirty="0"/>
              <a:t>.</a:t>
            </a:r>
          </a:p>
          <a:p>
            <a:r>
              <a:rPr lang="en" altLang="zh-CN" dirty="0"/>
              <a:t>The objective is implemented by integrating a uniformity term and an alignment term with graph augmentation.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6137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>
                <a:effectLst/>
              </a:rPr>
              <a:t>While the second instantiation,</a:t>
            </a:r>
          </a:p>
          <a:p>
            <a:r>
              <a:rPr lang="en" altLang="zh-CN" dirty="0"/>
              <a:t>RGIB-REP optimizes representation by purifying the noisy input and label with the reparameterization mechanism.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333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dirty="0">
                <a:effectLst/>
              </a:rPr>
              <a:t>Empirically, we show that the robust GIB achieves the best results in all six datasets under the bilateral edge noise.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8570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dirty="0">
                <a:effectLst/>
              </a:rPr>
              <a:t>As for the unilateral noise settings, </a:t>
            </a:r>
            <a:r>
              <a:rPr lang="en-US" altLang="zh-CN" dirty="0">
                <a:effectLst/>
              </a:rPr>
              <a:t>our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method</a:t>
            </a:r>
            <a:r>
              <a:rPr lang="en" altLang="zh-CN" dirty="0">
                <a:effectLst/>
              </a:rPr>
              <a:t> still consistently surpasses all the baselines by a large margin.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496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dirty="0">
                <a:effectLst/>
              </a:rPr>
              <a:t>Besides, </a:t>
            </a:r>
            <a:r>
              <a:rPr lang="en-US" altLang="zh-CN" dirty="0">
                <a:effectLst/>
              </a:rPr>
              <a:t>we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show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that</a:t>
            </a:r>
            <a:r>
              <a:rPr lang="zh-CN" altLang="en-US" dirty="0">
                <a:effectLst/>
              </a:rPr>
              <a:t> </a:t>
            </a:r>
            <a:r>
              <a:rPr lang="en" altLang="zh-CN" dirty="0">
                <a:effectLst/>
              </a:rPr>
              <a:t>the graph representation has obvious improvement in distribution.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3437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>
                <a:effectLst/>
              </a:rPr>
              <a:t>We also conducted several ablation studies. </a:t>
            </a:r>
          </a:p>
          <a:p>
            <a:br>
              <a:rPr lang="en" altLang="zh-CN" dirty="0"/>
            </a:br>
            <a:endParaRPr lang="en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6923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8580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>
                <a:effectLst/>
              </a:rPr>
              <a:t>So, in this work, we study the problem of link prediction with the bilateral edge noise.</a:t>
            </a:r>
          </a:p>
          <a:p>
            <a:r>
              <a:rPr lang="en" altLang="zh-CN" dirty="0"/>
              <a:t>We propose the robust GIB principle with two practical instantiations to solve the problem.</a:t>
            </a:r>
          </a:p>
          <a:p>
            <a:r>
              <a:rPr lang="en" altLang="zh-CN" dirty="0"/>
              <a:t>Empirically, we verify the effectiveness of RGIB under different noisy scenarios.</a:t>
            </a:r>
          </a:p>
          <a:p>
            <a:br>
              <a:rPr lang="en" altLang="zh-CN" dirty="0"/>
            </a:br>
            <a:endParaRPr lang="en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4916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>
                <a:effectLst/>
              </a:rPr>
              <a:t>This presentation contains four parts.</a:t>
            </a:r>
          </a:p>
          <a:p>
            <a:r>
              <a:rPr lang="en" altLang="zh-CN" dirty="0"/>
              <a:t>Let us go to the first part, the introduction.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5476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/>
              <a:t>Thanks for your listening!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4811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>
                <a:effectLst/>
              </a:rPr>
              <a:t>So, the graph is a general form of data expression.</a:t>
            </a:r>
          </a:p>
          <a:p>
            <a:r>
              <a:rPr lang="en" altLang="zh-CN" dirty="0"/>
              <a:t>It is common in practice, such as knowledge graphs, commonsense graphs, user-item graphs, etc.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327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>
                <a:effectLst/>
              </a:rPr>
              <a:t>Among the three levels of graph learning, we will focus on the link</a:t>
            </a:r>
            <a:r>
              <a:rPr lang="en-US" altLang="zh-CN" dirty="0">
                <a:effectLst/>
              </a:rPr>
              <a:t>-level</a:t>
            </a:r>
            <a:r>
              <a:rPr lang="en" altLang="zh-CN" dirty="0">
                <a:effectLst/>
              </a:rPr>
              <a:t> prediction task.</a:t>
            </a:r>
          </a:p>
          <a:p>
            <a:r>
              <a:rPr lang="en" altLang="zh-CN" dirty="0"/>
              <a:t>Here, an GNN is expected to take a graph as input and then predict the latent links in this graph.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068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>
                <a:effectLst/>
              </a:rPr>
              <a:t>To this end, the GNN will encode the graph to the representation space.</a:t>
            </a:r>
          </a:p>
          <a:p>
            <a:r>
              <a:rPr lang="en" altLang="zh-CN" dirty="0"/>
              <a:t>And then use the</a:t>
            </a:r>
            <a:r>
              <a:rPr lang="zh-CN" altLang="en-US" dirty="0"/>
              <a:t> </a:t>
            </a:r>
            <a:r>
              <a:rPr lang="en" altLang="zh-CN" dirty="0"/>
              <a:t>representations of two nodes to give the probability of an edge between them.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5703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>
                <a:effectLst/>
              </a:rPr>
              <a:t>Existing graph </a:t>
            </a:r>
            <a:r>
              <a:rPr lang="en-US" altLang="zh-CN" dirty="0">
                <a:effectLst/>
              </a:rPr>
              <a:t>benchmarks</a:t>
            </a:r>
            <a:r>
              <a:rPr lang="en" altLang="zh-CN" dirty="0">
                <a:effectLst/>
              </a:rPr>
              <a:t> are </a:t>
            </a:r>
            <a:r>
              <a:rPr lang="en-US" altLang="zh-CN" dirty="0">
                <a:effectLst/>
              </a:rPr>
              <a:t>generally</a:t>
            </a:r>
            <a:r>
              <a:rPr lang="en" altLang="zh-CN" dirty="0">
                <a:effectLst/>
              </a:rPr>
              <a:t> clean.</a:t>
            </a:r>
          </a:p>
          <a:p>
            <a:r>
              <a:rPr lang="en" altLang="zh-CN" dirty="0"/>
              <a:t>However, the graph data in practice</a:t>
            </a:r>
            <a:r>
              <a:rPr lang="zh-CN" altLang="en-US" dirty="0"/>
              <a:t> </a:t>
            </a:r>
            <a:r>
              <a:rPr lang="en" altLang="zh-CN" dirty="0"/>
              <a:t>can be quite noisy.</a:t>
            </a:r>
          </a:p>
          <a:p>
            <a:r>
              <a:rPr lang="en" altLang="zh-CN" dirty="0"/>
              <a:t>Several noisy edges could be collected and split into the observation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" altLang="zh-CN" dirty="0"/>
              <a:t>and the prediction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en" altLang="zh-CN" dirty="0"/>
              <a:t>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3190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>
                <a:effectLst/>
              </a:rPr>
              <a:t>In other words, this kind of edge noise can be found on the input side and the output side of a GNN.</a:t>
            </a:r>
          </a:p>
          <a:p>
            <a:r>
              <a:rPr lang="en" altLang="zh-CN" dirty="0"/>
              <a:t>We call this kind of noise — the bilateral edge noise.</a:t>
            </a:r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" altLang="zh-CN" dirty="0"/>
              <a:t>we raise a problem: How do we improve the robustness of GNNs under edge noise?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8135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>
                <a:effectLst/>
              </a:rPr>
              <a:t>To close this gap, we first conduct an empirical study with the bilateral edge noise.</a:t>
            </a:r>
          </a:p>
          <a:p>
            <a:r>
              <a:rPr lang="en" altLang="zh-CN" dirty="0"/>
              <a:t>We disclose that the edge noise leads to severe degradation of performance and also the representation</a:t>
            </a:r>
            <a:r>
              <a:rPr lang="zh-CN" altLang="en-US" dirty="0"/>
              <a:t> </a:t>
            </a:r>
            <a:r>
              <a:rPr lang="en" altLang="zh-CN" dirty="0"/>
              <a:t>collapse.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263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>
                <a:effectLst/>
              </a:rPr>
              <a:t>To </a:t>
            </a:r>
            <a:r>
              <a:rPr lang="en" altLang="zh-CN" dirty="0" err="1">
                <a:effectLst/>
              </a:rPr>
              <a:t>robustify</a:t>
            </a:r>
            <a:r>
              <a:rPr lang="en" altLang="zh-CN" dirty="0">
                <a:effectLst/>
              </a:rPr>
              <a:t> the graph representation, one can naturally utilize the information constraint based on the graph information bottleneck.</a:t>
            </a:r>
          </a:p>
          <a:p>
            <a:endParaRPr lang="en" altLang="zh-CN" dirty="0">
              <a:effectLst/>
            </a:endParaRPr>
          </a:p>
          <a:p>
            <a:r>
              <a:rPr lang="en" altLang="zh-CN" dirty="0"/>
              <a:t>That is, to maximize the mutual information between representation H and label Y.</a:t>
            </a:r>
          </a:p>
          <a:p>
            <a:r>
              <a:rPr lang="en" altLang="zh-CN" dirty="0"/>
              <a:t>Meanwhile, it constrains the mutual information between H and input A to avoid </a:t>
            </a:r>
          </a:p>
          <a:p>
            <a:r>
              <a:rPr lang="en" altLang="zh-CN" dirty="0"/>
              <a:t>capturing too much input information, which can be irrelevant and noisy.</a:t>
            </a:r>
          </a:p>
          <a:p>
            <a:endParaRPr lang="en" altLang="zh-CN" dirty="0"/>
          </a:p>
          <a:p>
            <a:r>
              <a:rPr lang="en" altLang="zh-CN" dirty="0"/>
              <a:t>However, the GIB is vulnerable to label noise since it entirely preserves and maximizes the label supervision.</a:t>
            </a:r>
          </a:p>
          <a:p>
            <a:r>
              <a:rPr lang="en" altLang="zh-CN" dirty="0"/>
              <a:t>Therefore, we need to upgrade this objective to be robust to the bilateral edge noise.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7809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553827-F583-3D42-89C8-9F3178186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22600F0-C317-AA43-8DE9-C88091D89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A4AE6E-C3A9-7C4A-AEA1-8E195366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2023/12/14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E2FB95-5188-4149-B940-D50296AD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AE3FE1-662C-6F47-B5CC-D969D2A6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354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DD5310-E68C-5141-A4BB-FFFE4D895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F87AC8-83FA-024B-B755-F96AE0E7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193B06-2484-E141-BA81-084D9CD1B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2023/12/14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057694-E940-7043-B9CC-78D55BE0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3E270B-72EB-5E40-9CD7-14C15DE5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19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4D01DF-B9A1-5744-87EC-068E4158B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6EB9353-0978-1843-ADD0-C9606129D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9A5F6B-7A0C-274E-A733-DB6A0FB0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2023/12/14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3BB8CC-562D-9149-96DA-45F2FF146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4FA7BC-0D8F-BC41-BBA6-ACD4E238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711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074F05-C702-564A-9DED-0C530B5E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E986D5-1872-2846-A3B2-CCA3FECBD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C7416E-90AF-CA47-B1E5-A41F55C9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2023/12/14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E95AEA-7D54-6045-AD7C-6478F78D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0AC23-7A4C-E847-8D87-30082EDE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974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EF95D-6F06-E344-A6B1-34BD9349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426E35-2B82-8247-A49F-8A88DA6AD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D1953B-BAEA-234F-9227-E65DCB1AC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2023/12/14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AEFE4E-16B7-1343-9D6E-82BF1A54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274262-96C6-744D-8940-A7354179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38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A9015D-F807-0A4B-BCAA-AD579418F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82A634-B121-FB46-AB49-2FA731430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8CFD4C-C26E-E841-A49E-9FAB2CB49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619E41-1966-454F-B1F7-1577C9116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2023/12/14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9F484B-5ADB-9349-A0DE-841E597A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AC9536-C25B-B247-B8A9-3765696A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745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602D84-C7D1-CE43-99E1-8A2F0BD8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BD9F48-DE57-9247-8209-2921501E8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BDF00C-ED12-9441-A7BA-00D6490FA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A84F8B0-2B7D-EF44-99AB-B96AC06CA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D08ECC-774C-BC4C-AA6C-FCDD62474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E95FD46-84D0-FC48-8F53-ECC3A9FA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2023/12/14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1A3513-D024-A742-B27C-65B7B4A8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BEC3B0D-1FD6-204E-993C-BD5159DB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68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F66A13-BEB0-D148-B72A-4D5E739F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070316-CB69-364A-8478-69A1A542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2023/12/14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BA0FDDC-02E2-3C43-9612-6123F4068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5C36FCB-EF1E-CD49-B9A7-DBED54A7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608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50131D6-C9AE-AD4D-AA67-FF8A7673B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2023/12/14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C831C8-2B51-1145-AF5C-2BDC777D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EBA151-EEC0-794F-AB0D-C06D081A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084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C93753-E651-5346-BC8A-B792D992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295B2E-189D-994A-8128-0BDE9C81C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C31816-3A81-E44E-A727-E85D0DFE7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2B2DD4-1C1D-5F4E-B596-588D3B4EB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2023/12/14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767997-519E-7D45-BDE7-39346B4D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6F7F06-5562-E34F-84F1-34F8CCC1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996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E58887-EE62-A34E-AC69-99A5FC071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0C28724-D0C8-D049-B55A-4ACAB0AA5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4A3883-05BF-DE49-8169-A0E9E0C7A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609E13-2466-E549-A377-B5DD8E56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2023/12/14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CFAA26-6EBB-524A-B238-CC2D6B0F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70D9B0-C0B6-BA4F-98A0-E9C25CF1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276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16CDA1-808B-094D-B968-259AFB9C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26C5BE-A807-7846-A516-68F0101BC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F9CA45-F98C-4B47-9D80-1DD2E94B1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73DF-D2E4-864C-ACE4-2BC210105C83}" type="datetimeFigureOut">
              <a:rPr kumimoji="1" lang="zh-CN" altLang="en-US" smtClean="0"/>
              <a:t>2023/12/14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999D22-D529-8547-A5A3-CCF52A594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AB585B-B47B-2943-AC43-8388D78DC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150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openreview.net/pdf?id=ePkLqJh5kw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hyperlink" Target="https://github.com/tmlr-group/RGIB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cszkzhou@comp.hkbu.edu.h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Relationship Id="rId9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D8A6A9-FAE3-9146-AB24-353838CDB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9" y="1771186"/>
            <a:ext cx="10668001" cy="1933988"/>
          </a:xfrm>
        </p:spPr>
        <p:txBody>
          <a:bodyPr>
            <a:normAutofit/>
          </a:bodyPr>
          <a:lstStyle/>
          <a:p>
            <a:r>
              <a:rPr lang="en" altLang="zh-CN" sz="3600" b="1" i="1" dirty="0"/>
              <a:t>Combating Bilateral Edge Noise</a:t>
            </a:r>
            <a:br>
              <a:rPr lang="en" altLang="zh-CN" sz="3600" b="1" i="1" dirty="0"/>
            </a:br>
            <a:r>
              <a:rPr lang="en" altLang="zh-CN" sz="3600" b="1" i="1" dirty="0"/>
              <a:t>for Robust Link Prediction</a:t>
            </a:r>
            <a:endParaRPr lang="zh-CN" altLang="en-US" sz="3600" b="1" i="1" dirty="0"/>
          </a:p>
        </p:txBody>
      </p:sp>
      <p:sp>
        <p:nvSpPr>
          <p:cNvPr id="4" name="副标题 3">
            <a:extLst>
              <a:ext uri="{FF2B5EF4-FFF2-40B4-BE49-F238E27FC236}">
                <a16:creationId xmlns:a16="http://schemas.microsoft.com/office/drawing/2014/main" id="{DCDEC1A0-B980-A34D-AEEC-E4BD68060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204" y="3892949"/>
            <a:ext cx="10135589" cy="1655762"/>
          </a:xfrm>
        </p:spPr>
        <p:txBody>
          <a:bodyPr>
            <a:normAutofit fontScale="92500"/>
          </a:bodyPr>
          <a:lstStyle/>
          <a:p>
            <a:r>
              <a:rPr lang="en" altLang="zh-CN" i="0" dirty="0">
                <a:solidFill>
                  <a:srgbClr val="000000"/>
                </a:solidFill>
                <a:effectLst/>
              </a:rPr>
              <a:t>Zhanke Zhou</a:t>
            </a:r>
          </a:p>
          <a:p>
            <a:r>
              <a:rPr lang="en-US" altLang="zh-CN" dirty="0">
                <a:solidFill>
                  <a:srgbClr val="000000"/>
                </a:solidFill>
              </a:rPr>
              <a:t>Hong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Kong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Baptist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University</a:t>
            </a:r>
          </a:p>
          <a:p>
            <a:endParaRPr lang="en" altLang="zh-CN" sz="1400" i="0" dirty="0">
              <a:solidFill>
                <a:srgbClr val="000000"/>
              </a:solidFill>
              <a:effectLst/>
            </a:endParaRPr>
          </a:p>
          <a:p>
            <a:r>
              <a:rPr lang="en-US" altLang="zh-CN" i="1" dirty="0">
                <a:solidFill>
                  <a:srgbClr val="000000"/>
                </a:solidFill>
              </a:rPr>
              <a:t>with</a:t>
            </a:r>
            <a:r>
              <a:rPr lang="zh-CN" altLang="en-US" i="1" dirty="0">
                <a:solidFill>
                  <a:srgbClr val="000000"/>
                </a:solidFill>
              </a:rPr>
              <a:t> </a:t>
            </a:r>
            <a:r>
              <a:rPr lang="en" altLang="zh-CN" i="1" dirty="0" err="1">
                <a:solidFill>
                  <a:srgbClr val="000000"/>
                </a:solidFill>
              </a:rPr>
              <a:t>Jiangchao</a:t>
            </a:r>
            <a:r>
              <a:rPr lang="en" altLang="zh-CN" i="1" dirty="0">
                <a:solidFill>
                  <a:srgbClr val="000000"/>
                </a:solidFill>
              </a:rPr>
              <a:t> Yao, </a:t>
            </a:r>
            <a:r>
              <a:rPr lang="en" altLang="zh-CN" i="1" dirty="0" err="1">
                <a:solidFill>
                  <a:srgbClr val="000000"/>
                </a:solidFill>
              </a:rPr>
              <a:t>Jiaxu</a:t>
            </a:r>
            <a:r>
              <a:rPr lang="en" altLang="zh-CN" i="1" dirty="0">
                <a:solidFill>
                  <a:srgbClr val="000000"/>
                </a:solidFill>
              </a:rPr>
              <a:t> Liu, </a:t>
            </a:r>
            <a:r>
              <a:rPr lang="en" altLang="zh-CN" i="1" dirty="0" err="1">
                <a:solidFill>
                  <a:srgbClr val="000000"/>
                </a:solidFill>
              </a:rPr>
              <a:t>Xiawei</a:t>
            </a:r>
            <a:r>
              <a:rPr lang="en" altLang="zh-CN" i="1" dirty="0">
                <a:solidFill>
                  <a:srgbClr val="000000"/>
                </a:solidFill>
              </a:rPr>
              <a:t> Guo, Quanming Yao, Li He, Liang Wang, Bo Zheng, Bo Han</a:t>
            </a:r>
            <a:endParaRPr lang="zh-CN" altLang="en-US" i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1C7ABB3-5A35-874D-AD98-0EEF6FD20ED5}"/>
              </a:ext>
            </a:extLst>
          </p:cNvPr>
          <p:cNvSpPr txBox="1"/>
          <p:nvPr/>
        </p:nvSpPr>
        <p:spPr>
          <a:xfrm>
            <a:off x="148339" y="6384164"/>
            <a:ext cx="104592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/>
              <a:t>[NeurIPS’23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Paper]:</a:t>
            </a:r>
            <a:r>
              <a:rPr kumimoji="1" lang="zh-CN" altLang="en-US" sz="1800" dirty="0"/>
              <a:t> </a:t>
            </a:r>
            <a:r>
              <a:rPr kumimoji="1" lang="en" altLang="zh-CN" sz="1800" dirty="0">
                <a:hlinkClick r:id="rId3"/>
              </a:rPr>
              <a:t>https://openreview.net/pdf?id=ePkLqJh5kw</a:t>
            </a:r>
            <a:r>
              <a:rPr kumimoji="1" lang="zh-CN" altLang="en-US" dirty="0"/>
              <a:t>  </a:t>
            </a:r>
            <a:r>
              <a:rPr kumimoji="1" lang="en-US" altLang="zh-CN" dirty="0"/>
              <a:t>[</a:t>
            </a:r>
            <a:r>
              <a:rPr kumimoji="1" lang="en-US" altLang="zh-CN" sz="1800" dirty="0"/>
              <a:t>Code]:</a:t>
            </a:r>
            <a:r>
              <a:rPr kumimoji="1" lang="zh-CN" altLang="en-US" sz="1800" dirty="0"/>
              <a:t> </a:t>
            </a:r>
            <a:r>
              <a:rPr kumimoji="1" lang="en" altLang="zh-CN" sz="1800" dirty="0">
                <a:hlinkClick r:id="rId4"/>
              </a:rPr>
              <a:t>https://github.com/tmlr-group/</a:t>
            </a:r>
            <a:r>
              <a:rPr kumimoji="1" lang="en-US" altLang="zh-CN" dirty="0">
                <a:hlinkClick r:id="rId4"/>
              </a:rPr>
              <a:t>RGIB</a:t>
            </a:r>
            <a:endParaRPr kumimoji="1" lang="en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2DC5B35-7FD9-984D-810F-37B7DDE6A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3142" y="104504"/>
            <a:ext cx="1089648" cy="10896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437B308-68FB-9E44-A0DB-0411C06AF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7924" y="104504"/>
            <a:ext cx="1089648" cy="10896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7F38D32-95A4-5744-8AE8-5FBC4F7C6A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2706" y="114858"/>
            <a:ext cx="1089648" cy="10933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05B4378-CD8D-384B-ACCC-F399B03D6B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4660" y="104504"/>
            <a:ext cx="2646287" cy="1089648"/>
          </a:xfrm>
          <a:prstGeom prst="rect">
            <a:avLst/>
          </a:prstGeom>
        </p:spPr>
      </p:pic>
      <p:pic>
        <p:nvPicPr>
          <p:cNvPr id="13" name="neurips_logo.pdf" descr="neurips_logo.pdf">
            <a:extLst>
              <a:ext uri="{FF2B5EF4-FFF2-40B4-BE49-F238E27FC236}">
                <a16:creationId xmlns:a16="http://schemas.microsoft.com/office/drawing/2014/main" id="{9B81A15C-8870-FF46-B780-449B58EE45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700" y="104504"/>
            <a:ext cx="2421438" cy="1089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A51FC8-DCB8-7341-A259-F503F682E73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8672" b="42323"/>
          <a:stretch/>
        </p:blipFill>
        <p:spPr>
          <a:xfrm>
            <a:off x="5821200" y="104504"/>
            <a:ext cx="2223546" cy="108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89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D7B22-5DBB-9D4D-97AE-73AD7DF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Graph Information Bottleneck</a:t>
            </a:r>
            <a:r>
              <a:rPr kumimoji="1" lang="zh-CN" altLang="en-US" dirty="0"/>
              <a:t> </a:t>
            </a:r>
            <a:r>
              <a:rPr kumimoji="1" lang="en-US" altLang="zh-CN" dirty="0"/>
              <a:t>(GIB)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864ADC-052E-5E41-A5D4-BD69FA98D4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455" b="44985"/>
          <a:stretch/>
        </p:blipFill>
        <p:spPr>
          <a:xfrm>
            <a:off x="3586589" y="1593560"/>
            <a:ext cx="4029236" cy="26282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014DB83-1B84-E043-8FF0-44F1ACF40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29" t="56098" r="68178" b="30882"/>
          <a:stretch/>
        </p:blipFill>
        <p:spPr>
          <a:xfrm>
            <a:off x="7703508" y="3517463"/>
            <a:ext cx="1915134" cy="6161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B741BC5-1C68-284A-9642-393D9E753EFC}"/>
              </a:ext>
            </a:extLst>
          </p:cNvPr>
          <p:cNvSpPr txBox="1"/>
          <p:nvPr/>
        </p:nvSpPr>
        <p:spPr>
          <a:xfrm>
            <a:off x="2366773" y="5528678"/>
            <a:ext cx="7458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zh-CN" sz="2400" b="1" i="1" dirty="0"/>
              <a:t>However, </a:t>
            </a:r>
            <a:r>
              <a:rPr lang="en-US" altLang="zh-CN" sz="2400" b="1" i="1" dirty="0">
                <a:solidFill>
                  <a:srgbClr val="FF0000"/>
                </a:solidFill>
              </a:rPr>
              <a:t>GIB</a:t>
            </a:r>
            <a:r>
              <a:rPr lang="en" altLang="zh-CN" sz="2400" b="1" i="1" dirty="0"/>
              <a:t> is intrinsically vulnerable to </a:t>
            </a:r>
            <a:r>
              <a:rPr lang="en" altLang="zh-CN" sz="2400" b="1" i="1" dirty="0">
                <a:solidFill>
                  <a:srgbClr val="FF0000"/>
                </a:solidFill>
              </a:rPr>
              <a:t>label noise </a:t>
            </a:r>
          </a:p>
          <a:p>
            <a:pPr algn="ctr"/>
            <a:r>
              <a:rPr lang="en" altLang="zh-CN" sz="2400" dirty="0"/>
              <a:t>since it entirely preserves the label supervision</a:t>
            </a:r>
            <a:endParaRPr kumimoji="1" lang="zh-CN" altLang="en-US" sz="24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996B28B-DC4C-F245-B558-381A7ABAE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683" y="4814967"/>
            <a:ext cx="6266631" cy="616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F45027F-CC96-6143-A209-D07AF23E20A2}"/>
                  </a:ext>
                </a:extLst>
              </p:cNvPr>
              <p:cNvSpPr txBox="1"/>
              <p:nvPr/>
            </p:nvSpPr>
            <p:spPr>
              <a:xfrm>
                <a:off x="7718844" y="2366066"/>
                <a:ext cx="2690225" cy="1027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1" lang="en-US" altLang="zh-CN" sz="2000" dirty="0"/>
                  <a:t>: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noisy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input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graph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kumimoji="1" lang="en-US" altLang="zh-CN" sz="2000" dirty="0"/>
                  <a:t>: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noisy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edge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labels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graph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representation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F45027F-CC96-6143-A209-D07AF23E2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844" y="2366066"/>
                <a:ext cx="2690225" cy="1027589"/>
              </a:xfrm>
              <a:prstGeom prst="rect">
                <a:avLst/>
              </a:prstGeom>
              <a:blipFill>
                <a:blip r:embed="rId5"/>
                <a:stretch>
                  <a:fillRect t="-2439" r="-1408" b="-9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52E5EC87-5961-7B4F-BB66-FC99464BA476}"/>
              </a:ext>
            </a:extLst>
          </p:cNvPr>
          <p:cNvSpPr txBox="1"/>
          <p:nvPr/>
        </p:nvSpPr>
        <p:spPr>
          <a:xfrm>
            <a:off x="7615825" y="4376058"/>
            <a:ext cx="275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i="1" dirty="0">
                <a:solidFill>
                  <a:srgbClr val="0070C0"/>
                </a:solidFill>
              </a:rPr>
              <a:t>defend the input perturbation</a:t>
            </a:r>
            <a:endParaRPr kumimoji="1" lang="zh-CN" altLang="en-US" i="1" dirty="0">
              <a:solidFill>
                <a:srgbClr val="0070C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26753E3-5160-D64A-9679-ED6865998E14}"/>
              </a:ext>
            </a:extLst>
          </p:cNvPr>
          <p:cNvSpPr/>
          <p:nvPr/>
        </p:nvSpPr>
        <p:spPr>
          <a:xfrm>
            <a:off x="6473952" y="4811438"/>
            <a:ext cx="2755362" cy="623233"/>
          </a:xfrm>
          <a:prstGeom prst="rect">
            <a:avLst/>
          </a:prstGeom>
          <a:noFill/>
          <a:ln w="2222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95CF381-DFB3-864E-9C23-4DB2A172DE47}"/>
              </a:ext>
            </a:extLst>
          </p:cNvPr>
          <p:cNvSpPr/>
          <p:nvPr/>
        </p:nvSpPr>
        <p:spPr>
          <a:xfrm>
            <a:off x="2962683" y="4807909"/>
            <a:ext cx="3389349" cy="623233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522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D7B22-5DBB-9D4D-97AE-73AD7DF3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111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Robust</a:t>
            </a:r>
            <a:r>
              <a:rPr kumimoji="1" lang="en-US" altLang="zh-CN" dirty="0"/>
              <a:t> Graph Information Bottleneck</a:t>
            </a:r>
            <a:r>
              <a:rPr kumimoji="1" lang="zh-CN" altLang="en-US" dirty="0"/>
              <a:t> </a:t>
            </a:r>
            <a:r>
              <a:rPr kumimoji="1" lang="en-US" altLang="zh-CN" dirty="0"/>
              <a:t>(</a:t>
            </a:r>
            <a:r>
              <a:rPr kumimoji="1" lang="en-US" altLang="zh-CN" b="1" dirty="0">
                <a:solidFill>
                  <a:srgbClr val="FF0000"/>
                </a:solidFill>
              </a:rPr>
              <a:t>R</a:t>
            </a:r>
            <a:r>
              <a:rPr kumimoji="1" lang="en-US" altLang="zh-CN" dirty="0"/>
              <a:t>GIB)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9F9C21-634F-924A-B9CA-B43797FB36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670"/>
          <a:stretch/>
        </p:blipFill>
        <p:spPr>
          <a:xfrm>
            <a:off x="5036763" y="1561741"/>
            <a:ext cx="6196403" cy="25085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14EE8C9-42D3-9844-AF7C-5EEC3495F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10" y="2030082"/>
            <a:ext cx="4768542" cy="4688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A1B9C6E-CCD6-5F46-965A-834C02E1C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4332181"/>
            <a:ext cx="8839200" cy="216069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03BFB8B-6C93-E44C-894E-21B4F723FEA8}"/>
                  </a:ext>
                </a:extLst>
              </p:cNvPr>
              <p:cNvSpPr txBox="1"/>
              <p:nvPr/>
            </p:nvSpPr>
            <p:spPr>
              <a:xfrm>
                <a:off x="1439964" y="2574461"/>
                <a:ext cx="2690225" cy="1027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1" lang="en-US" altLang="zh-CN" sz="2000" dirty="0"/>
                  <a:t>: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noisy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input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graph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kumimoji="1" lang="en-US" altLang="zh-CN" sz="2000" dirty="0"/>
                  <a:t>: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noisy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edge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labels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graph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representation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03BFB8B-6C93-E44C-894E-21B4F723F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964" y="2574461"/>
                <a:ext cx="2690225" cy="1027589"/>
              </a:xfrm>
              <a:prstGeom prst="rect">
                <a:avLst/>
              </a:prstGeom>
              <a:blipFill>
                <a:blip r:embed="rId6"/>
                <a:stretch>
                  <a:fillRect t="-1220" r="-1408" b="-9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913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D7B22-5DBB-9D4D-97AE-73AD7DF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Robust Graph Information Bottleneck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250577F-60EA-F44D-B00E-E73BB0B1BA77}"/>
              </a:ext>
            </a:extLst>
          </p:cNvPr>
          <p:cNvSpPr txBox="1"/>
          <p:nvPr/>
        </p:nvSpPr>
        <p:spPr>
          <a:xfrm>
            <a:off x="2125244" y="509635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b="1" dirty="0"/>
              <a:t>RGIB</a:t>
            </a:r>
            <a:endParaRPr kumimoji="1" lang="zh-CN" altLang="en-US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045FB2D-73A8-E24D-815A-898090F95B39}"/>
              </a:ext>
            </a:extLst>
          </p:cNvPr>
          <p:cNvSpPr txBox="1"/>
          <p:nvPr/>
        </p:nvSpPr>
        <p:spPr>
          <a:xfrm>
            <a:off x="5463455" y="5096356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b="1" dirty="0"/>
              <a:t>RGIB-SSL</a:t>
            </a:r>
            <a:endParaRPr kumimoji="1" lang="zh-CN" altLang="en-US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9419579-5DC8-584D-BB72-A589D2E1AAFA}"/>
              </a:ext>
            </a:extLst>
          </p:cNvPr>
          <p:cNvSpPr txBox="1"/>
          <p:nvPr/>
        </p:nvSpPr>
        <p:spPr>
          <a:xfrm>
            <a:off x="8960602" y="5096356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b="1" dirty="0"/>
              <a:t>RGIB-REP</a:t>
            </a:r>
            <a:endParaRPr kumimoji="1" lang="zh-CN" altLang="en-US" b="1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343D175-4979-1D42-AB85-B8D059FA9F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793"/>
          <a:stretch/>
        </p:blipFill>
        <p:spPr>
          <a:xfrm>
            <a:off x="303421" y="1546777"/>
            <a:ext cx="3895609" cy="1237961"/>
          </a:xfrm>
          <a:prstGeom prst="rect">
            <a:avLst/>
          </a:prstGeom>
        </p:spPr>
      </p:pic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42B2BF62-A241-F247-B139-61E3973560F3}"/>
              </a:ext>
            </a:extLst>
          </p:cNvPr>
          <p:cNvCxnSpPr>
            <a:cxnSpLocks/>
          </p:cNvCxnSpPr>
          <p:nvPr/>
        </p:nvCxnSpPr>
        <p:spPr>
          <a:xfrm>
            <a:off x="838200" y="2978394"/>
            <a:ext cx="10748375" cy="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6FB60422-F591-8944-8C98-D8280CBE0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34" y="3304827"/>
            <a:ext cx="10976341" cy="1782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11827F5-2E34-B048-948C-BB1222BE16D8}"/>
                  </a:ext>
                </a:extLst>
              </p:cNvPr>
              <p:cNvSpPr txBox="1"/>
              <p:nvPr/>
            </p:nvSpPr>
            <p:spPr>
              <a:xfrm>
                <a:off x="915255" y="5662594"/>
                <a:ext cx="10361489" cy="933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i="1" dirty="0"/>
                  <a:t>T</a:t>
                </a:r>
                <a:r>
                  <a:rPr lang="en" altLang="zh-CN" b="1" i="1" dirty="0"/>
                  <a:t>wo practical implementations </a:t>
                </a:r>
                <a:r>
                  <a:rPr lang="en-US" altLang="zh-CN" b="1" i="1" dirty="0"/>
                  <a:t>of</a:t>
                </a:r>
                <a:r>
                  <a:rPr lang="zh-CN" altLang="en-US" b="1" i="1" dirty="0"/>
                  <a:t> </a:t>
                </a:r>
                <a:r>
                  <a:rPr lang="en-US" altLang="zh-CN" b="1" i="1" dirty="0"/>
                  <a:t>RGIB</a:t>
                </a:r>
                <a:r>
                  <a:rPr lang="en-US" altLang="zh-CN" dirty="0"/>
                  <a:t>:</a:t>
                </a:r>
                <a:endParaRPr lang="en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" altLang="zh-CN" dirty="0"/>
                  <a:t>RGIB</a:t>
                </a:r>
                <a:r>
                  <a:rPr lang="en-US" altLang="zh-CN" dirty="0"/>
                  <a:t>-</a:t>
                </a:r>
                <a:r>
                  <a:rPr lang="en" altLang="zh-CN" dirty="0"/>
                  <a:t>SSL explicitly optimizes the representation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" altLang="zh-CN" dirty="0"/>
                  <a:t> with the self-supervised regularization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" altLang="zh-CN" dirty="0"/>
                  <a:t>RGIB</a:t>
                </a:r>
                <a:r>
                  <a:rPr lang="en-US" altLang="zh-CN" dirty="0"/>
                  <a:t>-</a:t>
                </a:r>
                <a:r>
                  <a:rPr lang="en" altLang="zh-CN" dirty="0"/>
                  <a:t>REP implicitly optimizes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" altLang="zh-CN" dirty="0"/>
                  <a:t> by purifying the noisy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" altLang="zh-CN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" altLang="zh-CN" dirty="0"/>
                  <a:t> with the reparameterization mechanism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11827F5-2E34-B048-948C-BB1222BE1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55" y="5662594"/>
                <a:ext cx="10361489" cy="933525"/>
              </a:xfrm>
              <a:prstGeom prst="rect">
                <a:avLst/>
              </a:prstGeom>
              <a:blipFill>
                <a:blip r:embed="rId5"/>
                <a:stretch>
                  <a:fillRect l="-490" t="-2667"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CA32FF49-93AD-C74D-8262-CC93E2BF61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74" t="28194" r="6276" b="52397"/>
          <a:stretch/>
        </p:blipFill>
        <p:spPr>
          <a:xfrm>
            <a:off x="3999831" y="1956071"/>
            <a:ext cx="7986282" cy="419372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4253219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D7B22-5DBB-9D4D-97AE-73AD7DF3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6341" cy="1325563"/>
          </a:xfrm>
        </p:spPr>
        <p:txBody>
          <a:bodyPr/>
          <a:lstStyle/>
          <a:p>
            <a:r>
              <a:rPr kumimoji="1" lang="en-US" altLang="zh-CN" dirty="0"/>
              <a:t>RGIB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Self-Supervised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(</a:t>
            </a:r>
            <a:r>
              <a:rPr kumimoji="1" lang="en-US" altLang="zh-CN" b="1" i="1" dirty="0"/>
              <a:t>RGIB-SSL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5AE34D-D2F1-1E48-9EDD-E2E0601F8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819602"/>
            <a:ext cx="9448800" cy="889000"/>
          </a:xfrm>
          <a:prstGeom prst="rect">
            <a:avLst/>
          </a:prstGeom>
        </p:spPr>
      </p:pic>
      <p:sp>
        <p:nvSpPr>
          <p:cNvPr id="14" name="文本框 7">
            <a:extLst>
              <a:ext uri="{FF2B5EF4-FFF2-40B4-BE49-F238E27FC236}">
                <a16:creationId xmlns:a16="http://schemas.microsoft.com/office/drawing/2014/main" id="{7250577F-60EA-F44D-B00E-E73BB0B1BA77}"/>
              </a:ext>
            </a:extLst>
          </p:cNvPr>
          <p:cNvSpPr txBox="1"/>
          <p:nvPr/>
        </p:nvSpPr>
        <p:spPr>
          <a:xfrm>
            <a:off x="2122840" y="303400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zh-CN" b="1" dirty="0"/>
              <a:t>RGIB</a:t>
            </a:r>
            <a:endParaRPr kumimoji="1" lang="zh-CN" altLang="en-US" b="1" dirty="0"/>
          </a:p>
        </p:txBody>
      </p:sp>
      <p:sp>
        <p:nvSpPr>
          <p:cNvPr id="15" name="文本框 9">
            <a:extLst>
              <a:ext uri="{FF2B5EF4-FFF2-40B4-BE49-F238E27FC236}">
                <a16:creationId xmlns:a16="http://schemas.microsoft.com/office/drawing/2014/main" id="{C045FB2D-73A8-E24D-815A-898090F95B39}"/>
              </a:ext>
            </a:extLst>
          </p:cNvPr>
          <p:cNvSpPr txBox="1"/>
          <p:nvPr/>
        </p:nvSpPr>
        <p:spPr>
          <a:xfrm>
            <a:off x="5461051" y="3034000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zh-CN" b="1" dirty="0">
                <a:solidFill>
                  <a:srgbClr val="FF0000"/>
                </a:solidFill>
              </a:rPr>
              <a:t>RGIB-SSL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文本框 11">
            <a:extLst>
              <a:ext uri="{FF2B5EF4-FFF2-40B4-BE49-F238E27FC236}">
                <a16:creationId xmlns:a16="http://schemas.microsoft.com/office/drawing/2014/main" id="{F9419579-5DC8-584D-BB72-A589D2E1AAFA}"/>
              </a:ext>
            </a:extLst>
          </p:cNvPr>
          <p:cNvSpPr txBox="1"/>
          <p:nvPr/>
        </p:nvSpPr>
        <p:spPr>
          <a:xfrm>
            <a:off x="8958198" y="303400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zh-CN" b="1" dirty="0"/>
              <a:t>RGIB-REP</a:t>
            </a:r>
            <a:endParaRPr kumimoji="1" lang="zh-CN" altLang="en-US" b="1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FB60422-F591-8944-8C98-D8280CBE0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461" y="1461964"/>
            <a:ext cx="8903815" cy="144599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AAEA1F9-2748-3E43-8BB8-DB2CF289BFFC}"/>
              </a:ext>
            </a:extLst>
          </p:cNvPr>
          <p:cNvSpPr/>
          <p:nvPr/>
        </p:nvSpPr>
        <p:spPr>
          <a:xfrm>
            <a:off x="4534293" y="1400511"/>
            <a:ext cx="3007149" cy="1585497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EEA9903E-3E20-144A-9C6F-2DF4BBB794DB}"/>
              </a:ext>
            </a:extLst>
          </p:cNvPr>
          <p:cNvCxnSpPr>
            <a:cxnSpLocks/>
          </p:cNvCxnSpPr>
          <p:nvPr/>
        </p:nvCxnSpPr>
        <p:spPr>
          <a:xfrm>
            <a:off x="607830" y="3483034"/>
            <a:ext cx="10748375" cy="0"/>
          </a:xfrm>
          <a:prstGeom prst="line">
            <a:avLst/>
          </a:prstGeom>
          <a:ln w="222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A7F7AF8-A2CA-AA4A-939A-9AD764FD00B1}"/>
                  </a:ext>
                </a:extLst>
              </p:cNvPr>
              <p:cNvSpPr txBox="1"/>
              <p:nvPr/>
            </p:nvSpPr>
            <p:spPr>
              <a:xfrm>
                <a:off x="670172" y="4856861"/>
                <a:ext cx="5646769" cy="1677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" altLang="zh-CN" sz="2000" dirty="0"/>
                  <a:t>To achieve a tractable approximation of the MI terms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" altLang="zh-CN" sz="2000" dirty="0"/>
                  <a:t>we adopt the contrastive learning technique and contrast pair of samples,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" altLang="zh-CN" sz="2000" dirty="0"/>
                  <a:t>i.e., perturbed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" altLang="zh-CN" sz="2000" dirty="0"/>
                  <a:t>that are sampled from the augmentation distribution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A7F7AF8-A2CA-AA4A-939A-9AD764FD0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72" y="4856861"/>
                <a:ext cx="5646769" cy="1677190"/>
              </a:xfrm>
              <a:prstGeom prst="rect">
                <a:avLst/>
              </a:prstGeom>
              <a:blipFill>
                <a:blip r:embed="rId5"/>
                <a:stretch>
                  <a:fillRect l="-1121" t="-2256" r="-897" b="-4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75EBAAE3-FC53-ED4D-8E6B-9340DD638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5795" y="4869846"/>
            <a:ext cx="3548145" cy="42541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26832D0-D339-C044-8391-8725E6029AF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-4168"/>
          <a:stretch/>
        </p:blipFill>
        <p:spPr>
          <a:xfrm>
            <a:off x="6354649" y="5447221"/>
            <a:ext cx="5646769" cy="55763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389EE2A-CF39-8342-9091-A78561660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076" y="6151538"/>
            <a:ext cx="4094259" cy="39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60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D7B22-5DBB-9D4D-97AE-73AD7DF3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896" cy="1325563"/>
          </a:xfrm>
        </p:spPr>
        <p:txBody>
          <a:bodyPr/>
          <a:lstStyle/>
          <a:p>
            <a:r>
              <a:rPr kumimoji="1" lang="en-US" altLang="zh-CN" dirty="0"/>
              <a:t>RGIB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Self-Supervised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(</a:t>
            </a:r>
            <a:r>
              <a:rPr kumimoji="1" lang="en-US" altLang="zh-CN" b="1" i="1" dirty="0"/>
              <a:t>RGIB-SSL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D86CA5C-DC29-914B-916D-AB5387A7C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806966"/>
            <a:ext cx="10325100" cy="18161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66CB64E-B409-8E40-8D02-38957D075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187038"/>
            <a:ext cx="8839200" cy="2160694"/>
          </a:xfrm>
          <a:prstGeom prst="rect">
            <a:avLst/>
          </a:prstGeom>
          <a:ln w="19050">
            <a:noFill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3AA7EE2-F557-024E-AF8B-7CC627A31F76}"/>
              </a:ext>
            </a:extLst>
          </p:cNvPr>
          <p:cNvSpPr/>
          <p:nvPr/>
        </p:nvSpPr>
        <p:spPr>
          <a:xfrm>
            <a:off x="933450" y="1806966"/>
            <a:ext cx="10325100" cy="674977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AAEA1F9-2748-3E43-8BB8-DB2CF289BFFC}"/>
              </a:ext>
            </a:extLst>
          </p:cNvPr>
          <p:cNvSpPr/>
          <p:nvPr/>
        </p:nvSpPr>
        <p:spPr>
          <a:xfrm>
            <a:off x="4679511" y="4787968"/>
            <a:ext cx="1808375" cy="426289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E2FFEF2-8252-0C41-8D6A-68DB7AB699F1}"/>
              </a:ext>
            </a:extLst>
          </p:cNvPr>
          <p:cNvSpPr/>
          <p:nvPr/>
        </p:nvSpPr>
        <p:spPr>
          <a:xfrm>
            <a:off x="933450" y="2536310"/>
            <a:ext cx="10325100" cy="1119414"/>
          </a:xfrm>
          <a:prstGeom prst="rect">
            <a:avLst/>
          </a:prstGeom>
          <a:noFill/>
          <a:ln w="2222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461696F-43F2-1543-BA0A-65227C7599E9}"/>
              </a:ext>
            </a:extLst>
          </p:cNvPr>
          <p:cNvSpPr/>
          <p:nvPr/>
        </p:nvSpPr>
        <p:spPr>
          <a:xfrm>
            <a:off x="6531429" y="4787968"/>
            <a:ext cx="3385457" cy="426289"/>
          </a:xfrm>
          <a:prstGeom prst="rect">
            <a:avLst/>
          </a:prstGeom>
          <a:noFill/>
          <a:ln w="2222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8212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D7B22-5DBB-9D4D-97AE-73AD7DF3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kumimoji="1" lang="en-US" altLang="zh-CN" dirty="0"/>
              <a:t>RGIB</a:t>
            </a:r>
            <a:r>
              <a:rPr kumimoji="1" lang="zh-CN" altLang="en-US" dirty="0"/>
              <a:t> </a:t>
            </a:r>
            <a:r>
              <a:rPr lang="en" altLang="zh-CN" dirty="0"/>
              <a:t>with </a:t>
            </a:r>
            <a:r>
              <a:rPr lang="en-US" altLang="zh-CN" dirty="0"/>
              <a:t>D</a:t>
            </a:r>
            <a:r>
              <a:rPr lang="en" altLang="zh-CN" dirty="0"/>
              <a:t>ata </a:t>
            </a:r>
            <a:r>
              <a:rPr lang="en-US" altLang="zh-CN" dirty="0"/>
              <a:t>R</a:t>
            </a:r>
            <a:r>
              <a:rPr lang="en" altLang="zh-CN" dirty="0"/>
              <a:t>eparameterizati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b="1" i="1" dirty="0"/>
              <a:t>RGIB-REP</a:t>
            </a:r>
            <a:r>
              <a:rPr lang="en-US" altLang="zh-CN" dirty="0"/>
              <a:t>)</a:t>
            </a:r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E660C47-7704-4C41-972F-EF7B11FDF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71" y="3806318"/>
            <a:ext cx="7116492" cy="848407"/>
          </a:xfrm>
          <a:prstGeom prst="rect">
            <a:avLst/>
          </a:prstGeom>
        </p:spPr>
      </p:pic>
      <p:sp>
        <p:nvSpPr>
          <p:cNvPr id="10" name="文本框 7">
            <a:extLst>
              <a:ext uri="{FF2B5EF4-FFF2-40B4-BE49-F238E27FC236}">
                <a16:creationId xmlns:a16="http://schemas.microsoft.com/office/drawing/2014/main" id="{F1624FAF-8103-A848-9C86-6B8260633A09}"/>
              </a:ext>
            </a:extLst>
          </p:cNvPr>
          <p:cNvSpPr txBox="1"/>
          <p:nvPr/>
        </p:nvSpPr>
        <p:spPr>
          <a:xfrm>
            <a:off x="2122840" y="303400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zh-CN" b="1" dirty="0"/>
              <a:t>RGIB</a:t>
            </a:r>
            <a:endParaRPr kumimoji="1" lang="zh-CN" altLang="en-US" b="1" dirty="0"/>
          </a:p>
        </p:txBody>
      </p:sp>
      <p:sp>
        <p:nvSpPr>
          <p:cNvPr id="11" name="文本框 9">
            <a:extLst>
              <a:ext uri="{FF2B5EF4-FFF2-40B4-BE49-F238E27FC236}">
                <a16:creationId xmlns:a16="http://schemas.microsoft.com/office/drawing/2014/main" id="{0EF9EFD1-32EE-D042-95CC-7BCAD747FF29}"/>
              </a:ext>
            </a:extLst>
          </p:cNvPr>
          <p:cNvSpPr txBox="1"/>
          <p:nvPr/>
        </p:nvSpPr>
        <p:spPr>
          <a:xfrm>
            <a:off x="5461051" y="3034000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zh-CN" b="1" dirty="0"/>
              <a:t>RGIB-SSL</a:t>
            </a:r>
            <a:endParaRPr kumimoji="1" lang="zh-CN" altLang="en-US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A0E7AF2-CA99-A441-BBC4-ABE8DCC0E65E}"/>
              </a:ext>
            </a:extLst>
          </p:cNvPr>
          <p:cNvSpPr txBox="1"/>
          <p:nvPr/>
        </p:nvSpPr>
        <p:spPr>
          <a:xfrm>
            <a:off x="8958198" y="303400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zh-CN" b="1" dirty="0">
                <a:solidFill>
                  <a:srgbClr val="FF0000"/>
                </a:solidFill>
              </a:rPr>
              <a:t>RGIB-REP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1C9D357-5B68-9046-AAA4-B3B6DA45C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461" y="1461964"/>
            <a:ext cx="8903815" cy="1445994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FF03134F-608F-064D-93EC-93A427C75F43}"/>
              </a:ext>
            </a:extLst>
          </p:cNvPr>
          <p:cNvSpPr/>
          <p:nvPr/>
        </p:nvSpPr>
        <p:spPr>
          <a:xfrm>
            <a:off x="7588577" y="1400511"/>
            <a:ext cx="3189699" cy="1585497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8746E1AE-8156-C24A-8D51-008E8F28CD4E}"/>
              </a:ext>
            </a:extLst>
          </p:cNvPr>
          <p:cNvCxnSpPr>
            <a:cxnSpLocks/>
          </p:cNvCxnSpPr>
          <p:nvPr/>
        </p:nvCxnSpPr>
        <p:spPr>
          <a:xfrm>
            <a:off x="607830" y="3483034"/>
            <a:ext cx="10748375" cy="0"/>
          </a:xfrm>
          <a:prstGeom prst="line">
            <a:avLst/>
          </a:prstGeom>
          <a:ln w="222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3A0F53B-BBAA-AD43-9729-19A9C34CE4B2}"/>
                  </a:ext>
                </a:extLst>
              </p:cNvPr>
              <p:cNvSpPr txBox="1"/>
              <p:nvPr/>
            </p:nvSpPr>
            <p:spPr>
              <a:xfrm>
                <a:off x="920817" y="4805599"/>
                <a:ext cx="10811101" cy="15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L</a:t>
                </a:r>
                <a:r>
                  <a:rPr lang="en" altLang="zh-CN" sz="2000" dirty="0"/>
                  <a:t>atent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000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" altLang="zh-CN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000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" altLang="zh-CN" sz="2000" dirty="0"/>
                  <a:t> are clean signals extracted from noisy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and</a:t>
                </a:r>
                <a:r>
                  <a:rPr lang="en" altLang="zh-CN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altLang="zh-CN" sz="2000" dirty="0"/>
                  <a:t>.</a:t>
                </a:r>
                <a:r>
                  <a:rPr lang="en" altLang="zh-CN" sz="200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</a:t>
                </a:r>
                <a:r>
                  <a:rPr lang="en" altLang="zh-CN" dirty="0"/>
                  <a:t>heir complementary parts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" altLang="zh-CN" dirty="0"/>
                  <a:t> are considered as noise, satisfying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" altLang="zh-CN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" altLang="zh-CN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" altLang="zh-CN" b="1" i="1" dirty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" altLang="zh-CN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" altLang="zh-CN" dirty="0"/>
                  <a:t>. </a:t>
                </a:r>
              </a:p>
              <a:p>
                <a:endParaRPr lang="en" altLang="zh-CN" sz="9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I</m:t>
                    </m:r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" altLang="zh-CN" sz="2000" b="1" i="1" dirty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e>
                    </m:d>
                  </m:oMath>
                </a14:m>
                <a:r>
                  <a:rPr lang="en" altLang="zh-CN" sz="2000" dirty="0"/>
                  <a:t> measures the supervised signals with selected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000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" altLang="zh-CN" sz="2000" dirty="0"/>
                  <a:t> </a:t>
                </a:r>
              </a:p>
              <a:p>
                <a:endParaRPr lang="en" altLang="zh-CN" sz="9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000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̃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" altLang="zh-CN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000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̃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altLang="zh-CN" sz="2000" dirty="0"/>
                  <a:t>)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help</a:t>
                </a:r>
                <a:r>
                  <a:rPr lang="en" altLang="zh-CN" sz="2000" dirty="0"/>
                  <a:t> to select the clean and task-relevant information from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" altLang="zh-CN" sz="20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altLang="zh-CN" sz="2000" dirty="0"/>
                  <a:t>.</a:t>
                </a:r>
                <a:r>
                  <a:rPr lang="zh-CN" altLang="en-US" sz="2000" dirty="0"/>
                  <a:t> 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3A0F53B-BBAA-AD43-9729-19A9C34CE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17" y="4805599"/>
                <a:ext cx="10811101" cy="1596143"/>
              </a:xfrm>
              <a:prstGeom prst="rect">
                <a:avLst/>
              </a:prstGeom>
              <a:blipFill>
                <a:blip r:embed="rId5"/>
                <a:stretch>
                  <a:fillRect l="-586" t="-1575" b="-6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257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D7B22-5DBB-9D4D-97AE-73AD7DF3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kumimoji="1" lang="en-US" altLang="zh-CN" dirty="0"/>
              <a:t>RGIB</a:t>
            </a:r>
            <a:r>
              <a:rPr kumimoji="1" lang="zh-CN" altLang="en-US" dirty="0"/>
              <a:t> </a:t>
            </a:r>
            <a:r>
              <a:rPr lang="en" altLang="zh-CN" dirty="0"/>
              <a:t>with </a:t>
            </a:r>
            <a:r>
              <a:rPr lang="en-US" altLang="zh-CN" dirty="0"/>
              <a:t>D</a:t>
            </a:r>
            <a:r>
              <a:rPr lang="en" altLang="zh-CN" dirty="0"/>
              <a:t>ata </a:t>
            </a:r>
            <a:r>
              <a:rPr lang="en-US" altLang="zh-CN" dirty="0"/>
              <a:t>R</a:t>
            </a:r>
            <a:r>
              <a:rPr lang="en" altLang="zh-CN" dirty="0"/>
              <a:t>eparameterizati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b="1" i="1" dirty="0"/>
              <a:t>RGIB-REP</a:t>
            </a:r>
            <a:r>
              <a:rPr lang="en-US" altLang="zh-CN" dirty="0"/>
              <a:t>)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A488279-0A7D-6B4C-BC29-90DC5C57F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3597906"/>
            <a:ext cx="10325100" cy="952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3927186-0837-D340-AD48-A4F2BC685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4809126"/>
            <a:ext cx="10325100" cy="14986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B810E6C-5A98-2E42-9101-93256879D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1929487"/>
            <a:ext cx="103251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42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01691-DBF3-C846-A69C-FF2FF50F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66774E-72DF-2A42-B043-878B2299F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Method</a:t>
            </a:r>
          </a:p>
          <a:p>
            <a:r>
              <a:rPr kumimoji="1" lang="en-US" altLang="zh-CN" dirty="0">
                <a:solidFill>
                  <a:srgbClr val="FF0000"/>
                </a:solidFill>
              </a:rPr>
              <a:t>Experiments</a:t>
            </a:r>
          </a:p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878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4277C8-93B8-F34B-AE05-932520B7E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|</a:t>
            </a:r>
            <a:r>
              <a:rPr kumimoji="1" lang="zh-CN" altLang="en-US" dirty="0"/>
              <a:t> </a:t>
            </a:r>
            <a:r>
              <a:rPr lang="en" altLang="zh-CN" sz="2800" dirty="0"/>
              <a:t>Method comparison under </a:t>
            </a:r>
            <a:r>
              <a:rPr lang="en-US" altLang="zh-CN" sz="2800" b="1" i="1" dirty="0"/>
              <a:t>bilateral</a:t>
            </a:r>
            <a:r>
              <a:rPr lang="en" altLang="zh-CN" sz="2800" b="1" i="1" dirty="0"/>
              <a:t> </a:t>
            </a:r>
            <a:r>
              <a:rPr lang="en-US" altLang="zh-CN" sz="2800" b="1" i="1" dirty="0"/>
              <a:t>noise</a:t>
            </a:r>
            <a:endParaRPr kumimoji="1" lang="zh-CN" altLang="en-US" b="1" i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B33848-FFE5-DD4C-B812-308CD7258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1959366"/>
            <a:ext cx="10223500" cy="33401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93B5710-D1E9-4642-8135-FD1DBC46CE0A}"/>
              </a:ext>
            </a:extLst>
          </p:cNvPr>
          <p:cNvSpPr/>
          <p:nvPr/>
        </p:nvSpPr>
        <p:spPr>
          <a:xfrm>
            <a:off x="984250" y="4740845"/>
            <a:ext cx="10223500" cy="46998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9246A2B-F7EB-4641-9580-727AF89AD237}"/>
              </a:ext>
            </a:extLst>
          </p:cNvPr>
          <p:cNvSpPr txBox="1"/>
          <p:nvPr/>
        </p:nvSpPr>
        <p:spPr>
          <a:xfrm>
            <a:off x="1879557" y="5568144"/>
            <a:ext cx="8432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effectLst/>
                <a:sym typeface="Wingdings" pitchFamily="2" charset="2"/>
              </a:rPr>
              <a:t></a:t>
            </a:r>
            <a:r>
              <a:rPr lang="zh-CN" altLang="en-US" dirty="0">
                <a:effectLst/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R</a:t>
            </a:r>
            <a:r>
              <a:rPr lang="en" altLang="zh-CN" dirty="0" err="1">
                <a:effectLst/>
              </a:rPr>
              <a:t>obust</a:t>
            </a:r>
            <a:r>
              <a:rPr lang="en" altLang="zh-CN" dirty="0">
                <a:effectLst/>
              </a:rPr>
              <a:t> GIB achieves the best results in all six datasets under the bilateral edge noise</a:t>
            </a:r>
          </a:p>
        </p:txBody>
      </p:sp>
    </p:spTree>
    <p:extLst>
      <p:ext uri="{BB962C8B-B14F-4D97-AF65-F5344CB8AC3E}">
        <p14:creationId xmlns:p14="http://schemas.microsoft.com/office/powerpoint/2010/main" val="1602775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4277C8-93B8-F34B-AE05-932520B7E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|</a:t>
            </a:r>
            <a:r>
              <a:rPr kumimoji="1" lang="zh-CN" altLang="en-US" dirty="0"/>
              <a:t> </a:t>
            </a:r>
            <a:r>
              <a:rPr lang="en" altLang="zh-CN" sz="2800" dirty="0"/>
              <a:t>Method comparison under </a:t>
            </a:r>
            <a:r>
              <a:rPr lang="en-US" altLang="zh-CN" sz="2800" b="1" i="1" dirty="0"/>
              <a:t>unilateral</a:t>
            </a:r>
            <a:r>
              <a:rPr lang="en" altLang="zh-CN" sz="2800" b="1" i="1" dirty="0"/>
              <a:t> </a:t>
            </a:r>
            <a:r>
              <a:rPr lang="en-US" altLang="zh-CN" sz="2800" b="1" i="1" dirty="0"/>
              <a:t>noise</a:t>
            </a:r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AD53C0B-C781-D644-A0B8-0DD16CE9B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247" y="1361868"/>
            <a:ext cx="8207505" cy="512713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5BAAA98-35DF-E649-A062-6ACD87E1E6B9}"/>
              </a:ext>
            </a:extLst>
          </p:cNvPr>
          <p:cNvSpPr/>
          <p:nvPr/>
        </p:nvSpPr>
        <p:spPr>
          <a:xfrm>
            <a:off x="1992247" y="3534135"/>
            <a:ext cx="8207505" cy="3778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0FB6156-4F5D-8C4A-B72D-ACBEB3D11745}"/>
              </a:ext>
            </a:extLst>
          </p:cNvPr>
          <p:cNvSpPr/>
          <p:nvPr/>
        </p:nvSpPr>
        <p:spPr>
          <a:xfrm>
            <a:off x="1992246" y="6030150"/>
            <a:ext cx="8207505" cy="3778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15DD166-9B2D-4E46-8A05-FE30F8D0167E}"/>
              </a:ext>
            </a:extLst>
          </p:cNvPr>
          <p:cNvSpPr txBox="1"/>
          <p:nvPr/>
        </p:nvSpPr>
        <p:spPr>
          <a:xfrm>
            <a:off x="762326" y="6465198"/>
            <a:ext cx="1066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effectLst/>
                <a:sym typeface="Wingdings" pitchFamily="2" charset="2"/>
              </a:rPr>
              <a:t></a:t>
            </a:r>
            <a:r>
              <a:rPr lang="zh-CN" altLang="en-US" dirty="0">
                <a:effectLst/>
                <a:sym typeface="Wingdings" pitchFamily="2" charset="2"/>
              </a:rPr>
              <a:t> </a:t>
            </a:r>
            <a:r>
              <a:rPr lang="en" altLang="zh-CN" dirty="0">
                <a:effectLst/>
              </a:rPr>
              <a:t>As for the unilateral noise settings, </a:t>
            </a:r>
            <a:r>
              <a:rPr lang="en-US" altLang="zh-CN" dirty="0">
                <a:effectLst/>
              </a:rPr>
              <a:t>our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method</a:t>
            </a:r>
            <a:r>
              <a:rPr lang="en" altLang="zh-CN" dirty="0">
                <a:effectLst/>
              </a:rPr>
              <a:t> still consistently surpasses all the baselines by a large margin</a:t>
            </a:r>
          </a:p>
        </p:txBody>
      </p:sp>
    </p:spTree>
    <p:extLst>
      <p:ext uri="{BB962C8B-B14F-4D97-AF65-F5344CB8AC3E}">
        <p14:creationId xmlns:p14="http://schemas.microsoft.com/office/powerpoint/2010/main" val="218455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01691-DBF3-C846-A69C-FF2FF50F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66774E-72DF-2A42-B043-878B2299F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Introduction</a:t>
            </a:r>
          </a:p>
          <a:p>
            <a:r>
              <a:rPr kumimoji="1" lang="en-US" altLang="zh-CN" dirty="0"/>
              <a:t>Method</a:t>
            </a:r>
          </a:p>
          <a:p>
            <a:r>
              <a:rPr kumimoji="1" lang="en-US" altLang="zh-CN" dirty="0"/>
              <a:t>Experiments</a:t>
            </a:r>
          </a:p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6196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9075C65-7192-4B4F-B195-B7E1291DC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180" y="1978441"/>
            <a:ext cx="10093639" cy="3803595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101021DF-8D05-9342-A84B-CC40E3A8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Experiments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|</a:t>
            </a:r>
            <a:r>
              <a:rPr kumimoji="1" lang="zh-CN" altLang="en-US" dirty="0"/>
              <a:t> </a:t>
            </a:r>
            <a:r>
              <a:rPr kumimoji="1" lang="en-US" altLang="zh-CN" sz="2800" dirty="0"/>
              <a:t>T</a:t>
            </a:r>
            <a:r>
              <a:rPr lang="en-US" altLang="zh-CN" sz="2800" dirty="0"/>
              <a:t>he</a:t>
            </a:r>
            <a:r>
              <a:rPr lang="zh-CN" altLang="en-US" sz="2800" dirty="0"/>
              <a:t> </a:t>
            </a:r>
            <a:r>
              <a:rPr lang="en-US" altLang="zh-CN" sz="2800" dirty="0"/>
              <a:t>learned</a:t>
            </a:r>
            <a:r>
              <a:rPr lang="zh-CN" altLang="en-US" sz="2800" dirty="0"/>
              <a:t> </a:t>
            </a:r>
            <a:r>
              <a:rPr lang="en-US" altLang="zh-CN" sz="2800" b="1" i="1" dirty="0"/>
              <a:t>representations</a:t>
            </a:r>
            <a:endParaRPr kumimoji="1" lang="zh-CN" altLang="en-US" b="1" i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A92196F-1786-2E4E-A42B-9850289CBAB1}"/>
              </a:ext>
            </a:extLst>
          </p:cNvPr>
          <p:cNvSpPr txBox="1"/>
          <p:nvPr/>
        </p:nvSpPr>
        <p:spPr>
          <a:xfrm>
            <a:off x="2727160" y="5885123"/>
            <a:ext cx="673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effectLst/>
                <a:sym typeface="Wingdings" pitchFamily="2" charset="2"/>
              </a:rPr>
              <a:t></a:t>
            </a:r>
            <a:r>
              <a:rPr lang="zh-CN" altLang="en-US" dirty="0">
                <a:effectLst/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</a:t>
            </a:r>
            <a:r>
              <a:rPr lang="en" altLang="zh-CN" dirty="0">
                <a:effectLst/>
              </a:rPr>
              <a:t>he graph representation has obvious improvement in distribution</a:t>
            </a:r>
          </a:p>
        </p:txBody>
      </p:sp>
    </p:spTree>
    <p:extLst>
      <p:ext uri="{BB962C8B-B14F-4D97-AF65-F5344CB8AC3E}">
        <p14:creationId xmlns:p14="http://schemas.microsoft.com/office/powerpoint/2010/main" val="2444207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5C19019-7B4D-E948-90EF-07860AF469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567"/>
          <a:stretch/>
        </p:blipFill>
        <p:spPr>
          <a:xfrm>
            <a:off x="191631" y="1953404"/>
            <a:ext cx="2623117" cy="191428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91DC238-FCF2-D342-90F4-948DAA562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253" y="1897334"/>
            <a:ext cx="5934394" cy="4037917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267FE938-EBED-9543-A7E8-FF2E594D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Experiments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|</a:t>
            </a:r>
            <a:r>
              <a:rPr kumimoji="1" lang="zh-CN" altLang="en-US" dirty="0"/>
              <a:t> </a:t>
            </a:r>
            <a:r>
              <a:rPr lang="en-US" altLang="zh-CN" sz="2800" dirty="0"/>
              <a:t>Ablation</a:t>
            </a:r>
            <a:r>
              <a:rPr lang="zh-CN" altLang="en-US" sz="2800" dirty="0"/>
              <a:t> </a:t>
            </a:r>
            <a:r>
              <a:rPr lang="en-US" altLang="zh-CN" sz="2800" dirty="0"/>
              <a:t>study</a:t>
            </a:r>
            <a:endParaRPr kumimoji="1" lang="zh-CN" altLang="en-US" dirty="0"/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143F04F3-D828-3240-8330-B7088C11CE09}"/>
              </a:ext>
            </a:extLst>
          </p:cNvPr>
          <p:cNvCxnSpPr>
            <a:cxnSpLocks/>
          </p:cNvCxnSpPr>
          <p:nvPr/>
        </p:nvCxnSpPr>
        <p:spPr>
          <a:xfrm>
            <a:off x="6169191" y="1908220"/>
            <a:ext cx="0" cy="403792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A6951623-0521-ED43-B5C0-8C1121F9995F}"/>
              </a:ext>
            </a:extLst>
          </p:cNvPr>
          <p:cNvCxnSpPr>
            <a:cxnSpLocks/>
          </p:cNvCxnSpPr>
          <p:nvPr/>
        </p:nvCxnSpPr>
        <p:spPr>
          <a:xfrm>
            <a:off x="2870818" y="1940878"/>
            <a:ext cx="0" cy="203402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1CE0B232-A567-7B40-B082-0F8F3AA3C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34"/>
          <a:stretch/>
        </p:blipFill>
        <p:spPr>
          <a:xfrm>
            <a:off x="2951526" y="1965930"/>
            <a:ext cx="3167764" cy="1914287"/>
          </a:xfrm>
          <a:prstGeom prst="rect">
            <a:avLst/>
          </a:prstGeom>
        </p:spPr>
      </p:pic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9AB31D72-83AC-3246-808E-0784A2B44CCB}"/>
              </a:ext>
            </a:extLst>
          </p:cNvPr>
          <p:cNvCxnSpPr>
            <a:cxnSpLocks/>
          </p:cNvCxnSpPr>
          <p:nvPr/>
        </p:nvCxnSpPr>
        <p:spPr>
          <a:xfrm flipH="1">
            <a:off x="306296" y="3974907"/>
            <a:ext cx="5862895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>
            <a:extLst>
              <a:ext uri="{FF2B5EF4-FFF2-40B4-BE49-F238E27FC236}">
                <a16:creationId xmlns:a16="http://schemas.microsoft.com/office/drawing/2014/main" id="{97A2C88F-52C9-D047-9084-9678FE31F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36" y="4069597"/>
            <a:ext cx="5714554" cy="187654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DBE9CCE-BAD0-E240-BF5F-F0F4F4C2068F}"/>
              </a:ext>
            </a:extLst>
          </p:cNvPr>
          <p:cNvSpPr txBox="1"/>
          <p:nvPr/>
        </p:nvSpPr>
        <p:spPr>
          <a:xfrm>
            <a:off x="3969454" y="6164436"/>
            <a:ext cx="4399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experiments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found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paper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2853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01691-DBF3-C846-A69C-FF2FF50F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66774E-72DF-2A42-B043-878B2299F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Method</a:t>
            </a:r>
          </a:p>
          <a:p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r>
              <a:rPr kumimoji="1" lang="en-US" altLang="zh-CN" dirty="0">
                <a:solidFill>
                  <a:srgbClr val="FF0000"/>
                </a:solidFill>
              </a:rPr>
              <a:t>Summary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76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D7B22-5DBB-9D4D-97AE-73AD7DF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Take</a:t>
            </a:r>
            <a:r>
              <a:rPr kumimoji="1" lang="zh-CN" altLang="en-US" dirty="0"/>
              <a:t> </a:t>
            </a:r>
            <a:r>
              <a:rPr kumimoji="1" lang="en-US" altLang="zh-CN" dirty="0"/>
              <a:t>home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messages</a:t>
            </a:r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C1FCEDA-C945-AE44-90BA-BFE6A309F386}"/>
              </a:ext>
            </a:extLst>
          </p:cNvPr>
          <p:cNvSpPr txBox="1"/>
          <p:nvPr/>
        </p:nvSpPr>
        <p:spPr>
          <a:xfrm>
            <a:off x="700414" y="2185729"/>
            <a:ext cx="11249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" altLang="zh-CN" sz="2000" dirty="0">
                <a:latin typeface="Gill Sans MT" panose="020B0502020104020203" pitchFamily="34" charset="0"/>
              </a:rPr>
              <a:t>In this work, we study the problem of link prediction with the </a:t>
            </a:r>
            <a:r>
              <a:rPr lang="en-US" altLang="zh-CN" sz="20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Bilateral</a:t>
            </a:r>
            <a:r>
              <a:rPr lang="en" altLang="zh-CN" sz="20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US" altLang="zh-CN" sz="20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E</a:t>
            </a:r>
            <a:r>
              <a:rPr lang="en" altLang="zh-CN" sz="2000" b="1" i="1" dirty="0" err="1">
                <a:solidFill>
                  <a:srgbClr val="FF0000"/>
                </a:solidFill>
                <a:latin typeface="Gill Sans MT" panose="020B0502020104020203" pitchFamily="34" charset="0"/>
              </a:rPr>
              <a:t>dge</a:t>
            </a:r>
            <a:r>
              <a:rPr lang="en" altLang="zh-CN" sz="20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US" altLang="zh-CN" sz="20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N</a:t>
            </a:r>
            <a:r>
              <a:rPr lang="en" altLang="zh-CN" sz="2000" b="1" i="1" dirty="0" err="1">
                <a:solidFill>
                  <a:srgbClr val="FF0000"/>
                </a:solidFill>
                <a:latin typeface="Gill Sans MT" panose="020B0502020104020203" pitchFamily="34" charset="0"/>
              </a:rPr>
              <a:t>oise</a:t>
            </a:r>
            <a:r>
              <a:rPr lang="en-US" altLang="zh-CN" sz="2000" dirty="0">
                <a:solidFill>
                  <a:srgbClr val="FF0000"/>
                </a:solidFill>
                <a:latin typeface="Gill Sans MT" panose="020B0502020104020203" pitchFamily="34" charset="0"/>
              </a:rPr>
              <a:t>.</a:t>
            </a:r>
            <a:r>
              <a:rPr lang="en" altLang="zh-CN" sz="200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" altLang="zh-CN" sz="2000" dirty="0">
              <a:latin typeface="Gill Sans MT" panose="020B05020201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000" dirty="0">
                <a:latin typeface="Gill Sans MT" panose="020B0502020104020203" pitchFamily="34" charset="0"/>
              </a:rPr>
              <a:t>W</a:t>
            </a:r>
            <a:r>
              <a:rPr lang="en" altLang="zh-CN" sz="2000" dirty="0">
                <a:latin typeface="Gill Sans MT" panose="020B0502020104020203" pitchFamily="34" charset="0"/>
              </a:rPr>
              <a:t>e </a:t>
            </a:r>
            <a:r>
              <a:rPr lang="en-US" altLang="zh-CN" sz="2000" dirty="0">
                <a:latin typeface="Gill Sans MT" panose="020B0502020104020203" pitchFamily="34" charset="0"/>
              </a:rPr>
              <a:t>propose</a:t>
            </a:r>
            <a:r>
              <a:rPr lang="en" altLang="zh-CN" sz="2000" dirty="0">
                <a:latin typeface="Gill Sans MT" panose="020B0502020104020203" pitchFamily="34" charset="0"/>
              </a:rPr>
              <a:t> the </a:t>
            </a:r>
            <a:r>
              <a:rPr lang="en" altLang="zh-CN" sz="20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Robust Graph Information Bottleneck </a:t>
            </a:r>
            <a:r>
              <a:rPr lang="en-US" altLang="zh-CN" sz="20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(RGIB)</a:t>
            </a:r>
            <a:r>
              <a:rPr lang="zh-CN" altLang="en-US" sz="20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" altLang="zh-CN" sz="2000" dirty="0">
                <a:latin typeface="Gill Sans MT" panose="020B0502020104020203" pitchFamily="34" charset="0"/>
              </a:rPr>
              <a:t>principle, aiming to extract reliable signals via decoupling and balancing the mutual information among inputs, labels, and representation</a:t>
            </a:r>
            <a:r>
              <a:rPr lang="en-US" altLang="zh-CN" sz="2000" dirty="0">
                <a:latin typeface="Gill Sans MT" panose="020B0502020104020203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" altLang="zh-CN" sz="2000" dirty="0">
              <a:latin typeface="Gill Sans MT" panose="020B05020201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" altLang="zh-CN" sz="2000" dirty="0">
                <a:latin typeface="Gill Sans MT" panose="020B0502020104020203" pitchFamily="34" charset="0"/>
              </a:rPr>
              <a:t>Regarding the instantiation of RGIB, the self-supervised learning technique and data </a:t>
            </a:r>
            <a:r>
              <a:rPr lang="en" altLang="zh-CN" sz="2000" dirty="0" err="1">
                <a:latin typeface="Gill Sans MT" panose="020B0502020104020203" pitchFamily="34" charset="0"/>
              </a:rPr>
              <a:t>reparametrization</a:t>
            </a:r>
            <a:r>
              <a:rPr lang="en" altLang="zh-CN" sz="2000" dirty="0">
                <a:latin typeface="Gill Sans MT" panose="020B0502020104020203" pitchFamily="34" charset="0"/>
              </a:rPr>
              <a:t> mechanism are utilized to establish the </a:t>
            </a:r>
            <a:r>
              <a:rPr lang="en" altLang="zh-CN" sz="20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RGIB-SSL and RGIB-REP</a:t>
            </a:r>
            <a:r>
              <a:rPr lang="en" altLang="zh-CN" sz="2000" dirty="0">
                <a:latin typeface="Gill Sans MT" panose="020B0502020104020203" pitchFamily="34" charset="0"/>
              </a:rPr>
              <a:t>, respectively.</a:t>
            </a:r>
          </a:p>
          <a:p>
            <a:pPr marL="457200" indent="-457200">
              <a:buFont typeface="+mj-lt"/>
              <a:buAutoNum type="arabicPeriod"/>
            </a:pPr>
            <a:endParaRPr lang="en" altLang="zh-CN" sz="2000" dirty="0">
              <a:latin typeface="Gill Sans MT" panose="020B05020201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" altLang="zh-CN" sz="20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Empirical studies </a:t>
            </a:r>
            <a:r>
              <a:rPr lang="en" altLang="zh-CN" sz="2000" dirty="0">
                <a:latin typeface="Gill Sans MT" panose="020B0502020104020203" pitchFamily="34" charset="0"/>
              </a:rPr>
              <a:t>verify the denoising effect of the proposed RGIB under different noisy scenarios</a:t>
            </a:r>
            <a:r>
              <a:rPr lang="en-US" altLang="zh-CN" sz="2000" dirty="0">
                <a:latin typeface="Gill Sans MT" panose="020B0502020104020203" pitchFamily="34" charset="0"/>
              </a:rPr>
              <a:t>.</a:t>
            </a:r>
            <a:endParaRPr kumimoji="1" lang="zh-CN" altLang="en-US" sz="2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01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BAC956-929D-224B-90E2-846EB5B5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Future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directions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0B4B23-39F6-A643-AC2D-61F780BB2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05705"/>
            <a:ext cx="10854117" cy="2812476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Learning</a:t>
            </a:r>
            <a:r>
              <a:rPr kumimoji="1" lang="zh-CN" altLang="en-US" dirty="0">
                <a:solidFill>
                  <a:srgbClr val="0070C0"/>
                </a:solidFill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</a:rPr>
              <a:t>with</a:t>
            </a:r>
            <a:r>
              <a:rPr kumimoji="1" lang="zh-CN" altLang="en-US" dirty="0">
                <a:solidFill>
                  <a:srgbClr val="0070C0"/>
                </a:solidFill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</a:rPr>
              <a:t>Graphs</a:t>
            </a:r>
          </a:p>
          <a:p>
            <a:pPr lvl="1"/>
            <a:r>
              <a:rPr kumimoji="1" lang="en-US" altLang="zh-CN" dirty="0"/>
              <a:t>explicit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LLMs</a:t>
            </a:r>
            <a:r>
              <a:rPr kumimoji="1" lang="en-US" altLang="zh-CN" baseline="30000" dirty="0"/>
              <a:t>1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LLM-enhanced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learning,</a:t>
            </a:r>
            <a:r>
              <a:rPr kumimoji="1" lang="zh-CN" altLang="en-US" dirty="0"/>
              <a:t> </a:t>
            </a:r>
            <a:r>
              <a:rPr kumimoji="1" lang="en-US" altLang="zh-CN" dirty="0"/>
              <a:t>e.g.,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GraphText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TAG</a:t>
            </a:r>
          </a:p>
          <a:p>
            <a:pPr lvl="1"/>
            <a:r>
              <a:rPr kumimoji="1" lang="en-US" altLang="zh-CN" dirty="0"/>
              <a:t>implicit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LLMs</a:t>
            </a:r>
            <a:r>
              <a:rPr kumimoji="1" lang="en-US" altLang="zh-CN" baseline="30000" dirty="0"/>
              <a:t>2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prompts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in-context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learning,</a:t>
            </a:r>
            <a:r>
              <a:rPr kumimoji="1" lang="zh-CN" altLang="en-US" dirty="0"/>
              <a:t> </a:t>
            </a:r>
            <a:r>
              <a:rPr kumimoji="1" lang="en-US" altLang="zh-CN" dirty="0"/>
              <a:t>e.g.,</a:t>
            </a:r>
            <a:r>
              <a:rPr kumimoji="1" lang="zh-CN" altLang="en-US" dirty="0"/>
              <a:t> </a:t>
            </a:r>
            <a:r>
              <a:rPr lang="en" altLang="zh-CN" b="0" i="0" dirty="0">
                <a:solidFill>
                  <a:srgbClr val="1F2328"/>
                </a:solidFill>
                <a:effectLst/>
              </a:rPr>
              <a:t>PRODIGY</a:t>
            </a:r>
            <a:endParaRPr kumimoji="1" lang="en-US" altLang="zh-CN" dirty="0"/>
          </a:p>
          <a:p>
            <a:r>
              <a:rPr kumimoji="1" lang="en-US" altLang="zh-CN" dirty="0">
                <a:solidFill>
                  <a:srgbClr val="FF0000"/>
                </a:solidFill>
              </a:rPr>
              <a:t>Reasoning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with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LLMs</a:t>
            </a:r>
          </a:p>
          <a:p>
            <a:pPr lvl="1"/>
            <a:r>
              <a:rPr kumimoji="1" lang="en-US" altLang="zh-CN" dirty="0"/>
              <a:t>explicit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Graphs</a:t>
            </a:r>
            <a:r>
              <a:rPr kumimoji="1" lang="en-US" altLang="zh-CN" baseline="30000" dirty="0"/>
              <a:t>3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mount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external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graphs,</a:t>
            </a:r>
            <a:r>
              <a:rPr kumimoji="1" lang="zh-CN" altLang="en-US" dirty="0"/>
              <a:t> </a:t>
            </a:r>
            <a:r>
              <a:rPr kumimoji="1" lang="en-US" altLang="zh-CN" dirty="0"/>
              <a:t>e.g.,</a:t>
            </a:r>
            <a:r>
              <a:rPr kumimoji="1" lang="zh-CN" altLang="en-US" dirty="0"/>
              <a:t> </a:t>
            </a:r>
            <a:r>
              <a:rPr kumimoji="1" lang="en-US" altLang="zh-CN" dirty="0"/>
              <a:t>KG-enhanced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reasoning</a:t>
            </a:r>
          </a:p>
          <a:p>
            <a:pPr lvl="1"/>
            <a:r>
              <a:rPr kumimoji="1" lang="en-US" altLang="zh-CN" dirty="0"/>
              <a:t>implicit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Graphs</a:t>
            </a:r>
            <a:r>
              <a:rPr kumimoji="1" lang="en-US" altLang="zh-CN" baseline="30000" dirty="0"/>
              <a:t>4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progressively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reasoning,</a:t>
            </a:r>
            <a:r>
              <a:rPr kumimoji="1" lang="zh-CN" altLang="en-US" dirty="0"/>
              <a:t> </a:t>
            </a:r>
            <a:r>
              <a:rPr kumimoji="1" lang="en-US" altLang="zh-CN" dirty="0"/>
              <a:t>e.g.,</a:t>
            </a:r>
            <a:r>
              <a:rPr kumimoji="1" lang="zh-CN" altLang="en-US" dirty="0"/>
              <a:t> </a:t>
            </a:r>
            <a:r>
              <a:rPr kumimoji="1" lang="en-US" altLang="zh-CN" dirty="0"/>
              <a:t>COT</a:t>
            </a:r>
            <a:r>
              <a:rPr kumimoji="1" lang="zh-CN" altLang="en-US" dirty="0"/>
              <a:t> </a:t>
            </a:r>
            <a:r>
              <a:rPr kumimoji="1" lang="en-US" altLang="zh-CN" dirty="0"/>
              <a:t>/</a:t>
            </a:r>
            <a:r>
              <a:rPr kumimoji="1" lang="zh-CN" altLang="en-US" dirty="0"/>
              <a:t> </a:t>
            </a:r>
            <a:r>
              <a:rPr kumimoji="1" lang="en-US" altLang="zh-CN" dirty="0"/>
              <a:t>TOT</a:t>
            </a:r>
            <a:r>
              <a:rPr kumimoji="1" lang="zh-CN" altLang="en-US" dirty="0"/>
              <a:t> </a:t>
            </a:r>
            <a:r>
              <a:rPr kumimoji="1" lang="en-US" altLang="zh-CN" dirty="0"/>
              <a:t>/</a:t>
            </a:r>
            <a:r>
              <a:rPr kumimoji="1" lang="zh-CN" altLang="en-US" dirty="0"/>
              <a:t> </a:t>
            </a:r>
            <a:r>
              <a:rPr kumimoji="1" lang="en-US" altLang="zh-CN" dirty="0"/>
              <a:t>GOT</a:t>
            </a:r>
          </a:p>
          <a:p>
            <a:pPr lvl="1"/>
            <a:endParaRPr kumimoji="1" lang="en-US" altLang="zh-CN" dirty="0"/>
          </a:p>
          <a:p>
            <a:endParaRPr kumimoji="1" lang="zh-CN" altLang="en-US" dirty="0"/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E1AEF426-0B74-AA47-A110-7E8D9B9FD935}"/>
              </a:ext>
            </a:extLst>
          </p:cNvPr>
          <p:cNvCxnSpPr>
            <a:cxnSpLocks/>
          </p:cNvCxnSpPr>
          <p:nvPr/>
        </p:nvCxnSpPr>
        <p:spPr>
          <a:xfrm flipV="1">
            <a:off x="2549212" y="4646678"/>
            <a:ext cx="0" cy="1883885"/>
          </a:xfrm>
          <a:prstGeom prst="straightConnector1">
            <a:avLst/>
          </a:prstGeom>
          <a:ln w="635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6B9B15FC-4166-D84F-82BE-D596B873F2EC}"/>
              </a:ext>
            </a:extLst>
          </p:cNvPr>
          <p:cNvCxnSpPr>
            <a:cxnSpLocks/>
          </p:cNvCxnSpPr>
          <p:nvPr/>
        </p:nvCxnSpPr>
        <p:spPr>
          <a:xfrm flipV="1">
            <a:off x="2296877" y="6308209"/>
            <a:ext cx="2640647" cy="1"/>
          </a:xfrm>
          <a:prstGeom prst="straightConnector1">
            <a:avLst/>
          </a:prstGeom>
          <a:ln w="63500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DD8DF2A5-9582-EC46-AAEE-E5B0DEC0EC24}"/>
              </a:ext>
            </a:extLst>
          </p:cNvPr>
          <p:cNvSpPr txBox="1"/>
          <p:nvPr/>
        </p:nvSpPr>
        <p:spPr>
          <a:xfrm>
            <a:off x="1755875" y="464667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LLMs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496C4CC-1A5F-564D-9710-98D3E2D13124}"/>
              </a:ext>
            </a:extLst>
          </p:cNvPr>
          <p:cNvSpPr txBox="1"/>
          <p:nvPr/>
        </p:nvSpPr>
        <p:spPr>
          <a:xfrm>
            <a:off x="4996952" y="6123543"/>
            <a:ext cx="84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Graphs</a:t>
            </a:r>
            <a:endParaRPr kumimoji="1"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A1D62FE-977E-AE4E-B33A-D3B80637462E}"/>
              </a:ext>
            </a:extLst>
          </p:cNvPr>
          <p:cNvSpPr txBox="1"/>
          <p:nvPr/>
        </p:nvSpPr>
        <p:spPr>
          <a:xfrm>
            <a:off x="3997778" y="4859196"/>
            <a:ext cx="572593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1,3</a:t>
            </a:r>
            <a:endParaRPr kumimoji="1" lang="zh-CN" altLang="en-US" sz="24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4A9515B-616A-C84F-9976-604AB02EF0DC}"/>
              </a:ext>
            </a:extLst>
          </p:cNvPr>
          <p:cNvSpPr txBox="1"/>
          <p:nvPr/>
        </p:nvSpPr>
        <p:spPr>
          <a:xfrm>
            <a:off x="2761432" y="4859196"/>
            <a:ext cx="340158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2</a:t>
            </a:r>
            <a:endParaRPr kumimoji="1" lang="zh-CN" altLang="en-US" sz="24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8282E95-B4CD-454A-975D-A983AF9DFD32}"/>
              </a:ext>
            </a:extLst>
          </p:cNvPr>
          <p:cNvSpPr txBox="1"/>
          <p:nvPr/>
        </p:nvSpPr>
        <p:spPr>
          <a:xfrm>
            <a:off x="4230213" y="5688067"/>
            <a:ext cx="340158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4</a:t>
            </a:r>
            <a:endParaRPr kumimoji="1" lang="zh-CN" altLang="en-US" sz="2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484E338-C2AC-F440-9494-184684F1AA63}"/>
              </a:ext>
            </a:extLst>
          </p:cNvPr>
          <p:cNvSpPr txBox="1"/>
          <p:nvPr/>
        </p:nvSpPr>
        <p:spPr>
          <a:xfrm>
            <a:off x="6096000" y="4993446"/>
            <a:ext cx="5320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We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are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now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collecting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and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summarizing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related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works,</a:t>
            </a:r>
          </a:p>
          <a:p>
            <a:r>
              <a:rPr kumimoji="1" lang="en-US" altLang="zh-CN" dirty="0">
                <a:latin typeface="Gill Sans MT" panose="020B0502020104020203" pitchFamily="34" charset="0"/>
              </a:rPr>
              <a:t>and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find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many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works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are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on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the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way.</a:t>
            </a:r>
          </a:p>
          <a:p>
            <a:endParaRPr kumimoji="1" lang="en-US" altLang="zh-CN" dirty="0">
              <a:latin typeface="Gill Sans MT" panose="020B0502020104020203" pitchFamily="34" charset="0"/>
            </a:endParaRPr>
          </a:p>
          <a:p>
            <a:r>
              <a:rPr kumimoji="1" lang="en-US" altLang="zh-CN" dirty="0">
                <a:latin typeface="Gill Sans MT" panose="020B0502020104020203" pitchFamily="34" charset="0"/>
              </a:rPr>
              <a:t>It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will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be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released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soon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:)</a:t>
            </a:r>
          </a:p>
        </p:txBody>
      </p:sp>
      <p:sp>
        <p:nvSpPr>
          <p:cNvPr id="23" name="灯片编号占位符 3">
            <a:extLst>
              <a:ext uri="{FF2B5EF4-FFF2-40B4-BE49-F238E27FC236}">
                <a16:creationId xmlns:a16="http://schemas.microsoft.com/office/drawing/2014/main" id="{FCFEC487-1169-4C44-9CC0-DCBA9010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6624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24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0147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8C6038-3CA4-FE46-A95E-F62F483E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Research</a:t>
            </a:r>
            <a:r>
              <a:rPr kumimoji="1" lang="zh-CN" altLang="en-US" dirty="0"/>
              <a:t> </a:t>
            </a:r>
            <a:r>
              <a:rPr kumimoji="1" lang="en-US" altLang="zh-CN" dirty="0"/>
              <a:t>scope</a:t>
            </a:r>
            <a:endParaRPr kumimoji="1" lang="zh-CN" altLang="en-US" dirty="0"/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F555CB70-AD4D-1247-B45B-86804CE2740E}"/>
              </a:ext>
            </a:extLst>
          </p:cNvPr>
          <p:cNvCxnSpPr/>
          <p:nvPr/>
        </p:nvCxnSpPr>
        <p:spPr>
          <a:xfrm>
            <a:off x="2608118" y="2381596"/>
            <a:ext cx="2354580" cy="379476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1131F4E3-670A-334A-844B-C733A97207DC}"/>
              </a:ext>
            </a:extLst>
          </p:cNvPr>
          <p:cNvCxnSpPr>
            <a:cxnSpLocks/>
          </p:cNvCxnSpPr>
          <p:nvPr/>
        </p:nvCxnSpPr>
        <p:spPr>
          <a:xfrm flipH="1">
            <a:off x="4962698" y="2328256"/>
            <a:ext cx="2217420" cy="38481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91987139-32C9-5E45-961C-F9F8C4161EBD}"/>
              </a:ext>
            </a:extLst>
          </p:cNvPr>
          <p:cNvCxnSpPr>
            <a:cxnSpLocks/>
          </p:cNvCxnSpPr>
          <p:nvPr/>
        </p:nvCxnSpPr>
        <p:spPr>
          <a:xfrm flipH="1">
            <a:off x="3864725" y="4311535"/>
            <a:ext cx="211836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A0641432-F7C8-264B-BD2B-4B8A40C035F2}"/>
              </a:ext>
            </a:extLst>
          </p:cNvPr>
          <p:cNvSpPr txBox="1"/>
          <p:nvPr/>
        </p:nvSpPr>
        <p:spPr>
          <a:xfrm>
            <a:off x="4224964" y="4537965"/>
            <a:ext cx="1475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What</a:t>
            </a:r>
            <a:r>
              <a:rPr kumimoji="1" lang="zh-CN" alt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FM</a:t>
            </a:r>
            <a:r>
              <a:rPr kumimoji="1" lang="zh-CN" alt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endParaRPr kumimoji="1" lang="en-US" altLang="zh-CN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r>
              <a:rPr kumimoji="1" lang="en-US" altLang="zh-CN" b="1" dirty="0">
                <a:solidFill>
                  <a:srgbClr val="FF0000"/>
                </a:solidFill>
                <a:latin typeface="Gill Sans MT" panose="020B0502020104020203" pitchFamily="34" charset="0"/>
              </a:rPr>
              <a:t>shouldn’t</a:t>
            </a:r>
            <a:r>
              <a:rPr kumimoji="1" lang="zh-CN" alt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do</a:t>
            </a:r>
            <a:endParaRPr kumimoji="1" lang="zh-CN" altLang="en-US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19E086E-36F2-0F44-A4AE-6B1A2A5349DC}"/>
              </a:ext>
            </a:extLst>
          </p:cNvPr>
          <p:cNvSpPr txBox="1"/>
          <p:nvPr/>
        </p:nvSpPr>
        <p:spPr>
          <a:xfrm>
            <a:off x="3806653" y="3555379"/>
            <a:ext cx="2251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Gill Sans MT" panose="020B0502020104020203" pitchFamily="34" charset="0"/>
              </a:rPr>
              <a:t>What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FM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latin typeface="Gill Sans MT" panose="020B0502020104020203" pitchFamily="34" charset="0"/>
              </a:rPr>
              <a:t>can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do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well</a:t>
            </a:r>
          </a:p>
          <a:p>
            <a:pPr algn="ctr"/>
            <a:r>
              <a:rPr kumimoji="1" lang="en-US" altLang="zh-CN" dirty="0">
                <a:latin typeface="Gill Sans MT" panose="020B0502020104020203" pitchFamily="34" charset="0"/>
              </a:rPr>
              <a:t>and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well-known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F2D4D5A-281F-B748-84B1-E3D4090FDE2D}"/>
              </a:ext>
            </a:extLst>
          </p:cNvPr>
          <p:cNvSpPr txBox="1"/>
          <p:nvPr/>
        </p:nvSpPr>
        <p:spPr>
          <a:xfrm>
            <a:off x="3654390" y="1995692"/>
            <a:ext cx="261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What</a:t>
            </a:r>
            <a:r>
              <a:rPr kumimoji="1" lang="zh-CN" alt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FM</a:t>
            </a:r>
            <a:r>
              <a:rPr kumimoji="1" lang="zh-CN" alt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latin typeface="Gill Sans MT" panose="020B0502020104020203" pitchFamily="34" charset="0"/>
              </a:rPr>
              <a:t>cannot</a:t>
            </a:r>
            <a:r>
              <a:rPr kumimoji="1" lang="zh-CN" alt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do</a:t>
            </a:r>
            <a:r>
              <a:rPr kumimoji="1" lang="zh-CN" alt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well</a:t>
            </a:r>
            <a:endParaRPr kumimoji="1" lang="zh-CN" altLang="en-US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E944C7F-2D03-324F-BCC9-20A10C3C564F}"/>
              </a:ext>
            </a:extLst>
          </p:cNvPr>
          <p:cNvSpPr txBox="1"/>
          <p:nvPr/>
        </p:nvSpPr>
        <p:spPr>
          <a:xfrm>
            <a:off x="3837133" y="2642859"/>
            <a:ext cx="2251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Gill Sans MT" panose="020B0502020104020203" pitchFamily="34" charset="0"/>
              </a:rPr>
              <a:t>What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FM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latin typeface="Gill Sans MT" panose="020B0502020104020203" pitchFamily="34" charset="0"/>
              </a:rPr>
              <a:t>can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do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well</a:t>
            </a:r>
            <a:endParaRPr kumimoji="1" lang="zh-CN" altLang="en-US" dirty="0">
              <a:latin typeface="Gill Sans MT" panose="020B0502020104020203" pitchFamily="34" charset="0"/>
            </a:endParaRPr>
          </a:p>
          <a:p>
            <a:pPr algn="ctr"/>
            <a:r>
              <a:rPr kumimoji="1" lang="en-US" altLang="zh-CN" dirty="0">
                <a:latin typeface="Gill Sans MT" panose="020B0502020104020203" pitchFamily="34" charset="0"/>
              </a:rPr>
              <a:t>but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underexplored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CE988C0-B863-C445-AFB7-4ACF670D7446}"/>
              </a:ext>
            </a:extLst>
          </p:cNvPr>
          <p:cNvSpPr txBox="1"/>
          <p:nvPr/>
        </p:nvSpPr>
        <p:spPr>
          <a:xfrm>
            <a:off x="7381703" y="4671753"/>
            <a:ext cx="285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e.g.,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jailbreak,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privacy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leakage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CE3821F-CE99-994F-AA5E-9A8915D1C26C}"/>
              </a:ext>
            </a:extLst>
          </p:cNvPr>
          <p:cNvSpPr txBox="1"/>
          <p:nvPr/>
        </p:nvSpPr>
        <p:spPr>
          <a:xfrm>
            <a:off x="7381703" y="3555379"/>
            <a:ext cx="4237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e.g.,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zero/few-shot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with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in-context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learning,</a:t>
            </a:r>
          </a:p>
          <a:p>
            <a:r>
              <a:rPr kumimoji="1" lang="en-US" altLang="zh-CN" dirty="0">
                <a:latin typeface="Gill Sans MT" panose="020B0502020104020203" pitchFamily="34" charset="0"/>
              </a:rPr>
              <a:t>traditional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supervised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learning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tasks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344DE07-11CB-8042-9957-53AAFAB3EA9A}"/>
              </a:ext>
            </a:extLst>
          </p:cNvPr>
          <p:cNvSpPr txBox="1"/>
          <p:nvPr/>
        </p:nvSpPr>
        <p:spPr>
          <a:xfrm>
            <a:off x="7381703" y="2642859"/>
            <a:ext cx="3023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e.g.,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multi-agent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collaboration,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endParaRPr kumimoji="1" lang="en-US" altLang="zh-CN" dirty="0">
              <a:latin typeface="Gill Sans MT" panose="020B0502020104020203" pitchFamily="34" charset="0"/>
            </a:endParaRPr>
          </a:p>
          <a:p>
            <a:r>
              <a:rPr kumimoji="1" lang="en-US" altLang="zh-CN" dirty="0">
                <a:latin typeface="Gill Sans MT" panose="020B0502020104020203" pitchFamily="34" charset="0"/>
              </a:rPr>
              <a:t>predicting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future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events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FC35EF9-3A38-CD4E-ABAE-3B04556B7C7D}"/>
              </a:ext>
            </a:extLst>
          </p:cNvPr>
          <p:cNvSpPr txBox="1"/>
          <p:nvPr/>
        </p:nvSpPr>
        <p:spPr>
          <a:xfrm>
            <a:off x="7381703" y="1995692"/>
            <a:ext cx="354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e.g.,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algorithmic/complex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reasoning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C1261206-2FEE-0641-948C-22ED610743DC}"/>
              </a:ext>
            </a:extLst>
          </p:cNvPr>
          <p:cNvCxnSpPr>
            <a:cxnSpLocks/>
          </p:cNvCxnSpPr>
          <p:nvPr/>
        </p:nvCxnSpPr>
        <p:spPr>
          <a:xfrm flipH="1">
            <a:off x="2919845" y="2502131"/>
            <a:ext cx="3963093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0290C05B-61D5-0D41-A553-F325CE527DBB}"/>
              </a:ext>
            </a:extLst>
          </p:cNvPr>
          <p:cNvSpPr txBox="1"/>
          <p:nvPr/>
        </p:nvSpPr>
        <p:spPr>
          <a:xfrm rot="19656860">
            <a:off x="1732008" y="3977993"/>
            <a:ext cx="19639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b="1" dirty="0">
                <a:latin typeface="Gill Sans MT" panose="020B0502020104020203" pitchFamily="34" charset="0"/>
              </a:rPr>
              <a:t>Scaling</a:t>
            </a:r>
            <a:r>
              <a:rPr kumimoji="1" lang="zh-CN" altLang="en-US" b="1" dirty="0"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latin typeface="Gill Sans MT" panose="020B0502020104020203" pitchFamily="34" charset="0"/>
              </a:rPr>
              <a:t>up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Gill Sans MT" panose="020B0502020104020203" pitchFamily="34" charset="0"/>
              </a:rPr>
              <a:t>model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scale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Gill Sans MT" panose="020B0502020104020203" pitchFamily="34" charset="0"/>
              </a:rPr>
              <a:t>data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scale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Gill Sans MT" panose="020B0502020104020203" pitchFamily="34" charset="0"/>
              </a:rPr>
              <a:t>computing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scale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6EBDCB9-A9E1-7D42-BC41-3399A6B38118}"/>
              </a:ext>
            </a:extLst>
          </p:cNvPr>
          <p:cNvSpPr txBox="1"/>
          <p:nvPr/>
        </p:nvSpPr>
        <p:spPr>
          <a:xfrm>
            <a:off x="7381703" y="6144830"/>
            <a:ext cx="477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30000" dirty="0">
                <a:latin typeface="Gill Sans MT" panose="020B0502020104020203" pitchFamily="34" charset="0"/>
              </a:rPr>
              <a:t>1</a:t>
            </a:r>
            <a:r>
              <a:rPr kumimoji="1" lang="en-US" altLang="zh-CN" dirty="0">
                <a:latin typeface="Gill Sans MT" panose="020B0502020104020203" pitchFamily="34" charset="0"/>
              </a:rPr>
              <a:t>FM: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Foundation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Models,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including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LLM,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VLM,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etc.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B172F83-1C13-1D4F-B079-22CAF46B417D}"/>
              </a:ext>
            </a:extLst>
          </p:cNvPr>
          <p:cNvSpPr txBox="1"/>
          <p:nvPr/>
        </p:nvSpPr>
        <p:spPr>
          <a:xfrm>
            <a:off x="348781" y="5775498"/>
            <a:ext cx="2350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The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idea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doesn’t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work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286FC0A-58C5-754A-988D-80EE2E98845A}"/>
              </a:ext>
            </a:extLst>
          </p:cNvPr>
          <p:cNvSpPr txBox="1"/>
          <p:nvPr/>
        </p:nvSpPr>
        <p:spPr>
          <a:xfrm>
            <a:off x="348781" y="3832378"/>
            <a:ext cx="163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The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idea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works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1E45BA3-9179-5D47-84B5-6F6981F0311C}"/>
              </a:ext>
            </a:extLst>
          </p:cNvPr>
          <p:cNvSpPr txBox="1"/>
          <p:nvPr/>
        </p:nvSpPr>
        <p:spPr>
          <a:xfrm>
            <a:off x="348781" y="1717163"/>
            <a:ext cx="289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The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idea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still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not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works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u="sng" dirty="0">
                <a:latin typeface="Gill Sans MT" panose="020B0502020104020203" pitchFamily="34" charset="0"/>
              </a:rPr>
              <a:t>(yet)</a:t>
            </a:r>
            <a:endParaRPr kumimoji="1" lang="zh-CN" altLang="en-US" u="sng" dirty="0">
              <a:latin typeface="Gill Sans MT" panose="020B0502020104020203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8933FAF-3B40-AF4F-A7F2-7F332B8A1973}"/>
              </a:ext>
            </a:extLst>
          </p:cNvPr>
          <p:cNvSpPr txBox="1"/>
          <p:nvPr/>
        </p:nvSpPr>
        <p:spPr>
          <a:xfrm rot="19656860">
            <a:off x="1633366" y="2750913"/>
            <a:ext cx="1229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b="1" dirty="0">
                <a:latin typeface="Gill Sans MT" panose="020B0502020104020203" pitchFamily="34" charset="0"/>
              </a:rPr>
              <a:t>Emerging</a:t>
            </a:r>
          </a:p>
          <a:p>
            <a:pPr algn="r"/>
            <a:r>
              <a:rPr kumimoji="1" lang="en-US" altLang="zh-CN" b="1" dirty="0">
                <a:latin typeface="Gill Sans MT" panose="020B0502020104020203" pitchFamily="34" charset="0"/>
              </a:rPr>
              <a:t>Abilities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96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4C4513-954F-974D-805B-67D45758F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1389"/>
            <a:ext cx="10515600" cy="33755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zh-CN" sz="6000" b="1" dirty="0">
                <a:solidFill>
                  <a:srgbClr val="0070C0"/>
                </a:solidFill>
              </a:rPr>
              <a:t>Thanks</a:t>
            </a:r>
            <a:r>
              <a:rPr kumimoji="1" lang="zh-CN" altLang="en-US" sz="60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6000" b="1" dirty="0">
                <a:solidFill>
                  <a:srgbClr val="0070C0"/>
                </a:solidFill>
              </a:rPr>
              <a:t>for</a:t>
            </a:r>
            <a:r>
              <a:rPr kumimoji="1" lang="zh-CN" altLang="en-US" sz="60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6000" b="1" dirty="0">
                <a:solidFill>
                  <a:srgbClr val="0070C0"/>
                </a:solidFill>
              </a:rPr>
              <a:t>your</a:t>
            </a:r>
            <a:r>
              <a:rPr kumimoji="1" lang="zh-CN" altLang="en-US" sz="60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6000" b="1" dirty="0">
                <a:solidFill>
                  <a:srgbClr val="0070C0"/>
                </a:solidFill>
              </a:rPr>
              <a:t>listening!</a:t>
            </a:r>
            <a:endParaRPr kumimoji="1" lang="en-US" altLang="zh-CN" sz="32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kumimoji="1" lang="en-US" altLang="zh-CN" sz="32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kumimoji="1" lang="en-US" altLang="zh-CN" sz="3200" dirty="0">
                <a:solidFill>
                  <a:srgbClr val="0070C0"/>
                </a:solidFill>
              </a:rPr>
              <a:t>Zhanke</a:t>
            </a:r>
            <a:r>
              <a:rPr kumimoji="1" lang="zh-CN" altLang="en-US" sz="3200" dirty="0">
                <a:solidFill>
                  <a:srgbClr val="0070C0"/>
                </a:solidFill>
              </a:rPr>
              <a:t> </a:t>
            </a:r>
            <a:r>
              <a:rPr kumimoji="1" lang="en-US" altLang="zh-CN" sz="3200" dirty="0">
                <a:solidFill>
                  <a:srgbClr val="0070C0"/>
                </a:solidFill>
              </a:rPr>
              <a:t>Zhou</a:t>
            </a:r>
            <a:r>
              <a:rPr kumimoji="1" lang="zh-CN" altLang="en-US" sz="3200" dirty="0">
                <a:solidFill>
                  <a:srgbClr val="0070C0"/>
                </a:solidFill>
              </a:rPr>
              <a:t> </a:t>
            </a:r>
            <a:endParaRPr kumimoji="1" lang="en-US" altLang="zh-CN" sz="3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kumimoji="1" lang="en-US" altLang="zh-CN" sz="3200" dirty="0">
                <a:solidFill>
                  <a:srgbClr val="0070C0"/>
                </a:solidFill>
              </a:rPr>
              <a:t>Email:</a:t>
            </a:r>
            <a:r>
              <a:rPr kumimoji="1" lang="zh-CN" altLang="en-US" sz="3200" dirty="0">
                <a:solidFill>
                  <a:srgbClr val="0070C0"/>
                </a:solidFill>
              </a:rPr>
              <a:t> </a:t>
            </a:r>
            <a:r>
              <a:rPr kumimoji="1" lang="en" altLang="zh-CN" sz="3200" dirty="0">
                <a:solidFill>
                  <a:srgbClr val="0070C0"/>
                </a:solidFill>
                <a:hlinkClick r:id="rId3"/>
              </a:rPr>
              <a:t>cszkzhou@comp.hkbu.edu.hk</a:t>
            </a:r>
            <a:endParaRPr kumimoji="1" lang="en" altLang="zh-CN" sz="3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kumimoji="1" lang="en" altLang="zh-CN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2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沃尔玛的产品知识图谱_磐创AI的博客-CSDN博客_商品知识图谱">
            <a:extLst>
              <a:ext uri="{FF2B5EF4-FFF2-40B4-BE49-F238E27FC236}">
                <a16:creationId xmlns:a16="http://schemas.microsoft.com/office/drawing/2014/main" id="{8EAC6115-0197-904A-9DBD-D6FB207C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5" y="2532527"/>
            <a:ext cx="3284340" cy="236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知识图谱在推荐系统的落地">
            <a:extLst>
              <a:ext uri="{FF2B5EF4-FFF2-40B4-BE49-F238E27FC236}">
                <a16:creationId xmlns:a16="http://schemas.microsoft.com/office/drawing/2014/main" id="{A55577E8-4DDB-324C-8F13-5CF8F1959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3"/>
          <a:stretch/>
        </p:blipFill>
        <p:spPr bwMode="auto">
          <a:xfrm>
            <a:off x="7582467" y="3906596"/>
            <a:ext cx="4412427" cy="201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8007CA-06FA-F643-92F7-76C231443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0800" y="1766085"/>
            <a:ext cx="2646797" cy="2018255"/>
          </a:xfrm>
          <a:prstGeom prst="rect">
            <a:avLst/>
          </a:prstGeom>
        </p:spPr>
      </p:pic>
      <p:pic>
        <p:nvPicPr>
          <p:cNvPr id="10" name="Picture 8" descr="为什么一些用户感觉自己被监视了？_今日财经">
            <a:extLst>
              <a:ext uri="{FF2B5EF4-FFF2-40B4-BE49-F238E27FC236}">
                <a16:creationId xmlns:a16="http://schemas.microsoft.com/office/drawing/2014/main" id="{0FC5CEE2-3684-CD45-82CD-536780989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92" y="3995490"/>
            <a:ext cx="2906380" cy="201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6B61007-27A1-3A47-9F86-2942BBDE90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6688" y="1848114"/>
            <a:ext cx="3410987" cy="2058482"/>
          </a:xfrm>
          <a:prstGeom prst="rect">
            <a:avLst/>
          </a:prstGeom>
        </p:spPr>
      </p:pic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0BFD6B52-3A28-7040-89C4-23B7457CC29D}"/>
              </a:ext>
            </a:extLst>
          </p:cNvPr>
          <p:cNvCxnSpPr>
            <a:cxnSpLocks/>
          </p:cNvCxnSpPr>
          <p:nvPr/>
        </p:nvCxnSpPr>
        <p:spPr>
          <a:xfrm>
            <a:off x="3841545" y="1849184"/>
            <a:ext cx="0" cy="430998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1">
            <a:extLst>
              <a:ext uri="{FF2B5EF4-FFF2-40B4-BE49-F238E27FC236}">
                <a16:creationId xmlns:a16="http://schemas.microsoft.com/office/drawing/2014/main" id="{D72EC566-8FB1-AA44-BBF1-EE702F8C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Introduction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|</a:t>
            </a:r>
            <a:r>
              <a:rPr kumimoji="1" lang="zh-CN" altLang="en-US" dirty="0"/>
              <a:t> </a:t>
            </a:r>
            <a:r>
              <a:rPr kumimoji="1" lang="en-US" altLang="zh-CN" sz="3200" dirty="0"/>
              <a:t>background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4B73562-C935-3D4C-8EB8-88476432C885}"/>
              </a:ext>
            </a:extLst>
          </p:cNvPr>
          <p:cNvSpPr txBox="1"/>
          <p:nvPr/>
        </p:nvSpPr>
        <p:spPr>
          <a:xfrm>
            <a:off x="569006" y="4984126"/>
            <a:ext cx="3119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sz="2400" b="1" dirty="0"/>
              <a:t>Graph</a:t>
            </a:r>
            <a:r>
              <a:rPr kumimoji="1" lang="en-US" altLang="zh-CN" sz="2400" b="1" dirty="0"/>
              <a:t>:</a:t>
            </a:r>
            <a:r>
              <a:rPr kumimoji="1" lang="zh-CN" altLang="en-US" sz="2400" b="1" dirty="0"/>
              <a:t> </a:t>
            </a:r>
            <a:r>
              <a:rPr kumimoji="1" lang="en" altLang="zh-CN" sz="2400" dirty="0"/>
              <a:t>a general form </a:t>
            </a:r>
          </a:p>
          <a:p>
            <a:r>
              <a:rPr kumimoji="1" lang="en" altLang="zh-CN" sz="2400" dirty="0"/>
              <a:t>of data expression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6695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D7B22-5DBB-9D4D-97AE-73AD7DF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Introduction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/>
              <a:t>|</a:t>
            </a:r>
            <a:r>
              <a:rPr kumimoji="1" lang="zh-CN" altLang="en-US" dirty="0"/>
              <a:t> </a:t>
            </a:r>
            <a:r>
              <a:rPr kumimoji="1" lang="en-US" altLang="zh-CN" sz="3200" dirty="0"/>
              <a:t>background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4B26AFB-6515-FC41-82B6-E6D0DA588665}"/>
              </a:ext>
            </a:extLst>
          </p:cNvPr>
          <p:cNvSpPr/>
          <p:nvPr/>
        </p:nvSpPr>
        <p:spPr>
          <a:xfrm>
            <a:off x="3781587" y="4835175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CA2E54F-CA15-944D-84B6-3B4554306948}"/>
              </a:ext>
            </a:extLst>
          </p:cNvPr>
          <p:cNvSpPr/>
          <p:nvPr/>
        </p:nvSpPr>
        <p:spPr>
          <a:xfrm>
            <a:off x="3802370" y="5818707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9C15D7B-B2B0-A944-9037-30ED0C285A66}"/>
              </a:ext>
            </a:extLst>
          </p:cNvPr>
          <p:cNvSpPr/>
          <p:nvPr/>
        </p:nvSpPr>
        <p:spPr>
          <a:xfrm>
            <a:off x="4126308" y="5409768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CDC32BD-4104-C147-B5C3-240FBB64ED6C}"/>
              </a:ext>
            </a:extLst>
          </p:cNvPr>
          <p:cNvSpPr/>
          <p:nvPr/>
        </p:nvSpPr>
        <p:spPr>
          <a:xfrm>
            <a:off x="4773410" y="5235050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23500EA-8EFD-A64B-9E1D-5461AECEA89A}"/>
              </a:ext>
            </a:extLst>
          </p:cNvPr>
          <p:cNvSpPr/>
          <p:nvPr/>
        </p:nvSpPr>
        <p:spPr>
          <a:xfrm>
            <a:off x="3934351" y="6424483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FB815BA-0CEA-F94C-9939-5099F82492FE}"/>
              </a:ext>
            </a:extLst>
          </p:cNvPr>
          <p:cNvSpPr/>
          <p:nvPr/>
        </p:nvSpPr>
        <p:spPr>
          <a:xfrm>
            <a:off x="3371828" y="6223316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47FCDA4-2939-4A45-82F2-08344FAB7552}"/>
              </a:ext>
            </a:extLst>
          </p:cNvPr>
          <p:cNvSpPr/>
          <p:nvPr/>
        </p:nvSpPr>
        <p:spPr>
          <a:xfrm>
            <a:off x="2692345" y="5422275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40E7C49-D053-1141-8C15-92297EB588DC}"/>
              </a:ext>
            </a:extLst>
          </p:cNvPr>
          <p:cNvSpPr/>
          <p:nvPr/>
        </p:nvSpPr>
        <p:spPr>
          <a:xfrm>
            <a:off x="4274398" y="4895556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7205E6D-D1A9-394B-A2DF-6659A82E2499}"/>
              </a:ext>
            </a:extLst>
          </p:cNvPr>
          <p:cNvSpPr/>
          <p:nvPr/>
        </p:nvSpPr>
        <p:spPr>
          <a:xfrm>
            <a:off x="3110109" y="4924610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2BF8FA4D-FD3A-B94B-9858-3F5F64A9EE6B}"/>
              </a:ext>
            </a:extLst>
          </p:cNvPr>
          <p:cNvSpPr/>
          <p:nvPr/>
        </p:nvSpPr>
        <p:spPr>
          <a:xfrm>
            <a:off x="4322869" y="5939316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E45AB85-224A-594E-97B5-B5FFE68C926E}"/>
              </a:ext>
            </a:extLst>
          </p:cNvPr>
          <p:cNvSpPr/>
          <p:nvPr/>
        </p:nvSpPr>
        <p:spPr>
          <a:xfrm>
            <a:off x="2991079" y="5781033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6C50477B-3443-FE47-9362-5C94C0E6D6AC}"/>
              </a:ext>
            </a:extLst>
          </p:cNvPr>
          <p:cNvSpPr/>
          <p:nvPr/>
        </p:nvSpPr>
        <p:spPr>
          <a:xfrm>
            <a:off x="3432989" y="5245137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B45202DF-77E0-4144-B4E9-716A87E40821}"/>
              </a:ext>
            </a:extLst>
          </p:cNvPr>
          <p:cNvCxnSpPr>
            <a:cxnSpLocks/>
            <a:stCxn id="7" idx="3"/>
            <a:endCxn id="11" idx="7"/>
          </p:cNvCxnSpPr>
          <p:nvPr/>
        </p:nvCxnSpPr>
        <p:spPr>
          <a:xfrm flipH="1">
            <a:off x="3589004" y="6038287"/>
            <a:ext cx="250627" cy="22270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061EE52F-914D-4142-8AAE-2280DA5F91B6}"/>
              </a:ext>
            </a:extLst>
          </p:cNvPr>
          <p:cNvCxnSpPr>
            <a:cxnSpLocks/>
            <a:endCxn id="7" idx="5"/>
          </p:cNvCxnSpPr>
          <p:nvPr/>
        </p:nvCxnSpPr>
        <p:spPr>
          <a:xfrm flipV="1">
            <a:off x="3971612" y="6038287"/>
            <a:ext cx="47934" cy="37510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CEBA2D2D-2C2B-C441-A7E3-EDCCCC22494B}"/>
              </a:ext>
            </a:extLst>
          </p:cNvPr>
          <p:cNvCxnSpPr>
            <a:cxnSpLocks/>
            <a:stCxn id="11" idx="1"/>
            <a:endCxn id="16" idx="4"/>
          </p:cNvCxnSpPr>
          <p:nvPr/>
        </p:nvCxnSpPr>
        <p:spPr>
          <a:xfrm flipH="1" flipV="1">
            <a:off x="3118298" y="6038287"/>
            <a:ext cx="290791" cy="22270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45BB5656-E454-5549-95C4-67EDF36FD640}"/>
              </a:ext>
            </a:extLst>
          </p:cNvPr>
          <p:cNvCxnSpPr>
            <a:cxnSpLocks/>
            <a:stCxn id="9" idx="4"/>
            <a:endCxn id="15" idx="7"/>
          </p:cNvCxnSpPr>
          <p:nvPr/>
        </p:nvCxnSpPr>
        <p:spPr>
          <a:xfrm flipH="1">
            <a:off x="4540045" y="5492304"/>
            <a:ext cx="360584" cy="4846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7B00D09D-F24B-8749-8983-A00FB527586D}"/>
              </a:ext>
            </a:extLst>
          </p:cNvPr>
          <p:cNvCxnSpPr>
            <a:cxnSpLocks/>
            <a:stCxn id="8" idx="2"/>
            <a:endCxn id="17" idx="6"/>
          </p:cNvCxnSpPr>
          <p:nvPr/>
        </p:nvCxnSpPr>
        <p:spPr>
          <a:xfrm flipH="1" flipV="1">
            <a:off x="3687426" y="5373764"/>
            <a:ext cx="438882" cy="16463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24504BA8-446E-1E49-B708-16B71F9060FF}"/>
              </a:ext>
            </a:extLst>
          </p:cNvPr>
          <p:cNvCxnSpPr>
            <a:cxnSpLocks/>
            <a:stCxn id="14" idx="3"/>
            <a:endCxn id="12" idx="7"/>
          </p:cNvCxnSpPr>
          <p:nvPr/>
        </p:nvCxnSpPr>
        <p:spPr>
          <a:xfrm flipH="1">
            <a:off x="2909521" y="5144190"/>
            <a:ext cx="237849" cy="31575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BE046530-0DAE-BC4F-A8B5-B2E5A45CA110}"/>
              </a:ext>
            </a:extLst>
          </p:cNvPr>
          <p:cNvCxnSpPr>
            <a:cxnSpLocks/>
            <a:stCxn id="16" idx="1"/>
            <a:endCxn id="12" idx="5"/>
          </p:cNvCxnSpPr>
          <p:nvPr/>
        </p:nvCxnSpPr>
        <p:spPr>
          <a:xfrm flipH="1" flipV="1">
            <a:off x="2909521" y="5641855"/>
            <a:ext cx="118819" cy="17685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8C0F2323-4349-A24B-A997-92B731C6563B}"/>
              </a:ext>
            </a:extLst>
          </p:cNvPr>
          <p:cNvCxnSpPr>
            <a:cxnSpLocks/>
            <a:stCxn id="6" idx="3"/>
            <a:endCxn id="17" idx="0"/>
          </p:cNvCxnSpPr>
          <p:nvPr/>
        </p:nvCxnSpPr>
        <p:spPr>
          <a:xfrm flipH="1">
            <a:off x="3560208" y="5054755"/>
            <a:ext cx="258640" cy="19038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9C67FC7C-A382-F347-9D7E-ED97E36452F4}"/>
              </a:ext>
            </a:extLst>
          </p:cNvPr>
          <p:cNvCxnSpPr>
            <a:cxnSpLocks/>
            <a:stCxn id="16" idx="7"/>
            <a:endCxn id="17" idx="3"/>
          </p:cNvCxnSpPr>
          <p:nvPr/>
        </p:nvCxnSpPr>
        <p:spPr>
          <a:xfrm flipV="1">
            <a:off x="3208255" y="5464717"/>
            <a:ext cx="261995" cy="35399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1E148647-06FD-F643-9D68-7D4FAC9B6AF4}"/>
              </a:ext>
            </a:extLst>
          </p:cNvPr>
          <p:cNvCxnSpPr>
            <a:cxnSpLocks/>
            <a:stCxn id="8" idx="7"/>
            <a:endCxn id="13" idx="4"/>
          </p:cNvCxnSpPr>
          <p:nvPr/>
        </p:nvCxnSpPr>
        <p:spPr>
          <a:xfrm flipV="1">
            <a:off x="4343484" y="5152810"/>
            <a:ext cx="58133" cy="29463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4630B711-840A-EE40-A258-8855A07DF048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4380745" y="5363677"/>
            <a:ext cx="392665" cy="1747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34E8B63E-37C5-984E-878B-DC77F5288DC4}"/>
              </a:ext>
            </a:extLst>
          </p:cNvPr>
          <p:cNvSpPr/>
          <p:nvPr/>
        </p:nvSpPr>
        <p:spPr>
          <a:xfrm>
            <a:off x="8022221" y="4837727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FC4CB137-12DE-CD4C-BD04-A884334C4A22}"/>
              </a:ext>
            </a:extLst>
          </p:cNvPr>
          <p:cNvSpPr/>
          <p:nvPr/>
        </p:nvSpPr>
        <p:spPr>
          <a:xfrm>
            <a:off x="8043004" y="5821259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CEA34C50-558D-1441-B568-B3790079EC1C}"/>
              </a:ext>
            </a:extLst>
          </p:cNvPr>
          <p:cNvSpPr/>
          <p:nvPr/>
        </p:nvSpPr>
        <p:spPr>
          <a:xfrm>
            <a:off x="8366942" y="5412320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21F088CE-B0E6-2C4D-93A3-3DCB20EA9D3F}"/>
              </a:ext>
            </a:extLst>
          </p:cNvPr>
          <p:cNvSpPr/>
          <p:nvPr/>
        </p:nvSpPr>
        <p:spPr>
          <a:xfrm>
            <a:off x="9014044" y="5237602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7BE10F7F-964A-B947-A626-A08D1F838DE0}"/>
              </a:ext>
            </a:extLst>
          </p:cNvPr>
          <p:cNvSpPr/>
          <p:nvPr/>
        </p:nvSpPr>
        <p:spPr>
          <a:xfrm>
            <a:off x="8174985" y="6427035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24286757-0CC0-FC43-B165-2B2D7A922B22}"/>
              </a:ext>
            </a:extLst>
          </p:cNvPr>
          <p:cNvSpPr/>
          <p:nvPr/>
        </p:nvSpPr>
        <p:spPr>
          <a:xfrm>
            <a:off x="7612462" y="6225868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AE8112C1-9D77-AD48-8203-C0B78415B22C}"/>
              </a:ext>
            </a:extLst>
          </p:cNvPr>
          <p:cNvSpPr/>
          <p:nvPr/>
        </p:nvSpPr>
        <p:spPr>
          <a:xfrm>
            <a:off x="6932979" y="5424827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718386EF-17E8-7D41-998C-140D5E1F9397}"/>
              </a:ext>
            </a:extLst>
          </p:cNvPr>
          <p:cNvSpPr/>
          <p:nvPr/>
        </p:nvSpPr>
        <p:spPr>
          <a:xfrm>
            <a:off x="8515032" y="4898108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FA28F4AD-D9FB-F74D-A276-2C13AF30E917}"/>
              </a:ext>
            </a:extLst>
          </p:cNvPr>
          <p:cNvSpPr/>
          <p:nvPr/>
        </p:nvSpPr>
        <p:spPr>
          <a:xfrm>
            <a:off x="7350743" y="4927162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1BC49558-B4F0-5D41-A39E-98A1B613C18A}"/>
              </a:ext>
            </a:extLst>
          </p:cNvPr>
          <p:cNvSpPr/>
          <p:nvPr/>
        </p:nvSpPr>
        <p:spPr>
          <a:xfrm>
            <a:off x="8563503" y="5941868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4F0E69AD-B21B-E442-A0F5-EF0B8EBFA120}"/>
              </a:ext>
            </a:extLst>
          </p:cNvPr>
          <p:cNvSpPr/>
          <p:nvPr/>
        </p:nvSpPr>
        <p:spPr>
          <a:xfrm>
            <a:off x="7231713" y="5783585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3DBDA0A3-E639-EC48-9FAB-5ADBF94E6F62}"/>
              </a:ext>
            </a:extLst>
          </p:cNvPr>
          <p:cNvSpPr/>
          <p:nvPr/>
        </p:nvSpPr>
        <p:spPr>
          <a:xfrm>
            <a:off x="7673623" y="5247689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39DD11EC-F820-1342-ACA9-DEA688DE3593}"/>
              </a:ext>
            </a:extLst>
          </p:cNvPr>
          <p:cNvCxnSpPr>
            <a:cxnSpLocks/>
            <a:stCxn id="30" idx="3"/>
            <a:endCxn id="34" idx="7"/>
          </p:cNvCxnSpPr>
          <p:nvPr/>
        </p:nvCxnSpPr>
        <p:spPr>
          <a:xfrm flipH="1">
            <a:off x="7829638" y="6040839"/>
            <a:ext cx="250627" cy="22270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连接符 41">
            <a:extLst>
              <a:ext uri="{FF2B5EF4-FFF2-40B4-BE49-F238E27FC236}">
                <a16:creationId xmlns:a16="http://schemas.microsoft.com/office/drawing/2014/main" id="{C986EAB4-B572-0C43-AD29-CD651754A51C}"/>
              </a:ext>
            </a:extLst>
          </p:cNvPr>
          <p:cNvCxnSpPr>
            <a:cxnSpLocks/>
            <a:endCxn id="30" idx="5"/>
          </p:cNvCxnSpPr>
          <p:nvPr/>
        </p:nvCxnSpPr>
        <p:spPr>
          <a:xfrm flipV="1">
            <a:off x="8212246" y="6040839"/>
            <a:ext cx="47934" cy="375102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F705837C-3841-3848-A6AD-181EED317921}"/>
              </a:ext>
            </a:extLst>
          </p:cNvPr>
          <p:cNvCxnSpPr>
            <a:cxnSpLocks/>
            <a:stCxn id="34" idx="1"/>
            <a:endCxn id="39" idx="4"/>
          </p:cNvCxnSpPr>
          <p:nvPr/>
        </p:nvCxnSpPr>
        <p:spPr>
          <a:xfrm flipH="1" flipV="1">
            <a:off x="7358932" y="6040839"/>
            <a:ext cx="290791" cy="22270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线连接符 43">
            <a:extLst>
              <a:ext uri="{FF2B5EF4-FFF2-40B4-BE49-F238E27FC236}">
                <a16:creationId xmlns:a16="http://schemas.microsoft.com/office/drawing/2014/main" id="{9F6707A7-DBB7-3447-A961-5B442C1B6A10}"/>
              </a:ext>
            </a:extLst>
          </p:cNvPr>
          <p:cNvCxnSpPr>
            <a:cxnSpLocks/>
            <a:stCxn id="32" idx="4"/>
            <a:endCxn id="38" idx="7"/>
          </p:cNvCxnSpPr>
          <p:nvPr/>
        </p:nvCxnSpPr>
        <p:spPr>
          <a:xfrm flipH="1">
            <a:off x="8780679" y="5494856"/>
            <a:ext cx="360584" cy="4846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连接符 44">
            <a:extLst>
              <a:ext uri="{FF2B5EF4-FFF2-40B4-BE49-F238E27FC236}">
                <a16:creationId xmlns:a16="http://schemas.microsoft.com/office/drawing/2014/main" id="{4DD25D4D-A4B3-8F45-94C6-71C3EDC68E43}"/>
              </a:ext>
            </a:extLst>
          </p:cNvPr>
          <p:cNvCxnSpPr>
            <a:cxnSpLocks/>
            <a:stCxn id="31" idx="2"/>
            <a:endCxn id="40" idx="6"/>
          </p:cNvCxnSpPr>
          <p:nvPr/>
        </p:nvCxnSpPr>
        <p:spPr>
          <a:xfrm flipH="1" flipV="1">
            <a:off x="7928060" y="5376316"/>
            <a:ext cx="438882" cy="16463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连接符 45">
            <a:extLst>
              <a:ext uri="{FF2B5EF4-FFF2-40B4-BE49-F238E27FC236}">
                <a16:creationId xmlns:a16="http://schemas.microsoft.com/office/drawing/2014/main" id="{10BDDF7D-550A-1649-AC92-FD3EDE92B93F}"/>
              </a:ext>
            </a:extLst>
          </p:cNvPr>
          <p:cNvCxnSpPr>
            <a:cxnSpLocks/>
            <a:stCxn id="37" idx="3"/>
            <a:endCxn id="35" idx="7"/>
          </p:cNvCxnSpPr>
          <p:nvPr/>
        </p:nvCxnSpPr>
        <p:spPr>
          <a:xfrm flipH="1">
            <a:off x="7150155" y="5146742"/>
            <a:ext cx="237849" cy="31575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线连接符 46">
            <a:extLst>
              <a:ext uri="{FF2B5EF4-FFF2-40B4-BE49-F238E27FC236}">
                <a16:creationId xmlns:a16="http://schemas.microsoft.com/office/drawing/2014/main" id="{112C3BA5-CBB1-F649-8101-045E49BA296B}"/>
              </a:ext>
            </a:extLst>
          </p:cNvPr>
          <p:cNvCxnSpPr>
            <a:cxnSpLocks/>
            <a:stCxn id="39" idx="1"/>
            <a:endCxn id="35" idx="5"/>
          </p:cNvCxnSpPr>
          <p:nvPr/>
        </p:nvCxnSpPr>
        <p:spPr>
          <a:xfrm flipH="1" flipV="1">
            <a:off x="7150155" y="5644407"/>
            <a:ext cx="118819" cy="17685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连接符 47">
            <a:extLst>
              <a:ext uri="{FF2B5EF4-FFF2-40B4-BE49-F238E27FC236}">
                <a16:creationId xmlns:a16="http://schemas.microsoft.com/office/drawing/2014/main" id="{E124C1DA-F58F-2648-AE8A-193A76DA26C3}"/>
              </a:ext>
            </a:extLst>
          </p:cNvPr>
          <p:cNvCxnSpPr>
            <a:cxnSpLocks/>
            <a:stCxn id="29" idx="3"/>
            <a:endCxn id="40" idx="0"/>
          </p:cNvCxnSpPr>
          <p:nvPr/>
        </p:nvCxnSpPr>
        <p:spPr>
          <a:xfrm flipH="1">
            <a:off x="7800842" y="5057307"/>
            <a:ext cx="258640" cy="19038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连接符 48">
            <a:extLst>
              <a:ext uri="{FF2B5EF4-FFF2-40B4-BE49-F238E27FC236}">
                <a16:creationId xmlns:a16="http://schemas.microsoft.com/office/drawing/2014/main" id="{8DC6BDA2-E98E-FA4A-8E17-45F2C5AC2056}"/>
              </a:ext>
            </a:extLst>
          </p:cNvPr>
          <p:cNvCxnSpPr>
            <a:cxnSpLocks/>
            <a:stCxn id="39" idx="7"/>
            <a:endCxn id="40" idx="3"/>
          </p:cNvCxnSpPr>
          <p:nvPr/>
        </p:nvCxnSpPr>
        <p:spPr>
          <a:xfrm flipV="1">
            <a:off x="7448889" y="5467269"/>
            <a:ext cx="261995" cy="35399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连接符 49">
            <a:extLst>
              <a:ext uri="{FF2B5EF4-FFF2-40B4-BE49-F238E27FC236}">
                <a16:creationId xmlns:a16="http://schemas.microsoft.com/office/drawing/2014/main" id="{BC67B030-A231-9A47-8C46-00D049E781A3}"/>
              </a:ext>
            </a:extLst>
          </p:cNvPr>
          <p:cNvCxnSpPr>
            <a:cxnSpLocks/>
            <a:stCxn id="31" idx="7"/>
            <a:endCxn id="36" idx="4"/>
          </p:cNvCxnSpPr>
          <p:nvPr/>
        </p:nvCxnSpPr>
        <p:spPr>
          <a:xfrm flipV="1">
            <a:off x="8584118" y="5155362"/>
            <a:ext cx="58133" cy="29463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连接符 50">
            <a:extLst>
              <a:ext uri="{FF2B5EF4-FFF2-40B4-BE49-F238E27FC236}">
                <a16:creationId xmlns:a16="http://schemas.microsoft.com/office/drawing/2014/main" id="{6D85DE17-CCF5-7542-B5B9-4DC68A921D67}"/>
              </a:ext>
            </a:extLst>
          </p:cNvPr>
          <p:cNvCxnSpPr>
            <a:cxnSpLocks/>
            <a:stCxn id="32" idx="2"/>
            <a:endCxn id="31" idx="6"/>
          </p:cNvCxnSpPr>
          <p:nvPr/>
        </p:nvCxnSpPr>
        <p:spPr>
          <a:xfrm flipH="1">
            <a:off x="8621379" y="5366229"/>
            <a:ext cx="392665" cy="1747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连接符 51">
            <a:extLst>
              <a:ext uri="{FF2B5EF4-FFF2-40B4-BE49-F238E27FC236}">
                <a16:creationId xmlns:a16="http://schemas.microsoft.com/office/drawing/2014/main" id="{3D20CD0E-7408-2345-ABAC-EF47974C5656}"/>
              </a:ext>
            </a:extLst>
          </p:cNvPr>
          <p:cNvCxnSpPr>
            <a:cxnSpLocks/>
            <a:stCxn id="39" idx="0"/>
            <a:endCxn id="37" idx="4"/>
          </p:cNvCxnSpPr>
          <p:nvPr/>
        </p:nvCxnSpPr>
        <p:spPr>
          <a:xfrm flipV="1">
            <a:off x="7358932" y="5184416"/>
            <a:ext cx="119030" cy="599169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连接符 52">
            <a:extLst>
              <a:ext uri="{FF2B5EF4-FFF2-40B4-BE49-F238E27FC236}">
                <a16:creationId xmlns:a16="http://schemas.microsoft.com/office/drawing/2014/main" id="{E5ED50D0-405F-4A43-B4A2-467B730D995F}"/>
              </a:ext>
            </a:extLst>
          </p:cNvPr>
          <p:cNvCxnSpPr>
            <a:cxnSpLocks/>
            <a:stCxn id="39" idx="6"/>
            <a:endCxn id="30" idx="2"/>
          </p:cNvCxnSpPr>
          <p:nvPr/>
        </p:nvCxnSpPr>
        <p:spPr>
          <a:xfrm>
            <a:off x="7486150" y="5912212"/>
            <a:ext cx="556854" cy="3767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线连接符 53">
            <a:extLst>
              <a:ext uri="{FF2B5EF4-FFF2-40B4-BE49-F238E27FC236}">
                <a16:creationId xmlns:a16="http://schemas.microsoft.com/office/drawing/2014/main" id="{0E551371-E6B9-E44D-BF21-4313366097C7}"/>
              </a:ext>
            </a:extLst>
          </p:cNvPr>
          <p:cNvCxnSpPr>
            <a:cxnSpLocks/>
            <a:stCxn id="37" idx="6"/>
            <a:endCxn id="29" idx="2"/>
          </p:cNvCxnSpPr>
          <p:nvPr/>
        </p:nvCxnSpPr>
        <p:spPr>
          <a:xfrm flipV="1">
            <a:off x="7605180" y="4966354"/>
            <a:ext cx="417041" cy="89435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线连接符 54">
            <a:extLst>
              <a:ext uri="{FF2B5EF4-FFF2-40B4-BE49-F238E27FC236}">
                <a16:creationId xmlns:a16="http://schemas.microsoft.com/office/drawing/2014/main" id="{62A5877D-0519-1747-B4CB-A7D779B3923D}"/>
              </a:ext>
            </a:extLst>
          </p:cNvPr>
          <p:cNvCxnSpPr>
            <a:cxnSpLocks/>
            <a:stCxn id="29" idx="5"/>
            <a:endCxn id="31" idx="0"/>
          </p:cNvCxnSpPr>
          <p:nvPr/>
        </p:nvCxnSpPr>
        <p:spPr>
          <a:xfrm>
            <a:off x="8239397" y="5057307"/>
            <a:ext cx="254764" cy="355013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连接符 55">
            <a:extLst>
              <a:ext uri="{FF2B5EF4-FFF2-40B4-BE49-F238E27FC236}">
                <a16:creationId xmlns:a16="http://schemas.microsoft.com/office/drawing/2014/main" id="{6237B974-D2BF-B348-AC1D-213D4CBDAC91}"/>
              </a:ext>
            </a:extLst>
          </p:cNvPr>
          <p:cNvCxnSpPr>
            <a:cxnSpLocks/>
            <a:stCxn id="31" idx="4"/>
            <a:endCxn id="38" idx="1"/>
          </p:cNvCxnSpPr>
          <p:nvPr/>
        </p:nvCxnSpPr>
        <p:spPr>
          <a:xfrm>
            <a:off x="8494161" y="5669574"/>
            <a:ext cx="106603" cy="30996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连接符 56">
            <a:extLst>
              <a:ext uri="{FF2B5EF4-FFF2-40B4-BE49-F238E27FC236}">
                <a16:creationId xmlns:a16="http://schemas.microsoft.com/office/drawing/2014/main" id="{114D7B2F-BC38-E84D-8B9F-2D53713D1D6B}"/>
              </a:ext>
            </a:extLst>
          </p:cNvPr>
          <p:cNvCxnSpPr>
            <a:cxnSpLocks/>
            <a:stCxn id="38" idx="3"/>
          </p:cNvCxnSpPr>
          <p:nvPr/>
        </p:nvCxnSpPr>
        <p:spPr>
          <a:xfrm flipH="1">
            <a:off x="8392161" y="6161448"/>
            <a:ext cx="208603" cy="25449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线连接符 57">
            <a:extLst>
              <a:ext uri="{FF2B5EF4-FFF2-40B4-BE49-F238E27FC236}">
                <a16:creationId xmlns:a16="http://schemas.microsoft.com/office/drawing/2014/main" id="{BCE62AE3-4C63-C649-9055-9F939591DB44}"/>
              </a:ext>
            </a:extLst>
          </p:cNvPr>
          <p:cNvCxnSpPr>
            <a:cxnSpLocks/>
            <a:stCxn id="30" idx="6"/>
            <a:endCxn id="38" idx="2"/>
          </p:cNvCxnSpPr>
          <p:nvPr/>
        </p:nvCxnSpPr>
        <p:spPr>
          <a:xfrm>
            <a:off x="8297441" y="5949886"/>
            <a:ext cx="266062" cy="120609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线连接符 58">
            <a:extLst>
              <a:ext uri="{FF2B5EF4-FFF2-40B4-BE49-F238E27FC236}">
                <a16:creationId xmlns:a16="http://schemas.microsoft.com/office/drawing/2014/main" id="{12BF5E11-2FDC-E449-A905-1C37B2D08702}"/>
              </a:ext>
            </a:extLst>
          </p:cNvPr>
          <p:cNvCxnSpPr>
            <a:cxnSpLocks/>
            <a:stCxn id="30" idx="7"/>
            <a:endCxn id="31" idx="3"/>
          </p:cNvCxnSpPr>
          <p:nvPr/>
        </p:nvCxnSpPr>
        <p:spPr>
          <a:xfrm flipV="1">
            <a:off x="8260180" y="5631900"/>
            <a:ext cx="144023" cy="227033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连接符 59">
            <a:extLst>
              <a:ext uri="{FF2B5EF4-FFF2-40B4-BE49-F238E27FC236}">
                <a16:creationId xmlns:a16="http://schemas.microsoft.com/office/drawing/2014/main" id="{7A5CB3C2-68C6-7042-81C3-1B5C8F5CF076}"/>
              </a:ext>
            </a:extLst>
          </p:cNvPr>
          <p:cNvCxnSpPr>
            <a:cxnSpLocks/>
            <a:stCxn id="36" idx="5"/>
            <a:endCxn id="32" idx="1"/>
          </p:cNvCxnSpPr>
          <p:nvPr/>
        </p:nvCxnSpPr>
        <p:spPr>
          <a:xfrm>
            <a:off x="8732208" y="5117688"/>
            <a:ext cx="319097" cy="15758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id="{26D287BB-BFE0-DD47-9647-E78732A4775F}"/>
              </a:ext>
            </a:extLst>
          </p:cNvPr>
          <p:cNvSpPr txBox="1"/>
          <p:nvPr/>
        </p:nvSpPr>
        <p:spPr>
          <a:xfrm>
            <a:off x="2998010" y="4405111"/>
            <a:ext cx="202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  <a:ea typeface="SimSun" panose="02010600030101010101" pitchFamily="2" charset="-122"/>
              </a:rPr>
              <a:t>Observed</a:t>
            </a:r>
            <a:r>
              <a:rPr kumimoji="1" lang="zh-CN" altLang="en-US" dirty="0"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  <a:ea typeface="SimSun" panose="02010600030101010101" pitchFamily="2" charset="-122"/>
              </a:rPr>
              <a:t>graph</a:t>
            </a:r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C5F2F16B-8330-CF45-BE06-99D9E100DE25}"/>
              </a:ext>
            </a:extLst>
          </p:cNvPr>
          <p:cNvSpPr txBox="1"/>
          <p:nvPr/>
        </p:nvSpPr>
        <p:spPr>
          <a:xfrm>
            <a:off x="7268974" y="4405111"/>
            <a:ext cx="194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  <a:ea typeface="SimSun" panose="02010600030101010101" pitchFamily="2" charset="-122"/>
              </a:rPr>
              <a:t>Predictive</a:t>
            </a:r>
            <a:r>
              <a:rPr kumimoji="1" lang="zh-CN" altLang="en-US" dirty="0"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  <a:ea typeface="SimSun" panose="02010600030101010101" pitchFamily="2" charset="-122"/>
              </a:rPr>
              <a:t>graph</a:t>
            </a:r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63" name="左右箭头 62">
            <a:extLst>
              <a:ext uri="{FF2B5EF4-FFF2-40B4-BE49-F238E27FC236}">
                <a16:creationId xmlns:a16="http://schemas.microsoft.com/office/drawing/2014/main" id="{07514B23-7F53-044F-8AE5-D79C68665EE8}"/>
              </a:ext>
            </a:extLst>
          </p:cNvPr>
          <p:cNvSpPr/>
          <p:nvPr/>
        </p:nvSpPr>
        <p:spPr bwMode="auto">
          <a:xfrm>
            <a:off x="5123981" y="5196482"/>
            <a:ext cx="1671749" cy="635182"/>
          </a:xfrm>
          <a:prstGeom prst="left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ill Sans MT" panose="020B0502020104020203" pitchFamily="34" charset="0"/>
                <a:ea typeface="SimSun" panose="02010600030101010101" pitchFamily="2" charset="-122"/>
              </a:rPr>
              <a:t>GNN</a:t>
            </a:r>
            <a:endParaRPr kumimoji="0" lang="zh-CN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pic>
        <p:nvPicPr>
          <p:cNvPr id="64" name="Picture 4" descr="Nonlinear Graph Learning-Convolutional Networks for Node Classification |  SpringerLink">
            <a:extLst>
              <a:ext uri="{FF2B5EF4-FFF2-40B4-BE49-F238E27FC236}">
                <a16:creationId xmlns:a16="http://schemas.microsoft.com/office/drawing/2014/main" id="{EE0992DE-FFDA-084F-8015-029146B51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42"/>
          <a:stretch/>
        </p:blipFill>
        <p:spPr bwMode="auto">
          <a:xfrm>
            <a:off x="539921" y="2369184"/>
            <a:ext cx="1507876" cy="17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Missing Link Prediction using Common Neighbor and Centrality based  Parameterized Algorithm | Scientific Reports">
            <a:extLst>
              <a:ext uri="{FF2B5EF4-FFF2-40B4-BE49-F238E27FC236}">
                <a16:creationId xmlns:a16="http://schemas.microsoft.com/office/drawing/2014/main" id="{1AE0E221-280F-0543-BEA6-09E46AC78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31" y="2269484"/>
            <a:ext cx="4069945" cy="205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Machine Learning Tasks on Graphs. Can We Divide It Into… | by Kacper Kubara  | Towards Data Science">
            <a:extLst>
              <a:ext uri="{FF2B5EF4-FFF2-40B4-BE49-F238E27FC236}">
                <a16:creationId xmlns:a16="http://schemas.microsoft.com/office/drawing/2014/main" id="{D3A04541-8829-EA44-BAA9-58F051ECD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7"/>
          <a:stretch/>
        </p:blipFill>
        <p:spPr bwMode="auto">
          <a:xfrm>
            <a:off x="9613965" y="2593264"/>
            <a:ext cx="246267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id="{51059A57-BFE8-1D40-9851-B1D581F0F49C}"/>
              </a:ext>
            </a:extLst>
          </p:cNvPr>
          <p:cNvSpPr txBox="1"/>
          <p:nvPr/>
        </p:nvSpPr>
        <p:spPr>
          <a:xfrm>
            <a:off x="738609" y="1547609"/>
            <a:ext cx="114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  <a:ea typeface="SimSun" panose="02010600030101010101" pitchFamily="2" charset="-122"/>
              </a:rPr>
              <a:t>node-level</a:t>
            </a:r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B10A1D87-1AF4-E348-971D-32B4299C6A3C}"/>
              </a:ext>
            </a:extLst>
          </p:cNvPr>
          <p:cNvSpPr txBox="1"/>
          <p:nvPr/>
        </p:nvSpPr>
        <p:spPr>
          <a:xfrm>
            <a:off x="3072519" y="1589738"/>
            <a:ext cx="5604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latin typeface="Gill Sans MT" panose="020B0502020104020203" pitchFamily="34" charset="0"/>
                <a:ea typeface="SimSun" panose="02010600030101010101" pitchFamily="2" charset="-122"/>
              </a:rPr>
              <a:t>link-level</a:t>
            </a:r>
          </a:p>
          <a:p>
            <a:pPr algn="ctr"/>
            <a:r>
              <a:rPr kumimoji="1" lang="zh-CN" altLang="en-US" b="1" dirty="0">
                <a:latin typeface="Gill Sans MT" panose="020B0502020104020203" pitchFamily="34" charset="0"/>
                <a:ea typeface="SimSun" panose="02010600030101010101" pitchFamily="2" charset="-122"/>
              </a:rPr>
              <a:t>（</a:t>
            </a:r>
            <a:r>
              <a:rPr kumimoji="1" lang="en-US" altLang="zh-CN" b="1" dirty="0">
                <a:latin typeface="Gill Sans MT" panose="020B0502020104020203" pitchFamily="34" charset="0"/>
                <a:ea typeface="SimSun" panose="02010600030101010101" pitchFamily="2" charset="-122"/>
              </a:rPr>
              <a:t>most</a:t>
            </a:r>
            <a:r>
              <a:rPr kumimoji="1" lang="zh-CN" altLang="en-US" b="1" dirty="0"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b="1" dirty="0">
                <a:latin typeface="Gill Sans MT" panose="020B0502020104020203" pitchFamily="34" charset="0"/>
                <a:ea typeface="SimSun" panose="02010600030101010101" pitchFamily="2" charset="-122"/>
              </a:rPr>
              <a:t>relevant</a:t>
            </a:r>
            <a:r>
              <a:rPr kumimoji="1" lang="zh-CN" altLang="en-US" b="1" dirty="0"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b="1" dirty="0">
                <a:latin typeface="Gill Sans MT" panose="020B0502020104020203" pitchFamily="34" charset="0"/>
                <a:ea typeface="SimSun" panose="02010600030101010101" pitchFamily="2" charset="-122"/>
              </a:rPr>
              <a:t>to</a:t>
            </a:r>
            <a:r>
              <a:rPr kumimoji="1" lang="zh-CN" altLang="en-US" b="1" dirty="0"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b="1" dirty="0">
                <a:latin typeface="Gill Sans MT" panose="020B0502020104020203" pitchFamily="34" charset="0"/>
                <a:ea typeface="SimSun" panose="02010600030101010101" pitchFamily="2" charset="-122"/>
              </a:rPr>
              <a:t>the</a:t>
            </a:r>
            <a:r>
              <a:rPr kumimoji="1" lang="zh-CN" altLang="en-US" b="1" dirty="0"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b="1" dirty="0">
                <a:latin typeface="Gill Sans MT" panose="020B0502020104020203" pitchFamily="34" charset="0"/>
                <a:ea typeface="SimSun" panose="02010600030101010101" pitchFamily="2" charset="-122"/>
              </a:rPr>
              <a:t>recommendation</a:t>
            </a:r>
            <a:r>
              <a:rPr kumimoji="1" lang="zh-CN" altLang="en-US" b="1" dirty="0"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b="1" dirty="0">
                <a:latin typeface="Gill Sans MT" panose="020B0502020104020203" pitchFamily="34" charset="0"/>
                <a:ea typeface="SimSun" panose="02010600030101010101" pitchFamily="2" charset="-122"/>
              </a:rPr>
              <a:t>system</a:t>
            </a:r>
            <a:r>
              <a:rPr kumimoji="1" lang="zh-CN" altLang="en-US" b="1" dirty="0">
                <a:latin typeface="Gill Sans MT" panose="020B0502020104020203" pitchFamily="34" charset="0"/>
                <a:ea typeface="SimSun" panose="02010600030101010101" pitchFamily="2" charset="-122"/>
              </a:rPr>
              <a:t>）</a:t>
            </a:r>
          </a:p>
        </p:txBody>
      </p:sp>
      <p:sp>
        <p:nvSpPr>
          <p:cNvPr id="69" name="文本框 4">
            <a:extLst>
              <a:ext uri="{FF2B5EF4-FFF2-40B4-BE49-F238E27FC236}">
                <a16:creationId xmlns:a16="http://schemas.microsoft.com/office/drawing/2014/main" id="{E17CF9BB-BC18-C449-9E2D-DC7986B3DCE5}"/>
              </a:ext>
            </a:extLst>
          </p:cNvPr>
          <p:cNvSpPr txBox="1"/>
          <p:nvPr/>
        </p:nvSpPr>
        <p:spPr>
          <a:xfrm>
            <a:off x="10175889" y="1544790"/>
            <a:ext cx="119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r>
              <a:rPr kumimoji="1" lang="en-US" altLang="zh-CN" dirty="0">
                <a:latin typeface="Gill Sans MT" panose="020B0502020104020203" pitchFamily="34" charset="0"/>
                <a:ea typeface="SimSun" panose="02010600030101010101" pitchFamily="2" charset="-122"/>
              </a:rPr>
              <a:t>graph-level</a:t>
            </a:r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cxnSp>
        <p:nvCxnSpPr>
          <p:cNvPr id="70" name="直线连接符 69">
            <a:extLst>
              <a:ext uri="{FF2B5EF4-FFF2-40B4-BE49-F238E27FC236}">
                <a16:creationId xmlns:a16="http://schemas.microsoft.com/office/drawing/2014/main" id="{D9F39A9C-2B27-B047-AFC3-ED99682F9F26}"/>
              </a:ext>
            </a:extLst>
          </p:cNvPr>
          <p:cNvCxnSpPr/>
          <p:nvPr/>
        </p:nvCxnSpPr>
        <p:spPr>
          <a:xfrm>
            <a:off x="2270589" y="2168721"/>
            <a:ext cx="0" cy="440077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线连接符 70">
            <a:extLst>
              <a:ext uri="{FF2B5EF4-FFF2-40B4-BE49-F238E27FC236}">
                <a16:creationId xmlns:a16="http://schemas.microsoft.com/office/drawing/2014/main" id="{D0E9052F-9B4B-CF46-B020-E5B274CEA75B}"/>
              </a:ext>
            </a:extLst>
          </p:cNvPr>
          <p:cNvCxnSpPr/>
          <p:nvPr/>
        </p:nvCxnSpPr>
        <p:spPr>
          <a:xfrm>
            <a:off x="9496889" y="2168721"/>
            <a:ext cx="0" cy="440077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内容占位符 3">
            <a:extLst>
              <a:ext uri="{FF2B5EF4-FFF2-40B4-BE49-F238E27FC236}">
                <a16:creationId xmlns:a16="http://schemas.microsoft.com/office/drawing/2014/main" id="{2AECF2A6-30F0-D94A-9712-B233D2E8F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618" y="225947"/>
            <a:ext cx="5055726" cy="11777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2600" b="1" dirty="0">
                <a:latin typeface="Gill Sans MT" panose="020B0502020104020203" pitchFamily="34" charset="0"/>
              </a:rPr>
              <a:t>The</a:t>
            </a:r>
            <a:r>
              <a:rPr lang="zh-CN" altLang="en-US" sz="2600" b="1" dirty="0">
                <a:latin typeface="Gill Sans MT" panose="020B0502020104020203" pitchFamily="34" charset="0"/>
              </a:rPr>
              <a:t> </a:t>
            </a:r>
            <a:r>
              <a:rPr lang="en-US" altLang="zh-CN" sz="2600" b="1" dirty="0">
                <a:latin typeface="Gill Sans MT" panose="020B0502020104020203" pitchFamily="34" charset="0"/>
              </a:rPr>
              <a:t>link</a:t>
            </a:r>
            <a:r>
              <a:rPr lang="zh-CN" altLang="en-US" sz="2600" b="1" dirty="0">
                <a:latin typeface="Gill Sans MT" panose="020B0502020104020203" pitchFamily="34" charset="0"/>
              </a:rPr>
              <a:t> </a:t>
            </a:r>
            <a:r>
              <a:rPr lang="en-US" altLang="zh-CN" sz="2600" b="1" dirty="0">
                <a:latin typeface="Gill Sans MT" panose="020B0502020104020203" pitchFamily="34" charset="0"/>
              </a:rPr>
              <a:t>prediction</a:t>
            </a:r>
            <a:r>
              <a:rPr lang="zh-CN" altLang="en-US" sz="2600" b="1" dirty="0">
                <a:latin typeface="Gill Sans MT" panose="020B0502020104020203" pitchFamily="34" charset="0"/>
              </a:rPr>
              <a:t> </a:t>
            </a:r>
            <a:r>
              <a:rPr lang="en-US" altLang="zh-CN" sz="2600" b="1" dirty="0">
                <a:latin typeface="Gill Sans MT" panose="020B0502020104020203" pitchFamily="34" charset="0"/>
              </a:rPr>
              <a:t>task</a:t>
            </a:r>
          </a:p>
          <a:p>
            <a:r>
              <a:rPr lang="en-US" altLang="zh-CN" sz="2000" dirty="0">
                <a:latin typeface="Gill Sans MT" panose="020B0502020104020203" pitchFamily="34" charset="0"/>
              </a:rPr>
              <a:t>based</a:t>
            </a:r>
            <a:r>
              <a:rPr lang="zh-CN" altLang="en-US" sz="2000" dirty="0">
                <a:latin typeface="Gill Sans MT" panose="020B0502020104020203" pitchFamily="34" charset="0"/>
              </a:rPr>
              <a:t> </a:t>
            </a:r>
            <a:r>
              <a:rPr lang="en-US" altLang="zh-CN" sz="2000" dirty="0">
                <a:latin typeface="Gill Sans MT" panose="020B0502020104020203" pitchFamily="34" charset="0"/>
              </a:rPr>
              <a:t>on</a:t>
            </a:r>
            <a:r>
              <a:rPr lang="zh-CN" altLang="en-US" sz="2000" dirty="0">
                <a:latin typeface="Gill Sans MT" panose="020B0502020104020203" pitchFamily="34" charset="0"/>
              </a:rPr>
              <a:t> </a:t>
            </a:r>
            <a:r>
              <a:rPr lang="en-US" altLang="zh-CN" sz="2000" dirty="0">
                <a:latin typeface="Gill Sans MT" panose="020B0502020104020203" pitchFamily="34" charset="0"/>
              </a:rPr>
              <a:t>the</a:t>
            </a:r>
            <a:r>
              <a:rPr lang="zh-CN" altLang="en-US" sz="2000" dirty="0">
                <a:latin typeface="Gill Sans MT" panose="020B0502020104020203" pitchFamily="34" charset="0"/>
              </a:rPr>
              <a:t> </a:t>
            </a:r>
            <a:r>
              <a:rPr lang="en-US" altLang="zh-CN" sz="2000" dirty="0">
                <a:latin typeface="Gill Sans MT" panose="020B0502020104020203" pitchFamily="34" charset="0"/>
              </a:rPr>
              <a:t>observed</a:t>
            </a:r>
            <a:r>
              <a:rPr lang="zh-CN" altLang="en-US" sz="2000" dirty="0">
                <a:latin typeface="Gill Sans MT" panose="020B0502020104020203" pitchFamily="34" charset="0"/>
              </a:rPr>
              <a:t> </a:t>
            </a:r>
            <a:r>
              <a:rPr lang="en-US" altLang="zh-CN" sz="2000" dirty="0">
                <a:latin typeface="Gill Sans MT" panose="020B0502020104020203" pitchFamily="34" charset="0"/>
              </a:rPr>
              <a:t>links</a:t>
            </a:r>
          </a:p>
          <a:p>
            <a:r>
              <a:rPr lang="en-US" altLang="zh-CN" sz="2000" dirty="0">
                <a:latin typeface="Gill Sans MT" panose="020B0502020104020203" pitchFamily="34" charset="0"/>
              </a:rPr>
              <a:t>to</a:t>
            </a:r>
            <a:r>
              <a:rPr lang="zh-CN" altLang="en-US" sz="2000" dirty="0">
                <a:latin typeface="Gill Sans MT" panose="020B0502020104020203" pitchFamily="34" charset="0"/>
              </a:rPr>
              <a:t> </a:t>
            </a:r>
            <a:r>
              <a:rPr lang="en-US" altLang="zh-CN" sz="2000" dirty="0">
                <a:latin typeface="Gill Sans MT" panose="020B0502020104020203" pitchFamily="34" charset="0"/>
              </a:rPr>
              <a:t>predict</a:t>
            </a:r>
            <a:r>
              <a:rPr lang="zh-CN" altLang="en-US" sz="2000" dirty="0">
                <a:latin typeface="Gill Sans MT" panose="020B0502020104020203" pitchFamily="34" charset="0"/>
              </a:rPr>
              <a:t> </a:t>
            </a:r>
            <a:r>
              <a:rPr lang="en-US" altLang="zh-CN" sz="2000" dirty="0">
                <a:latin typeface="Gill Sans MT" panose="020B0502020104020203" pitchFamily="34" charset="0"/>
              </a:rPr>
              <a:t>the</a:t>
            </a:r>
            <a:r>
              <a:rPr lang="zh-CN" altLang="en-US" sz="2000" dirty="0">
                <a:latin typeface="Gill Sans MT" panose="020B0502020104020203" pitchFamily="34" charset="0"/>
              </a:rPr>
              <a:t> </a:t>
            </a:r>
            <a:r>
              <a:rPr lang="en-US" altLang="zh-CN" sz="2000" dirty="0">
                <a:latin typeface="Gill Sans MT" panose="020B0502020104020203" pitchFamily="34" charset="0"/>
              </a:rPr>
              <a:t>latent</a:t>
            </a:r>
            <a:r>
              <a:rPr lang="zh-CN" altLang="en-US" sz="2000" dirty="0">
                <a:latin typeface="Gill Sans MT" panose="020B0502020104020203" pitchFamily="34" charset="0"/>
              </a:rPr>
              <a:t> </a:t>
            </a:r>
            <a:r>
              <a:rPr lang="en-US" altLang="zh-CN" sz="2000" dirty="0">
                <a:latin typeface="Gill Sans MT" panose="020B0502020104020203" pitchFamily="34" charset="0"/>
              </a:rPr>
              <a:t>links</a:t>
            </a:r>
            <a:r>
              <a:rPr lang="zh-CN" altLang="en-US" sz="2000" dirty="0">
                <a:latin typeface="Gill Sans MT" panose="020B0502020104020203" pitchFamily="34" charset="0"/>
              </a:rPr>
              <a:t> </a:t>
            </a:r>
            <a:r>
              <a:rPr lang="en-US" altLang="zh-CN" sz="2000" dirty="0">
                <a:latin typeface="Gill Sans MT" panose="020B0502020104020203" pitchFamily="34" charset="0"/>
              </a:rPr>
              <a:t>between</a:t>
            </a:r>
            <a:r>
              <a:rPr lang="zh-CN" altLang="en-US" sz="2000" dirty="0">
                <a:latin typeface="Gill Sans MT" panose="020B0502020104020203" pitchFamily="34" charset="0"/>
              </a:rPr>
              <a:t> </a:t>
            </a:r>
            <a:r>
              <a:rPr lang="en-US" altLang="zh-CN" sz="2000" dirty="0">
                <a:latin typeface="Gill Sans MT" panose="020B0502020104020203" pitchFamily="34" charset="0"/>
              </a:rPr>
              <a:t>the</a:t>
            </a:r>
            <a:r>
              <a:rPr lang="zh-CN" altLang="en-US" sz="2000" dirty="0">
                <a:latin typeface="Gill Sans MT" panose="020B0502020104020203" pitchFamily="34" charset="0"/>
              </a:rPr>
              <a:t> </a:t>
            </a:r>
            <a:r>
              <a:rPr lang="en-US" altLang="zh-CN" sz="2000" dirty="0">
                <a:latin typeface="Gill Sans MT" panose="020B0502020104020203" pitchFamily="34" charset="0"/>
              </a:rPr>
              <a:t>nodes</a:t>
            </a:r>
            <a:endParaRPr lang="zh-CN" altLang="en-US" sz="2000" dirty="0">
              <a:latin typeface="Gill Sans MT" panose="020B05020201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4B7171B-26FC-9548-918F-AAF24FEE96BB}"/>
              </a:ext>
            </a:extLst>
          </p:cNvPr>
          <p:cNvSpPr txBox="1"/>
          <p:nvPr/>
        </p:nvSpPr>
        <p:spPr>
          <a:xfrm>
            <a:off x="4682975" y="5874858"/>
            <a:ext cx="255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(Graph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Neural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Network)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77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D7B22-5DBB-9D4D-97AE-73AD7DF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|</a:t>
            </a:r>
            <a:r>
              <a:rPr kumimoji="1" lang="zh-CN" altLang="en-US" dirty="0"/>
              <a:t> </a:t>
            </a:r>
            <a:r>
              <a:rPr kumimoji="1" lang="en-US" altLang="zh-CN" sz="3200" dirty="0"/>
              <a:t>graph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representation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learning</a:t>
            </a:r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0AA631-4258-CA44-A3D1-B1B962424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0079"/>
          </a:xfrm>
        </p:spPr>
        <p:txBody>
          <a:bodyPr/>
          <a:lstStyle/>
          <a:p>
            <a:r>
              <a:rPr lang="en-US" altLang="zh-CN" dirty="0"/>
              <a:t>GNN for</a:t>
            </a:r>
            <a:r>
              <a:rPr lang="zh-CN" altLang="en-US" dirty="0"/>
              <a:t> </a:t>
            </a:r>
            <a:r>
              <a:rPr lang="en-US" altLang="zh-CN" dirty="0"/>
              <a:t>link</a:t>
            </a:r>
            <a:r>
              <a:rPr lang="zh-CN" altLang="en-US" dirty="0"/>
              <a:t> </a:t>
            </a:r>
            <a:r>
              <a:rPr lang="en-US" altLang="zh-CN" dirty="0"/>
              <a:t>prediction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graphs</a:t>
            </a:r>
          </a:p>
          <a:p>
            <a:pPr lvl="1"/>
            <a:endParaRPr lang="zh-CN" altLang="en-US" dirty="0"/>
          </a:p>
        </p:txBody>
      </p:sp>
      <p:graphicFrame>
        <p:nvGraphicFramePr>
          <p:cNvPr id="6" name="Table 1">
            <a:extLst>
              <a:ext uri="{FF2B5EF4-FFF2-40B4-BE49-F238E27FC236}">
                <a16:creationId xmlns:a16="http://schemas.microsoft.com/office/drawing/2014/main" id="{F25FF8F6-CD7A-D542-B16C-A0C1AB8D51A6}"/>
              </a:ext>
            </a:extLst>
          </p:cNvPr>
          <p:cNvGraphicFramePr>
            <a:graphicFrameLocks noGrp="1"/>
          </p:cNvGraphicFramePr>
          <p:nvPr/>
        </p:nvGraphicFramePr>
        <p:xfrm>
          <a:off x="8683736" y="3578082"/>
          <a:ext cx="2368638" cy="316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773">
                  <a:extLst>
                    <a:ext uri="{9D8B030D-6E8A-4147-A177-3AD203B41FA5}">
                      <a16:colId xmlns:a16="http://schemas.microsoft.com/office/drawing/2014/main" val="3703208760"/>
                    </a:ext>
                  </a:extLst>
                </a:gridCol>
                <a:gridCol w="394773">
                  <a:extLst>
                    <a:ext uri="{9D8B030D-6E8A-4147-A177-3AD203B41FA5}">
                      <a16:colId xmlns:a16="http://schemas.microsoft.com/office/drawing/2014/main" val="1110494183"/>
                    </a:ext>
                  </a:extLst>
                </a:gridCol>
                <a:gridCol w="394773">
                  <a:extLst>
                    <a:ext uri="{9D8B030D-6E8A-4147-A177-3AD203B41FA5}">
                      <a16:colId xmlns:a16="http://schemas.microsoft.com/office/drawing/2014/main" val="1479563801"/>
                    </a:ext>
                  </a:extLst>
                </a:gridCol>
                <a:gridCol w="394773">
                  <a:extLst>
                    <a:ext uri="{9D8B030D-6E8A-4147-A177-3AD203B41FA5}">
                      <a16:colId xmlns:a16="http://schemas.microsoft.com/office/drawing/2014/main" val="820344764"/>
                    </a:ext>
                  </a:extLst>
                </a:gridCol>
                <a:gridCol w="394773">
                  <a:extLst>
                    <a:ext uri="{9D8B030D-6E8A-4147-A177-3AD203B41FA5}">
                      <a16:colId xmlns:a16="http://schemas.microsoft.com/office/drawing/2014/main" val="2234997218"/>
                    </a:ext>
                  </a:extLst>
                </a:gridCol>
                <a:gridCol w="394773">
                  <a:extLst>
                    <a:ext uri="{9D8B030D-6E8A-4147-A177-3AD203B41FA5}">
                      <a16:colId xmlns:a16="http://schemas.microsoft.com/office/drawing/2014/main" val="1232618174"/>
                    </a:ext>
                  </a:extLst>
                </a:gridCol>
              </a:tblGrid>
              <a:tr h="31691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256009930"/>
                  </a:ext>
                </a:extLst>
              </a:tr>
            </a:tbl>
          </a:graphicData>
        </a:graphic>
      </p:graphicFrame>
      <p:cxnSp>
        <p:nvCxnSpPr>
          <p:cNvPr id="7" name="Straight Arrow Connector 23">
            <a:extLst>
              <a:ext uri="{FF2B5EF4-FFF2-40B4-BE49-F238E27FC236}">
                <a16:creationId xmlns:a16="http://schemas.microsoft.com/office/drawing/2014/main" id="{87F4DA23-1E5F-4D45-B566-8AAD9134596F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3465233" y="3736539"/>
            <a:ext cx="52185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Left Brace 27">
            <a:extLst>
              <a:ext uri="{FF2B5EF4-FFF2-40B4-BE49-F238E27FC236}">
                <a16:creationId xmlns:a16="http://schemas.microsoft.com/office/drawing/2014/main" id="{548E972C-BAFA-104A-B2F0-02AD1B04DAEA}"/>
              </a:ext>
            </a:extLst>
          </p:cNvPr>
          <p:cNvSpPr/>
          <p:nvPr/>
        </p:nvSpPr>
        <p:spPr>
          <a:xfrm rot="16200000">
            <a:off x="9722638" y="2868569"/>
            <a:ext cx="290839" cy="2368638"/>
          </a:xfrm>
          <a:prstGeom prst="leftBrace">
            <a:avLst>
              <a:gd name="adj1" fmla="val 48348"/>
              <a:gd name="adj2" fmla="val 50264"/>
            </a:avLst>
          </a:prstGeom>
          <a:ln>
            <a:solidFill>
              <a:srgbClr val="96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961100"/>
              </a:solidFill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31">
                <a:extLst>
                  <a:ext uri="{FF2B5EF4-FFF2-40B4-BE49-F238E27FC236}">
                    <a16:creationId xmlns:a16="http://schemas.microsoft.com/office/drawing/2014/main" id="{40DC41A9-D815-EE40-9954-20207C7E1E9F}"/>
                  </a:ext>
                </a:extLst>
              </p:cNvPr>
              <p:cNvSpPr txBox="1"/>
              <p:nvPr/>
            </p:nvSpPr>
            <p:spPr>
              <a:xfrm>
                <a:off x="8483846" y="3048819"/>
                <a:ext cx="32038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9611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9611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9611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961100"/>
                    </a:solidFill>
                    <a:latin typeface="Gill Sans MT" panose="020B0502020104020203" pitchFamily="34" charset="0"/>
                  </a:rPr>
                  <a:t>:</a:t>
                </a:r>
                <a:r>
                  <a:rPr lang="zh-CN" altLang="en-US" sz="2400" dirty="0">
                    <a:solidFill>
                      <a:srgbClr val="9611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961100"/>
                    </a:solidFill>
                    <a:latin typeface="Gill Sans MT" panose="020B0502020104020203" pitchFamily="34" charset="0"/>
                  </a:rPr>
                  <a:t>node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Gill Sans MT" panose="020B0502020104020203" pitchFamily="34" charset="0"/>
                    <a:ea typeface="Helvetica Neue Light" charset="0"/>
                    <a:cs typeface="Helvetica Neue Light" charset="0"/>
                  </a:rPr>
                  <a:t> </a:t>
                </a:r>
                <a:r>
                  <a:rPr lang="en-US" altLang="zh-CN" sz="2400" dirty="0">
                    <a:solidFill>
                      <a:srgbClr val="961100"/>
                    </a:solidFill>
                    <a:latin typeface="Gill Sans MT" panose="020B0502020104020203" pitchFamily="34" charset="0"/>
                  </a:rPr>
                  <a:t>representation</a:t>
                </a:r>
              </a:p>
            </p:txBody>
          </p:sp>
        </mc:Choice>
        <mc:Fallback xmlns="">
          <p:sp>
            <p:nvSpPr>
              <p:cNvPr id="10" name="TextBox 31">
                <a:extLst>
                  <a:ext uri="{FF2B5EF4-FFF2-40B4-BE49-F238E27FC236}">
                    <a16:creationId xmlns:a16="http://schemas.microsoft.com/office/drawing/2014/main" id="{40DC41A9-D815-EE40-9954-20207C7E1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846" y="3048819"/>
                <a:ext cx="3203890" cy="461665"/>
              </a:xfrm>
              <a:prstGeom prst="rect">
                <a:avLst/>
              </a:prstGeom>
              <a:blipFill>
                <a:blip r:embed="rId3"/>
                <a:stretch>
                  <a:fillRect l="-791" t="-10811" r="-1976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34">
            <a:extLst>
              <a:ext uri="{FF2B5EF4-FFF2-40B4-BE49-F238E27FC236}">
                <a16:creationId xmlns:a16="http://schemas.microsoft.com/office/drawing/2014/main" id="{99194A40-EBFC-E441-862E-89286AE87AA6}"/>
              </a:ext>
            </a:extLst>
          </p:cNvPr>
          <p:cNvSpPr txBox="1"/>
          <p:nvPr/>
        </p:nvSpPr>
        <p:spPr>
          <a:xfrm>
            <a:off x="2664518" y="3020722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35">
                <a:extLst>
                  <a:ext uri="{FF2B5EF4-FFF2-40B4-BE49-F238E27FC236}">
                    <a16:creationId xmlns:a16="http://schemas.microsoft.com/office/drawing/2014/main" id="{1092253C-2F2B-EA42-B191-49D6957D84C3}"/>
                  </a:ext>
                </a:extLst>
              </p:cNvPr>
              <p:cNvSpPr txBox="1"/>
              <p:nvPr/>
            </p:nvSpPr>
            <p:spPr>
              <a:xfrm>
                <a:off x="4414700" y="2386942"/>
                <a:ext cx="3308855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961100"/>
                    </a:solidFill>
                    <a:latin typeface="Gill Sans MT" panose="020B0502020104020203" pitchFamily="34" charset="0"/>
                  </a:rPr>
                  <a:t>encode:</a:t>
                </a:r>
                <a:r>
                  <a:rPr lang="zh-CN" altLang="en-US" sz="2800" dirty="0">
                    <a:solidFill>
                      <a:srgbClr val="961100"/>
                    </a:solidFill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n</m:t>
                        </m:r>
                      </m:e>
                      <m:sub>
                        <m:r>
                          <a:rPr lang="en-US" altLang="zh-CN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𝑢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: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ℝ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zh-CN" sz="28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2" name="TextBox 35">
                <a:extLst>
                  <a:ext uri="{FF2B5EF4-FFF2-40B4-BE49-F238E27FC236}">
                    <a16:creationId xmlns:a16="http://schemas.microsoft.com/office/drawing/2014/main" id="{1092253C-2F2B-EA42-B191-49D6957D8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700" y="2386942"/>
                <a:ext cx="3308855" cy="530915"/>
              </a:xfrm>
              <a:prstGeom prst="rect">
                <a:avLst/>
              </a:prstGeom>
              <a:blipFill>
                <a:blip r:embed="rId4"/>
                <a:stretch>
                  <a:fillRect l="-3817" t="-11905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17C748CC-8915-0547-8244-B6D5761AB4E4}"/>
                  </a:ext>
                </a:extLst>
              </p:cNvPr>
              <p:cNvSpPr/>
              <p:nvPr/>
            </p:nvSpPr>
            <p:spPr>
              <a:xfrm>
                <a:off x="9636962" y="4191325"/>
                <a:ext cx="663002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17C748CC-8915-0547-8244-B6D5761AB4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6962" y="4191325"/>
                <a:ext cx="663002" cy="468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33">
            <a:extLst>
              <a:ext uri="{FF2B5EF4-FFF2-40B4-BE49-F238E27FC236}">
                <a16:creationId xmlns:a16="http://schemas.microsoft.com/office/drawing/2014/main" id="{4C9153D5-4FE9-E546-B34B-5F66DD449EAE}"/>
              </a:ext>
            </a:extLst>
          </p:cNvPr>
          <p:cNvSpPr/>
          <p:nvPr/>
        </p:nvSpPr>
        <p:spPr>
          <a:xfrm>
            <a:off x="2305849" y="3034047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Gill Sans MT" panose="020B0502020104020203" pitchFamily="34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7" name="Oval 36">
            <a:extLst>
              <a:ext uri="{FF2B5EF4-FFF2-40B4-BE49-F238E27FC236}">
                <a16:creationId xmlns:a16="http://schemas.microsoft.com/office/drawing/2014/main" id="{4F204ACA-BA50-CF4C-91B7-209DF32F4F35}"/>
              </a:ext>
            </a:extLst>
          </p:cNvPr>
          <p:cNvSpPr/>
          <p:nvPr/>
        </p:nvSpPr>
        <p:spPr>
          <a:xfrm>
            <a:off x="1855198" y="3476663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961100"/>
              </a:solidFill>
              <a:latin typeface="Gill Sans MT" panose="020B0502020104020203" pitchFamily="34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8" name="Oval 37">
            <a:extLst>
              <a:ext uri="{FF2B5EF4-FFF2-40B4-BE49-F238E27FC236}">
                <a16:creationId xmlns:a16="http://schemas.microsoft.com/office/drawing/2014/main" id="{493B2B21-87D6-F942-8DB5-56525415C2F7}"/>
              </a:ext>
            </a:extLst>
          </p:cNvPr>
          <p:cNvSpPr/>
          <p:nvPr/>
        </p:nvSpPr>
        <p:spPr>
          <a:xfrm>
            <a:off x="2461821" y="4150557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MT" panose="020B0502020104020203" pitchFamily="34" charset="0"/>
            </a:endParaRPr>
          </a:p>
        </p:txBody>
      </p:sp>
      <p:sp>
        <p:nvSpPr>
          <p:cNvPr id="19" name="Oval 38">
            <a:extLst>
              <a:ext uri="{FF2B5EF4-FFF2-40B4-BE49-F238E27FC236}">
                <a16:creationId xmlns:a16="http://schemas.microsoft.com/office/drawing/2014/main" id="{22338117-86A6-1848-B207-1737D3F258FD}"/>
              </a:ext>
            </a:extLst>
          </p:cNvPr>
          <p:cNvSpPr/>
          <p:nvPr/>
        </p:nvSpPr>
        <p:spPr>
          <a:xfrm>
            <a:off x="1448600" y="4056795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MT" panose="020B0502020104020203" pitchFamily="34" charset="0"/>
            </a:endParaRPr>
          </a:p>
        </p:txBody>
      </p:sp>
      <p:sp>
        <p:nvSpPr>
          <p:cNvPr id="20" name="Oval 39">
            <a:extLst>
              <a:ext uri="{FF2B5EF4-FFF2-40B4-BE49-F238E27FC236}">
                <a16:creationId xmlns:a16="http://schemas.microsoft.com/office/drawing/2014/main" id="{66AD13F9-575A-1A4C-B8A4-DFB2A9E5E332}"/>
              </a:ext>
            </a:extLst>
          </p:cNvPr>
          <p:cNvSpPr/>
          <p:nvPr/>
        </p:nvSpPr>
        <p:spPr>
          <a:xfrm>
            <a:off x="1191425" y="3134656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Gill Sans MT" panose="020B0502020104020203" pitchFamily="34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1" name="Oval 40">
            <a:extLst>
              <a:ext uri="{FF2B5EF4-FFF2-40B4-BE49-F238E27FC236}">
                <a16:creationId xmlns:a16="http://schemas.microsoft.com/office/drawing/2014/main" id="{4FE75F36-E5BC-3241-9F39-8EDCADE6B45F}"/>
              </a:ext>
            </a:extLst>
          </p:cNvPr>
          <p:cNvSpPr/>
          <p:nvPr/>
        </p:nvSpPr>
        <p:spPr>
          <a:xfrm>
            <a:off x="2776147" y="3476663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Gill Sans MT" panose="020B0502020104020203" pitchFamily="34" charset="0"/>
                <a:ea typeface="Helvetica Neue Light" charset="0"/>
                <a:cs typeface="Helvetica Neue Light" charset="0"/>
              </a:rPr>
              <a:t>u</a:t>
            </a:r>
          </a:p>
        </p:txBody>
      </p:sp>
      <p:sp>
        <p:nvSpPr>
          <p:cNvPr id="22" name="Oval 41">
            <a:extLst>
              <a:ext uri="{FF2B5EF4-FFF2-40B4-BE49-F238E27FC236}">
                <a16:creationId xmlns:a16="http://schemas.microsoft.com/office/drawing/2014/main" id="{0D459D8B-96A3-F040-B05A-CE32B1F30CAF}"/>
              </a:ext>
            </a:extLst>
          </p:cNvPr>
          <p:cNvSpPr/>
          <p:nvPr/>
        </p:nvSpPr>
        <p:spPr>
          <a:xfrm>
            <a:off x="2945930" y="3939635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MT" panose="020B0502020104020203" pitchFamily="34" charset="0"/>
            </a:endParaRPr>
          </a:p>
        </p:txBody>
      </p:sp>
      <p:cxnSp>
        <p:nvCxnSpPr>
          <p:cNvPr id="23" name="Straight Connector 42">
            <a:extLst>
              <a:ext uri="{FF2B5EF4-FFF2-40B4-BE49-F238E27FC236}">
                <a16:creationId xmlns:a16="http://schemas.microsoft.com/office/drawing/2014/main" id="{28226E08-CB16-C64F-8244-06C036EAC83E}"/>
              </a:ext>
            </a:extLst>
          </p:cNvPr>
          <p:cNvCxnSpPr/>
          <p:nvPr/>
        </p:nvCxnSpPr>
        <p:spPr>
          <a:xfrm>
            <a:off x="1465745" y="3273067"/>
            <a:ext cx="429626" cy="2441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43">
            <a:extLst>
              <a:ext uri="{FF2B5EF4-FFF2-40B4-BE49-F238E27FC236}">
                <a16:creationId xmlns:a16="http://schemas.microsoft.com/office/drawing/2014/main" id="{DD8CFE45-190A-2A49-8E49-01AB5E81EB39}"/>
              </a:ext>
            </a:extLst>
          </p:cNvPr>
          <p:cNvCxnSpPr/>
          <p:nvPr/>
        </p:nvCxnSpPr>
        <p:spPr>
          <a:xfrm>
            <a:off x="1328586" y="3411476"/>
            <a:ext cx="257175" cy="6453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44">
            <a:extLst>
              <a:ext uri="{FF2B5EF4-FFF2-40B4-BE49-F238E27FC236}">
                <a16:creationId xmlns:a16="http://schemas.microsoft.com/office/drawing/2014/main" id="{DD9A0941-8DEC-1D45-9152-49E49819697B}"/>
              </a:ext>
            </a:extLst>
          </p:cNvPr>
          <p:cNvCxnSpPr/>
          <p:nvPr/>
        </p:nvCxnSpPr>
        <p:spPr>
          <a:xfrm>
            <a:off x="1722921" y="4195205"/>
            <a:ext cx="738901" cy="937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45">
            <a:extLst>
              <a:ext uri="{FF2B5EF4-FFF2-40B4-BE49-F238E27FC236}">
                <a16:creationId xmlns:a16="http://schemas.microsoft.com/office/drawing/2014/main" id="{DBEC6F99-37B8-674E-8882-704CAE610AAF}"/>
              </a:ext>
            </a:extLst>
          </p:cNvPr>
          <p:cNvCxnSpPr/>
          <p:nvPr/>
        </p:nvCxnSpPr>
        <p:spPr>
          <a:xfrm flipV="1">
            <a:off x="2736142" y="4175917"/>
            <a:ext cx="249962" cy="1130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46">
            <a:extLst>
              <a:ext uri="{FF2B5EF4-FFF2-40B4-BE49-F238E27FC236}">
                <a16:creationId xmlns:a16="http://schemas.microsoft.com/office/drawing/2014/main" id="{6EFB8D30-6C09-0142-890B-1F3A2ACDC045}"/>
              </a:ext>
            </a:extLst>
          </p:cNvPr>
          <p:cNvCxnSpPr/>
          <p:nvPr/>
        </p:nvCxnSpPr>
        <p:spPr>
          <a:xfrm flipH="1">
            <a:off x="1682747" y="3712945"/>
            <a:ext cx="212624" cy="384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7">
            <a:extLst>
              <a:ext uri="{FF2B5EF4-FFF2-40B4-BE49-F238E27FC236}">
                <a16:creationId xmlns:a16="http://schemas.microsoft.com/office/drawing/2014/main" id="{1052915A-2896-7041-952F-CB44D62787CE}"/>
              </a:ext>
            </a:extLst>
          </p:cNvPr>
          <p:cNvCxnSpPr/>
          <p:nvPr/>
        </p:nvCxnSpPr>
        <p:spPr>
          <a:xfrm flipH="1" flipV="1">
            <a:off x="2443010" y="3310868"/>
            <a:ext cx="155972" cy="8396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48">
            <a:extLst>
              <a:ext uri="{FF2B5EF4-FFF2-40B4-BE49-F238E27FC236}">
                <a16:creationId xmlns:a16="http://schemas.microsoft.com/office/drawing/2014/main" id="{BDA2D925-9564-E045-8A45-969931AE2EBE}"/>
              </a:ext>
            </a:extLst>
          </p:cNvPr>
          <p:cNvCxnSpPr/>
          <p:nvPr/>
        </p:nvCxnSpPr>
        <p:spPr>
          <a:xfrm>
            <a:off x="2539996" y="3270329"/>
            <a:ext cx="276324" cy="2468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49">
            <a:extLst>
              <a:ext uri="{FF2B5EF4-FFF2-40B4-BE49-F238E27FC236}">
                <a16:creationId xmlns:a16="http://schemas.microsoft.com/office/drawing/2014/main" id="{50C6EFA3-EDEF-0044-AD33-AAE02EA721FF}"/>
              </a:ext>
            </a:extLst>
          </p:cNvPr>
          <p:cNvSpPr/>
          <p:nvPr/>
        </p:nvSpPr>
        <p:spPr>
          <a:xfrm>
            <a:off x="1086649" y="4507292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MT" panose="020B0502020104020203" pitchFamily="34" charset="0"/>
            </a:endParaRPr>
          </a:p>
        </p:txBody>
      </p:sp>
      <p:cxnSp>
        <p:nvCxnSpPr>
          <p:cNvPr id="31" name="Straight Connector 50">
            <a:extLst>
              <a:ext uri="{FF2B5EF4-FFF2-40B4-BE49-F238E27FC236}">
                <a16:creationId xmlns:a16="http://schemas.microsoft.com/office/drawing/2014/main" id="{8DAC1CB3-6010-EB46-900C-E980296F4E71}"/>
              </a:ext>
            </a:extLst>
          </p:cNvPr>
          <p:cNvCxnSpPr>
            <a:cxnSpLocks/>
            <a:stCxn id="19" idx="3"/>
            <a:endCxn id="30" idx="7"/>
          </p:cNvCxnSpPr>
          <p:nvPr/>
        </p:nvCxnSpPr>
        <p:spPr>
          <a:xfrm flipH="1">
            <a:off x="1320796" y="4293077"/>
            <a:ext cx="167977" cy="254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1">
            <a:extLst>
              <a:ext uri="{FF2B5EF4-FFF2-40B4-BE49-F238E27FC236}">
                <a16:creationId xmlns:a16="http://schemas.microsoft.com/office/drawing/2014/main" id="{F27ED556-1E5E-9A40-9893-239FC701CD3E}"/>
              </a:ext>
            </a:extLst>
          </p:cNvPr>
          <p:cNvSpPr/>
          <p:nvPr/>
        </p:nvSpPr>
        <p:spPr>
          <a:xfrm>
            <a:off x="1924850" y="4516577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MT" panose="020B0502020104020203" pitchFamily="34" charset="0"/>
            </a:endParaRPr>
          </a:p>
        </p:txBody>
      </p:sp>
      <p:cxnSp>
        <p:nvCxnSpPr>
          <p:cNvPr id="33" name="Straight Connector 52">
            <a:extLst>
              <a:ext uri="{FF2B5EF4-FFF2-40B4-BE49-F238E27FC236}">
                <a16:creationId xmlns:a16="http://schemas.microsoft.com/office/drawing/2014/main" id="{AA2DAE5F-BC84-F549-9D34-B727FCA5F94B}"/>
              </a:ext>
            </a:extLst>
          </p:cNvPr>
          <p:cNvCxnSpPr>
            <a:cxnSpLocks/>
            <a:stCxn id="19" idx="5"/>
            <a:endCxn id="32" idx="1"/>
          </p:cNvCxnSpPr>
          <p:nvPr/>
        </p:nvCxnSpPr>
        <p:spPr>
          <a:xfrm>
            <a:off x="1682747" y="4293077"/>
            <a:ext cx="282276" cy="2640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53">
            <a:extLst>
              <a:ext uri="{FF2B5EF4-FFF2-40B4-BE49-F238E27FC236}">
                <a16:creationId xmlns:a16="http://schemas.microsoft.com/office/drawing/2014/main" id="{2ACF693C-FA54-074D-9927-8FC0835A6D7F}"/>
              </a:ext>
            </a:extLst>
          </p:cNvPr>
          <p:cNvCxnSpPr/>
          <p:nvPr/>
        </p:nvCxnSpPr>
        <p:spPr>
          <a:xfrm flipV="1">
            <a:off x="2089346" y="3270329"/>
            <a:ext cx="256677" cy="2468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54">
            <a:extLst>
              <a:ext uri="{FF2B5EF4-FFF2-40B4-BE49-F238E27FC236}">
                <a16:creationId xmlns:a16="http://schemas.microsoft.com/office/drawing/2014/main" id="{FD03B695-0826-CF40-B585-CA0EF6CAF254}"/>
              </a:ext>
            </a:extLst>
          </p:cNvPr>
          <p:cNvCxnSpPr/>
          <p:nvPr/>
        </p:nvCxnSpPr>
        <p:spPr>
          <a:xfrm>
            <a:off x="2089346" y="3712945"/>
            <a:ext cx="412649" cy="4781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 35">
            <a:extLst>
              <a:ext uri="{FF2B5EF4-FFF2-40B4-BE49-F238E27FC236}">
                <a16:creationId xmlns:a16="http://schemas.microsoft.com/office/drawing/2014/main" id="{E8FA27BE-9C80-E140-8907-300589F93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8129" y="3805823"/>
            <a:ext cx="4434651" cy="689377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E3E74C55-DDE4-564E-95D1-81BBFB3AE7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6065" y="2960548"/>
            <a:ext cx="4146127" cy="687600"/>
          </a:xfrm>
          <a:prstGeom prst="rect">
            <a:avLst/>
          </a:prstGeom>
        </p:spPr>
      </p:pic>
      <p:sp>
        <p:nvSpPr>
          <p:cNvPr id="38" name="圆角矩形 37">
            <a:extLst>
              <a:ext uri="{FF2B5EF4-FFF2-40B4-BE49-F238E27FC236}">
                <a16:creationId xmlns:a16="http://schemas.microsoft.com/office/drawing/2014/main" id="{12F78071-74C4-5949-9CFF-EC4C94D7F88E}"/>
              </a:ext>
            </a:extLst>
          </p:cNvPr>
          <p:cNvSpPr/>
          <p:nvPr/>
        </p:nvSpPr>
        <p:spPr>
          <a:xfrm>
            <a:off x="3854999" y="3000307"/>
            <a:ext cx="4534280" cy="1564174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ABF3185-6C91-EB43-9E5A-A962A7B1047C}"/>
                  </a:ext>
                </a:extLst>
              </p:cNvPr>
              <p:cNvSpPr txBox="1"/>
              <p:nvPr/>
            </p:nvSpPr>
            <p:spPr>
              <a:xfrm>
                <a:off x="3453035" y="5173907"/>
                <a:ext cx="5868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961100"/>
                    </a:solidFill>
                    <a:latin typeface="Gill Sans MT" panose="020B0502020104020203" pitchFamily="34" charset="0"/>
                  </a:rPr>
                  <a:t>decode: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2800" b="0" i="0" smtClean="0">
                        <a:latin typeface="Cambria Math" panose="02040503050406030204" pitchFamily="18" charset="0"/>
                      </a:rPr>
                      <m:t>READOUT</m:t>
                    </m:r>
                    <m:d>
                      <m:d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ABF3185-6C91-EB43-9E5A-A962A7B10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035" y="5173907"/>
                <a:ext cx="5868145" cy="430887"/>
              </a:xfrm>
              <a:prstGeom prst="rect">
                <a:avLst/>
              </a:prstGeom>
              <a:blipFill>
                <a:blip r:embed="rId8"/>
                <a:stretch>
                  <a:fillRect l="-3672" t="-28571" r="-1296" b="-4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94CE3E89-F483-1C40-B4B0-24CDE26A466F}"/>
              </a:ext>
            </a:extLst>
          </p:cNvPr>
          <p:cNvCxnSpPr/>
          <p:nvPr/>
        </p:nvCxnSpPr>
        <p:spPr>
          <a:xfrm>
            <a:off x="838200" y="4987194"/>
            <a:ext cx="10683240" cy="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2801FE70-E0D9-F84C-A677-AA3C34CD1F80}"/>
                  </a:ext>
                </a:extLst>
              </p:cNvPr>
              <p:cNvSpPr txBox="1"/>
              <p:nvPr/>
            </p:nvSpPr>
            <p:spPr>
              <a:xfrm>
                <a:off x="2219568" y="5757933"/>
                <a:ext cx="9134232" cy="566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961100"/>
                    </a:solidFill>
                    <a:latin typeface="Gill Sans MT" panose="020B0502020104020203" pitchFamily="34" charset="0"/>
                  </a:rPr>
                  <a:t>optimization:</a:t>
                </a:r>
                <a:r>
                  <a:rPr lang="en-US" altLang="zh-CN" sz="2000" dirty="0">
                    <a:solidFill>
                      <a:srgbClr val="961100"/>
                    </a:solidFill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𝑡𝑟𝑎𝑖𝑛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⁡(1−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2801FE70-E0D9-F84C-A677-AA3C34CD1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68" y="5757933"/>
                <a:ext cx="9134232" cy="566822"/>
              </a:xfrm>
              <a:prstGeom prst="rect">
                <a:avLst/>
              </a:prstGeom>
              <a:blipFill>
                <a:blip r:embed="rId9"/>
                <a:stretch>
                  <a:fillRect l="-1387" t="-95652" r="-416" b="-14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16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D7B22-5DBB-9D4D-97AE-73AD7DF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 |</a:t>
            </a:r>
            <a:r>
              <a:rPr kumimoji="1" lang="zh-CN" altLang="en-US" dirty="0"/>
              <a:t> </a:t>
            </a:r>
            <a:r>
              <a:rPr kumimoji="1" lang="en-US" altLang="zh-CN" sz="3200" dirty="0"/>
              <a:t>problem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setup</a:t>
            </a:r>
            <a:endParaRPr kumimoji="1" lang="zh-CN" altLang="en-US" dirty="0"/>
          </a:p>
        </p:txBody>
      </p:sp>
      <p:sp>
        <p:nvSpPr>
          <p:cNvPr id="270" name="椭圆 269">
            <a:extLst>
              <a:ext uri="{FF2B5EF4-FFF2-40B4-BE49-F238E27FC236}">
                <a16:creationId xmlns:a16="http://schemas.microsoft.com/office/drawing/2014/main" id="{6E674F3D-15F4-654B-AA5B-A90DF37D0BB0}"/>
              </a:ext>
            </a:extLst>
          </p:cNvPr>
          <p:cNvSpPr/>
          <p:nvPr/>
        </p:nvSpPr>
        <p:spPr>
          <a:xfrm>
            <a:off x="4557489" y="2199326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71" name="椭圆 270">
            <a:extLst>
              <a:ext uri="{FF2B5EF4-FFF2-40B4-BE49-F238E27FC236}">
                <a16:creationId xmlns:a16="http://schemas.microsoft.com/office/drawing/2014/main" id="{685D3235-9974-314B-A3B8-AF46A6C2F2E1}"/>
              </a:ext>
            </a:extLst>
          </p:cNvPr>
          <p:cNvSpPr/>
          <p:nvPr/>
        </p:nvSpPr>
        <p:spPr>
          <a:xfrm>
            <a:off x="4578272" y="3182858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72" name="椭圆 271">
            <a:extLst>
              <a:ext uri="{FF2B5EF4-FFF2-40B4-BE49-F238E27FC236}">
                <a16:creationId xmlns:a16="http://schemas.microsoft.com/office/drawing/2014/main" id="{BDBF9CDE-C2B0-1C47-988D-976FE06AF3B9}"/>
              </a:ext>
            </a:extLst>
          </p:cNvPr>
          <p:cNvSpPr/>
          <p:nvPr/>
        </p:nvSpPr>
        <p:spPr>
          <a:xfrm>
            <a:off x="4902210" y="2773919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73" name="椭圆 272">
            <a:extLst>
              <a:ext uri="{FF2B5EF4-FFF2-40B4-BE49-F238E27FC236}">
                <a16:creationId xmlns:a16="http://schemas.microsoft.com/office/drawing/2014/main" id="{E2C127AB-11BA-3D44-8934-16EA24280CA9}"/>
              </a:ext>
            </a:extLst>
          </p:cNvPr>
          <p:cNvSpPr/>
          <p:nvPr/>
        </p:nvSpPr>
        <p:spPr>
          <a:xfrm>
            <a:off x="5549312" y="2599201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74" name="椭圆 273">
            <a:extLst>
              <a:ext uri="{FF2B5EF4-FFF2-40B4-BE49-F238E27FC236}">
                <a16:creationId xmlns:a16="http://schemas.microsoft.com/office/drawing/2014/main" id="{DC0B2593-752C-5B4B-8C15-CF1A3FCE91F3}"/>
              </a:ext>
            </a:extLst>
          </p:cNvPr>
          <p:cNvSpPr/>
          <p:nvPr/>
        </p:nvSpPr>
        <p:spPr>
          <a:xfrm>
            <a:off x="4710253" y="3739866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75" name="椭圆 274">
            <a:extLst>
              <a:ext uri="{FF2B5EF4-FFF2-40B4-BE49-F238E27FC236}">
                <a16:creationId xmlns:a16="http://schemas.microsoft.com/office/drawing/2014/main" id="{FB1DD9A7-31EB-BC42-BDDA-534663648498}"/>
              </a:ext>
            </a:extLst>
          </p:cNvPr>
          <p:cNvSpPr/>
          <p:nvPr/>
        </p:nvSpPr>
        <p:spPr>
          <a:xfrm>
            <a:off x="4147730" y="3587467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76" name="椭圆 275">
            <a:extLst>
              <a:ext uri="{FF2B5EF4-FFF2-40B4-BE49-F238E27FC236}">
                <a16:creationId xmlns:a16="http://schemas.microsoft.com/office/drawing/2014/main" id="{82CBAB29-F251-134B-89C3-99E8286EA365}"/>
              </a:ext>
            </a:extLst>
          </p:cNvPr>
          <p:cNvSpPr/>
          <p:nvPr/>
        </p:nvSpPr>
        <p:spPr>
          <a:xfrm>
            <a:off x="3468247" y="2786426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77" name="椭圆 276">
            <a:extLst>
              <a:ext uri="{FF2B5EF4-FFF2-40B4-BE49-F238E27FC236}">
                <a16:creationId xmlns:a16="http://schemas.microsoft.com/office/drawing/2014/main" id="{66CA290C-F9B5-BE4F-B4D8-1EDE72B36451}"/>
              </a:ext>
            </a:extLst>
          </p:cNvPr>
          <p:cNvSpPr/>
          <p:nvPr/>
        </p:nvSpPr>
        <p:spPr>
          <a:xfrm>
            <a:off x="5050300" y="2259707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78" name="椭圆 277">
            <a:extLst>
              <a:ext uri="{FF2B5EF4-FFF2-40B4-BE49-F238E27FC236}">
                <a16:creationId xmlns:a16="http://schemas.microsoft.com/office/drawing/2014/main" id="{5C335140-D0D3-1444-B876-8BF1169EB85A}"/>
              </a:ext>
            </a:extLst>
          </p:cNvPr>
          <p:cNvSpPr/>
          <p:nvPr/>
        </p:nvSpPr>
        <p:spPr>
          <a:xfrm>
            <a:off x="3886011" y="2288761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79" name="椭圆 278">
            <a:extLst>
              <a:ext uri="{FF2B5EF4-FFF2-40B4-BE49-F238E27FC236}">
                <a16:creationId xmlns:a16="http://schemas.microsoft.com/office/drawing/2014/main" id="{80878F22-29A2-D041-B8D8-B0F5DA3F9621}"/>
              </a:ext>
            </a:extLst>
          </p:cNvPr>
          <p:cNvSpPr/>
          <p:nvPr/>
        </p:nvSpPr>
        <p:spPr>
          <a:xfrm>
            <a:off x="5098771" y="3303467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80" name="椭圆 279">
            <a:extLst>
              <a:ext uri="{FF2B5EF4-FFF2-40B4-BE49-F238E27FC236}">
                <a16:creationId xmlns:a16="http://schemas.microsoft.com/office/drawing/2014/main" id="{EC3D54E0-6E81-7441-86F6-63005B9222A3}"/>
              </a:ext>
            </a:extLst>
          </p:cNvPr>
          <p:cNvSpPr/>
          <p:nvPr/>
        </p:nvSpPr>
        <p:spPr>
          <a:xfrm>
            <a:off x="3766981" y="3145184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81" name="椭圆 280">
            <a:extLst>
              <a:ext uri="{FF2B5EF4-FFF2-40B4-BE49-F238E27FC236}">
                <a16:creationId xmlns:a16="http://schemas.microsoft.com/office/drawing/2014/main" id="{62A657EA-C1D4-1246-910B-CB1BE3AFCA87}"/>
              </a:ext>
            </a:extLst>
          </p:cNvPr>
          <p:cNvSpPr/>
          <p:nvPr/>
        </p:nvSpPr>
        <p:spPr>
          <a:xfrm>
            <a:off x="4208891" y="2609288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282" name="直线连接符 281">
            <a:extLst>
              <a:ext uri="{FF2B5EF4-FFF2-40B4-BE49-F238E27FC236}">
                <a16:creationId xmlns:a16="http://schemas.microsoft.com/office/drawing/2014/main" id="{AC783816-E153-2C46-BBE5-74AB9FEFA8AC}"/>
              </a:ext>
            </a:extLst>
          </p:cNvPr>
          <p:cNvCxnSpPr>
            <a:cxnSpLocks/>
            <a:stCxn id="271" idx="3"/>
            <a:endCxn id="275" idx="7"/>
          </p:cNvCxnSpPr>
          <p:nvPr/>
        </p:nvCxnSpPr>
        <p:spPr>
          <a:xfrm flipH="1">
            <a:off x="4364906" y="3402438"/>
            <a:ext cx="250627" cy="22270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直线连接符 282">
            <a:extLst>
              <a:ext uri="{FF2B5EF4-FFF2-40B4-BE49-F238E27FC236}">
                <a16:creationId xmlns:a16="http://schemas.microsoft.com/office/drawing/2014/main" id="{57903DB3-223B-E546-BD54-7BFA0E0995CE}"/>
              </a:ext>
            </a:extLst>
          </p:cNvPr>
          <p:cNvCxnSpPr>
            <a:cxnSpLocks/>
            <a:stCxn id="274" idx="1"/>
            <a:endCxn id="271" idx="5"/>
          </p:cNvCxnSpPr>
          <p:nvPr/>
        </p:nvCxnSpPr>
        <p:spPr>
          <a:xfrm flipV="1">
            <a:off x="4747514" y="3402438"/>
            <a:ext cx="47934" cy="37510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直线连接符 283">
            <a:extLst>
              <a:ext uri="{FF2B5EF4-FFF2-40B4-BE49-F238E27FC236}">
                <a16:creationId xmlns:a16="http://schemas.microsoft.com/office/drawing/2014/main" id="{DEFE3013-50C6-C041-BED8-E908661E0520}"/>
              </a:ext>
            </a:extLst>
          </p:cNvPr>
          <p:cNvCxnSpPr>
            <a:cxnSpLocks/>
            <a:stCxn id="275" idx="1"/>
            <a:endCxn id="280" idx="4"/>
          </p:cNvCxnSpPr>
          <p:nvPr/>
        </p:nvCxnSpPr>
        <p:spPr>
          <a:xfrm flipH="1" flipV="1">
            <a:off x="3894200" y="3402438"/>
            <a:ext cx="290791" cy="22270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线连接符 284">
            <a:extLst>
              <a:ext uri="{FF2B5EF4-FFF2-40B4-BE49-F238E27FC236}">
                <a16:creationId xmlns:a16="http://schemas.microsoft.com/office/drawing/2014/main" id="{E1650314-8369-154B-BEB6-B26D5E96D653}"/>
              </a:ext>
            </a:extLst>
          </p:cNvPr>
          <p:cNvCxnSpPr>
            <a:cxnSpLocks/>
            <a:stCxn id="273" idx="4"/>
            <a:endCxn id="279" idx="7"/>
          </p:cNvCxnSpPr>
          <p:nvPr/>
        </p:nvCxnSpPr>
        <p:spPr>
          <a:xfrm flipH="1">
            <a:off x="5315947" y="2856455"/>
            <a:ext cx="360584" cy="4846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线连接符 285">
            <a:extLst>
              <a:ext uri="{FF2B5EF4-FFF2-40B4-BE49-F238E27FC236}">
                <a16:creationId xmlns:a16="http://schemas.microsoft.com/office/drawing/2014/main" id="{8BCD71EB-2093-2F4F-8638-D187E1C7BF99}"/>
              </a:ext>
            </a:extLst>
          </p:cNvPr>
          <p:cNvCxnSpPr>
            <a:cxnSpLocks/>
            <a:stCxn id="272" idx="2"/>
            <a:endCxn id="281" idx="6"/>
          </p:cNvCxnSpPr>
          <p:nvPr/>
        </p:nvCxnSpPr>
        <p:spPr>
          <a:xfrm flipH="1" flipV="1">
            <a:off x="4463328" y="2737915"/>
            <a:ext cx="438882" cy="16463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直线连接符 286">
            <a:extLst>
              <a:ext uri="{FF2B5EF4-FFF2-40B4-BE49-F238E27FC236}">
                <a16:creationId xmlns:a16="http://schemas.microsoft.com/office/drawing/2014/main" id="{E20B9E7A-0479-CD43-9B45-17CC1F95CF62}"/>
              </a:ext>
            </a:extLst>
          </p:cNvPr>
          <p:cNvCxnSpPr>
            <a:cxnSpLocks/>
            <a:stCxn id="278" idx="3"/>
            <a:endCxn id="276" idx="7"/>
          </p:cNvCxnSpPr>
          <p:nvPr/>
        </p:nvCxnSpPr>
        <p:spPr>
          <a:xfrm flipH="1">
            <a:off x="3685423" y="2508341"/>
            <a:ext cx="237849" cy="31575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线连接符 287">
            <a:extLst>
              <a:ext uri="{FF2B5EF4-FFF2-40B4-BE49-F238E27FC236}">
                <a16:creationId xmlns:a16="http://schemas.microsoft.com/office/drawing/2014/main" id="{9E844F3C-13FF-3E4E-9763-98D11497B4DF}"/>
              </a:ext>
            </a:extLst>
          </p:cNvPr>
          <p:cNvCxnSpPr>
            <a:cxnSpLocks/>
            <a:stCxn id="280" idx="1"/>
            <a:endCxn id="276" idx="5"/>
          </p:cNvCxnSpPr>
          <p:nvPr/>
        </p:nvCxnSpPr>
        <p:spPr>
          <a:xfrm flipH="1" flipV="1">
            <a:off x="3685423" y="3006006"/>
            <a:ext cx="118819" cy="17685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线连接符 288">
            <a:extLst>
              <a:ext uri="{FF2B5EF4-FFF2-40B4-BE49-F238E27FC236}">
                <a16:creationId xmlns:a16="http://schemas.microsoft.com/office/drawing/2014/main" id="{D0371704-250A-954C-B426-AA0CAFF425A1}"/>
              </a:ext>
            </a:extLst>
          </p:cNvPr>
          <p:cNvCxnSpPr>
            <a:cxnSpLocks/>
            <a:stCxn id="270" idx="3"/>
            <a:endCxn id="281" idx="0"/>
          </p:cNvCxnSpPr>
          <p:nvPr/>
        </p:nvCxnSpPr>
        <p:spPr>
          <a:xfrm flipH="1">
            <a:off x="4336110" y="2418906"/>
            <a:ext cx="258640" cy="19038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直线连接符 289">
            <a:extLst>
              <a:ext uri="{FF2B5EF4-FFF2-40B4-BE49-F238E27FC236}">
                <a16:creationId xmlns:a16="http://schemas.microsoft.com/office/drawing/2014/main" id="{05D5C261-9D32-3144-B47C-AA6F5824E67C}"/>
              </a:ext>
            </a:extLst>
          </p:cNvPr>
          <p:cNvCxnSpPr>
            <a:cxnSpLocks/>
            <a:stCxn id="280" idx="7"/>
            <a:endCxn id="281" idx="3"/>
          </p:cNvCxnSpPr>
          <p:nvPr/>
        </p:nvCxnSpPr>
        <p:spPr>
          <a:xfrm flipV="1">
            <a:off x="3984157" y="2828868"/>
            <a:ext cx="261995" cy="35399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直线连接符 290">
            <a:extLst>
              <a:ext uri="{FF2B5EF4-FFF2-40B4-BE49-F238E27FC236}">
                <a16:creationId xmlns:a16="http://schemas.microsoft.com/office/drawing/2014/main" id="{04447717-22C6-7443-868D-0FD1E2B3A8FE}"/>
              </a:ext>
            </a:extLst>
          </p:cNvPr>
          <p:cNvCxnSpPr>
            <a:cxnSpLocks/>
            <a:stCxn id="272" idx="7"/>
            <a:endCxn id="277" idx="4"/>
          </p:cNvCxnSpPr>
          <p:nvPr/>
        </p:nvCxnSpPr>
        <p:spPr>
          <a:xfrm flipV="1">
            <a:off x="5119386" y="2516961"/>
            <a:ext cx="58133" cy="29463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直线连接符 291">
            <a:extLst>
              <a:ext uri="{FF2B5EF4-FFF2-40B4-BE49-F238E27FC236}">
                <a16:creationId xmlns:a16="http://schemas.microsoft.com/office/drawing/2014/main" id="{71BE6A1F-1C30-CB4F-B5F8-719FD4401220}"/>
              </a:ext>
            </a:extLst>
          </p:cNvPr>
          <p:cNvCxnSpPr>
            <a:cxnSpLocks/>
            <a:stCxn id="273" idx="2"/>
            <a:endCxn id="272" idx="6"/>
          </p:cNvCxnSpPr>
          <p:nvPr/>
        </p:nvCxnSpPr>
        <p:spPr>
          <a:xfrm flipH="1">
            <a:off x="5156647" y="2727828"/>
            <a:ext cx="392665" cy="1747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椭圆 292">
            <a:extLst>
              <a:ext uri="{FF2B5EF4-FFF2-40B4-BE49-F238E27FC236}">
                <a16:creationId xmlns:a16="http://schemas.microsoft.com/office/drawing/2014/main" id="{2E668073-5900-3342-952D-8F35FF64637A}"/>
              </a:ext>
            </a:extLst>
          </p:cNvPr>
          <p:cNvSpPr/>
          <p:nvPr/>
        </p:nvSpPr>
        <p:spPr>
          <a:xfrm>
            <a:off x="4557489" y="4463300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94" name="椭圆 293">
            <a:extLst>
              <a:ext uri="{FF2B5EF4-FFF2-40B4-BE49-F238E27FC236}">
                <a16:creationId xmlns:a16="http://schemas.microsoft.com/office/drawing/2014/main" id="{10CAD29D-A9D4-274C-B473-D370A3DD4176}"/>
              </a:ext>
            </a:extLst>
          </p:cNvPr>
          <p:cNvSpPr/>
          <p:nvPr/>
        </p:nvSpPr>
        <p:spPr>
          <a:xfrm>
            <a:off x="4578272" y="5472232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95" name="椭圆 294">
            <a:extLst>
              <a:ext uri="{FF2B5EF4-FFF2-40B4-BE49-F238E27FC236}">
                <a16:creationId xmlns:a16="http://schemas.microsoft.com/office/drawing/2014/main" id="{4188819E-BA24-6C42-BE2B-6F4DF01B4AAB}"/>
              </a:ext>
            </a:extLst>
          </p:cNvPr>
          <p:cNvSpPr/>
          <p:nvPr/>
        </p:nvSpPr>
        <p:spPr>
          <a:xfrm>
            <a:off x="4902210" y="5063293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96" name="椭圆 295">
            <a:extLst>
              <a:ext uri="{FF2B5EF4-FFF2-40B4-BE49-F238E27FC236}">
                <a16:creationId xmlns:a16="http://schemas.microsoft.com/office/drawing/2014/main" id="{D2852B51-E611-3548-846B-89B8FB4F27D4}"/>
              </a:ext>
            </a:extLst>
          </p:cNvPr>
          <p:cNvSpPr/>
          <p:nvPr/>
        </p:nvSpPr>
        <p:spPr>
          <a:xfrm>
            <a:off x="5549312" y="4888575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97" name="椭圆 296">
            <a:extLst>
              <a:ext uri="{FF2B5EF4-FFF2-40B4-BE49-F238E27FC236}">
                <a16:creationId xmlns:a16="http://schemas.microsoft.com/office/drawing/2014/main" id="{4F7D083D-D906-7142-BECF-C24BCA4ED667}"/>
              </a:ext>
            </a:extLst>
          </p:cNvPr>
          <p:cNvSpPr/>
          <p:nvPr/>
        </p:nvSpPr>
        <p:spPr>
          <a:xfrm>
            <a:off x="4710253" y="6029240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98" name="椭圆 297">
            <a:extLst>
              <a:ext uri="{FF2B5EF4-FFF2-40B4-BE49-F238E27FC236}">
                <a16:creationId xmlns:a16="http://schemas.microsoft.com/office/drawing/2014/main" id="{FE212E97-1F2C-294B-A358-F639AF952F93}"/>
              </a:ext>
            </a:extLst>
          </p:cNvPr>
          <p:cNvSpPr/>
          <p:nvPr/>
        </p:nvSpPr>
        <p:spPr>
          <a:xfrm>
            <a:off x="4147730" y="5876841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99" name="椭圆 298">
            <a:extLst>
              <a:ext uri="{FF2B5EF4-FFF2-40B4-BE49-F238E27FC236}">
                <a16:creationId xmlns:a16="http://schemas.microsoft.com/office/drawing/2014/main" id="{A0306B09-A1F1-3F40-A3CA-DFF2C9C94A7C}"/>
              </a:ext>
            </a:extLst>
          </p:cNvPr>
          <p:cNvSpPr/>
          <p:nvPr/>
        </p:nvSpPr>
        <p:spPr>
          <a:xfrm>
            <a:off x="3468247" y="5075800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00" name="椭圆 299">
            <a:extLst>
              <a:ext uri="{FF2B5EF4-FFF2-40B4-BE49-F238E27FC236}">
                <a16:creationId xmlns:a16="http://schemas.microsoft.com/office/drawing/2014/main" id="{C29275EC-E215-EA49-B45C-668FFA1B8565}"/>
              </a:ext>
            </a:extLst>
          </p:cNvPr>
          <p:cNvSpPr/>
          <p:nvPr/>
        </p:nvSpPr>
        <p:spPr>
          <a:xfrm>
            <a:off x="5050300" y="4523681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01" name="椭圆 300">
            <a:extLst>
              <a:ext uri="{FF2B5EF4-FFF2-40B4-BE49-F238E27FC236}">
                <a16:creationId xmlns:a16="http://schemas.microsoft.com/office/drawing/2014/main" id="{4B6F6936-DBB1-8C4A-BA2C-D4F2F8A7781F}"/>
              </a:ext>
            </a:extLst>
          </p:cNvPr>
          <p:cNvSpPr/>
          <p:nvPr/>
        </p:nvSpPr>
        <p:spPr>
          <a:xfrm>
            <a:off x="3886011" y="4578135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02" name="椭圆 301">
            <a:extLst>
              <a:ext uri="{FF2B5EF4-FFF2-40B4-BE49-F238E27FC236}">
                <a16:creationId xmlns:a16="http://schemas.microsoft.com/office/drawing/2014/main" id="{2F111C54-DDCE-904A-9DB3-07C79F1B1E6E}"/>
              </a:ext>
            </a:extLst>
          </p:cNvPr>
          <p:cNvSpPr/>
          <p:nvPr/>
        </p:nvSpPr>
        <p:spPr>
          <a:xfrm>
            <a:off x="5098771" y="5592841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03" name="椭圆 302">
            <a:extLst>
              <a:ext uri="{FF2B5EF4-FFF2-40B4-BE49-F238E27FC236}">
                <a16:creationId xmlns:a16="http://schemas.microsoft.com/office/drawing/2014/main" id="{E28224C1-DECB-7549-BAA3-03F8CC2F0B73}"/>
              </a:ext>
            </a:extLst>
          </p:cNvPr>
          <p:cNvSpPr/>
          <p:nvPr/>
        </p:nvSpPr>
        <p:spPr>
          <a:xfrm>
            <a:off x="3766981" y="5434558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04" name="椭圆 303">
            <a:extLst>
              <a:ext uri="{FF2B5EF4-FFF2-40B4-BE49-F238E27FC236}">
                <a16:creationId xmlns:a16="http://schemas.microsoft.com/office/drawing/2014/main" id="{5FAA72F3-C459-DB42-9D9B-34B2CD1F11B4}"/>
              </a:ext>
            </a:extLst>
          </p:cNvPr>
          <p:cNvSpPr/>
          <p:nvPr/>
        </p:nvSpPr>
        <p:spPr>
          <a:xfrm>
            <a:off x="4208891" y="4898662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305" name="直线连接符 304">
            <a:extLst>
              <a:ext uri="{FF2B5EF4-FFF2-40B4-BE49-F238E27FC236}">
                <a16:creationId xmlns:a16="http://schemas.microsoft.com/office/drawing/2014/main" id="{CD8FC954-0F9E-614D-A587-923F644D3C2F}"/>
              </a:ext>
            </a:extLst>
          </p:cNvPr>
          <p:cNvCxnSpPr>
            <a:cxnSpLocks/>
            <a:stCxn id="294" idx="3"/>
            <a:endCxn id="298" idx="7"/>
          </p:cNvCxnSpPr>
          <p:nvPr/>
        </p:nvCxnSpPr>
        <p:spPr>
          <a:xfrm flipH="1">
            <a:off x="4364906" y="5691812"/>
            <a:ext cx="250627" cy="22270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直线连接符 305">
            <a:extLst>
              <a:ext uri="{FF2B5EF4-FFF2-40B4-BE49-F238E27FC236}">
                <a16:creationId xmlns:a16="http://schemas.microsoft.com/office/drawing/2014/main" id="{9C543C0B-C710-B94F-BC7F-F775DFE93AED}"/>
              </a:ext>
            </a:extLst>
          </p:cNvPr>
          <p:cNvCxnSpPr>
            <a:cxnSpLocks/>
            <a:stCxn id="297" idx="1"/>
            <a:endCxn id="294" idx="5"/>
          </p:cNvCxnSpPr>
          <p:nvPr/>
        </p:nvCxnSpPr>
        <p:spPr>
          <a:xfrm flipV="1">
            <a:off x="4747514" y="5691812"/>
            <a:ext cx="47934" cy="37510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线连接符 306">
            <a:extLst>
              <a:ext uri="{FF2B5EF4-FFF2-40B4-BE49-F238E27FC236}">
                <a16:creationId xmlns:a16="http://schemas.microsoft.com/office/drawing/2014/main" id="{59B69270-81F3-8B44-BB2D-19EB0F452D01}"/>
              </a:ext>
            </a:extLst>
          </p:cNvPr>
          <p:cNvCxnSpPr>
            <a:cxnSpLocks/>
            <a:stCxn id="298" idx="1"/>
            <a:endCxn id="303" idx="4"/>
          </p:cNvCxnSpPr>
          <p:nvPr/>
        </p:nvCxnSpPr>
        <p:spPr>
          <a:xfrm flipH="1" flipV="1">
            <a:off x="3894200" y="5691812"/>
            <a:ext cx="290791" cy="22270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直线连接符 307">
            <a:extLst>
              <a:ext uri="{FF2B5EF4-FFF2-40B4-BE49-F238E27FC236}">
                <a16:creationId xmlns:a16="http://schemas.microsoft.com/office/drawing/2014/main" id="{D03E5CE0-A366-674F-AFB4-97BBC8B7C999}"/>
              </a:ext>
            </a:extLst>
          </p:cNvPr>
          <p:cNvCxnSpPr>
            <a:cxnSpLocks/>
            <a:stCxn id="296" idx="4"/>
            <a:endCxn id="302" idx="7"/>
          </p:cNvCxnSpPr>
          <p:nvPr/>
        </p:nvCxnSpPr>
        <p:spPr>
          <a:xfrm flipH="1">
            <a:off x="5315947" y="5145829"/>
            <a:ext cx="360584" cy="4846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直线连接符 308">
            <a:extLst>
              <a:ext uri="{FF2B5EF4-FFF2-40B4-BE49-F238E27FC236}">
                <a16:creationId xmlns:a16="http://schemas.microsoft.com/office/drawing/2014/main" id="{1DF6563F-F2D2-7549-8832-EDCC995F9F2D}"/>
              </a:ext>
            </a:extLst>
          </p:cNvPr>
          <p:cNvCxnSpPr>
            <a:cxnSpLocks/>
            <a:stCxn id="295" idx="2"/>
            <a:endCxn id="304" idx="6"/>
          </p:cNvCxnSpPr>
          <p:nvPr/>
        </p:nvCxnSpPr>
        <p:spPr>
          <a:xfrm flipH="1" flipV="1">
            <a:off x="4463328" y="5027289"/>
            <a:ext cx="438882" cy="16463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线连接符 309">
            <a:extLst>
              <a:ext uri="{FF2B5EF4-FFF2-40B4-BE49-F238E27FC236}">
                <a16:creationId xmlns:a16="http://schemas.microsoft.com/office/drawing/2014/main" id="{467D4E9C-4F14-574B-BD69-8A62E6DA1539}"/>
              </a:ext>
            </a:extLst>
          </p:cNvPr>
          <p:cNvCxnSpPr>
            <a:cxnSpLocks/>
            <a:stCxn id="301" idx="3"/>
            <a:endCxn id="299" idx="7"/>
          </p:cNvCxnSpPr>
          <p:nvPr/>
        </p:nvCxnSpPr>
        <p:spPr>
          <a:xfrm flipH="1">
            <a:off x="3685423" y="4797715"/>
            <a:ext cx="237849" cy="31575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直线连接符 310">
            <a:extLst>
              <a:ext uri="{FF2B5EF4-FFF2-40B4-BE49-F238E27FC236}">
                <a16:creationId xmlns:a16="http://schemas.microsoft.com/office/drawing/2014/main" id="{7F622ED9-4BBF-CC41-87BF-4C17FD632840}"/>
              </a:ext>
            </a:extLst>
          </p:cNvPr>
          <p:cNvCxnSpPr>
            <a:cxnSpLocks/>
            <a:stCxn id="303" idx="1"/>
            <a:endCxn id="299" idx="5"/>
          </p:cNvCxnSpPr>
          <p:nvPr/>
        </p:nvCxnSpPr>
        <p:spPr>
          <a:xfrm flipH="1" flipV="1">
            <a:off x="3685423" y="5295380"/>
            <a:ext cx="118819" cy="17685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直线连接符 311">
            <a:extLst>
              <a:ext uri="{FF2B5EF4-FFF2-40B4-BE49-F238E27FC236}">
                <a16:creationId xmlns:a16="http://schemas.microsoft.com/office/drawing/2014/main" id="{F4A43EE3-2048-3B4F-94C5-7A55F9D14188}"/>
              </a:ext>
            </a:extLst>
          </p:cNvPr>
          <p:cNvCxnSpPr>
            <a:cxnSpLocks/>
            <a:stCxn id="293" idx="3"/>
            <a:endCxn id="304" idx="0"/>
          </p:cNvCxnSpPr>
          <p:nvPr/>
        </p:nvCxnSpPr>
        <p:spPr>
          <a:xfrm flipH="1">
            <a:off x="4336110" y="4682880"/>
            <a:ext cx="258640" cy="21578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线连接符 312">
            <a:extLst>
              <a:ext uri="{FF2B5EF4-FFF2-40B4-BE49-F238E27FC236}">
                <a16:creationId xmlns:a16="http://schemas.microsoft.com/office/drawing/2014/main" id="{38C1F26F-1DD8-4C44-BEC0-38A20D9A36D2}"/>
              </a:ext>
            </a:extLst>
          </p:cNvPr>
          <p:cNvCxnSpPr>
            <a:cxnSpLocks/>
            <a:stCxn id="303" idx="7"/>
            <a:endCxn id="304" idx="3"/>
          </p:cNvCxnSpPr>
          <p:nvPr/>
        </p:nvCxnSpPr>
        <p:spPr>
          <a:xfrm flipV="1">
            <a:off x="3984157" y="5118242"/>
            <a:ext cx="261995" cy="35399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直线连接符 313">
            <a:extLst>
              <a:ext uri="{FF2B5EF4-FFF2-40B4-BE49-F238E27FC236}">
                <a16:creationId xmlns:a16="http://schemas.microsoft.com/office/drawing/2014/main" id="{3665C624-113B-5648-A924-F4DEEAE92692}"/>
              </a:ext>
            </a:extLst>
          </p:cNvPr>
          <p:cNvCxnSpPr>
            <a:cxnSpLocks/>
            <a:stCxn id="295" idx="7"/>
            <a:endCxn id="300" idx="4"/>
          </p:cNvCxnSpPr>
          <p:nvPr/>
        </p:nvCxnSpPr>
        <p:spPr>
          <a:xfrm flipV="1">
            <a:off x="5119386" y="4780935"/>
            <a:ext cx="58133" cy="32003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直线连接符 314">
            <a:extLst>
              <a:ext uri="{FF2B5EF4-FFF2-40B4-BE49-F238E27FC236}">
                <a16:creationId xmlns:a16="http://schemas.microsoft.com/office/drawing/2014/main" id="{07F3546A-51DB-C344-ADE4-7AB303DF71EB}"/>
              </a:ext>
            </a:extLst>
          </p:cNvPr>
          <p:cNvCxnSpPr>
            <a:cxnSpLocks/>
            <a:stCxn id="296" idx="2"/>
            <a:endCxn id="295" idx="6"/>
          </p:cNvCxnSpPr>
          <p:nvPr/>
        </p:nvCxnSpPr>
        <p:spPr>
          <a:xfrm flipH="1">
            <a:off x="5156647" y="5017202"/>
            <a:ext cx="392665" cy="1747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椭圆 315">
            <a:extLst>
              <a:ext uri="{FF2B5EF4-FFF2-40B4-BE49-F238E27FC236}">
                <a16:creationId xmlns:a16="http://schemas.microsoft.com/office/drawing/2014/main" id="{098B9A41-0D72-1A40-A6D7-D87392C23D2C}"/>
              </a:ext>
            </a:extLst>
          </p:cNvPr>
          <p:cNvSpPr/>
          <p:nvPr/>
        </p:nvSpPr>
        <p:spPr>
          <a:xfrm>
            <a:off x="7632187" y="2204100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17" name="椭圆 316">
            <a:extLst>
              <a:ext uri="{FF2B5EF4-FFF2-40B4-BE49-F238E27FC236}">
                <a16:creationId xmlns:a16="http://schemas.microsoft.com/office/drawing/2014/main" id="{9284BE58-6BF5-1043-9B7F-6DD5CBCCA7BC}"/>
              </a:ext>
            </a:extLst>
          </p:cNvPr>
          <p:cNvSpPr/>
          <p:nvPr/>
        </p:nvSpPr>
        <p:spPr>
          <a:xfrm>
            <a:off x="7652970" y="3187632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18" name="椭圆 317">
            <a:extLst>
              <a:ext uri="{FF2B5EF4-FFF2-40B4-BE49-F238E27FC236}">
                <a16:creationId xmlns:a16="http://schemas.microsoft.com/office/drawing/2014/main" id="{DDF5E9AC-DE88-1844-A8DB-86EA0876CB56}"/>
              </a:ext>
            </a:extLst>
          </p:cNvPr>
          <p:cNvSpPr/>
          <p:nvPr/>
        </p:nvSpPr>
        <p:spPr>
          <a:xfrm>
            <a:off x="7976908" y="2778693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19" name="椭圆 318">
            <a:extLst>
              <a:ext uri="{FF2B5EF4-FFF2-40B4-BE49-F238E27FC236}">
                <a16:creationId xmlns:a16="http://schemas.microsoft.com/office/drawing/2014/main" id="{10F7DB7C-324D-274D-8EE2-C9936F1D7556}"/>
              </a:ext>
            </a:extLst>
          </p:cNvPr>
          <p:cNvSpPr/>
          <p:nvPr/>
        </p:nvSpPr>
        <p:spPr>
          <a:xfrm>
            <a:off x="8624010" y="2603975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20" name="椭圆 319">
            <a:extLst>
              <a:ext uri="{FF2B5EF4-FFF2-40B4-BE49-F238E27FC236}">
                <a16:creationId xmlns:a16="http://schemas.microsoft.com/office/drawing/2014/main" id="{64E0DC5C-0A23-6146-A721-8A5126E569E9}"/>
              </a:ext>
            </a:extLst>
          </p:cNvPr>
          <p:cNvSpPr/>
          <p:nvPr/>
        </p:nvSpPr>
        <p:spPr>
          <a:xfrm>
            <a:off x="7784951" y="3744640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21" name="椭圆 320">
            <a:extLst>
              <a:ext uri="{FF2B5EF4-FFF2-40B4-BE49-F238E27FC236}">
                <a16:creationId xmlns:a16="http://schemas.microsoft.com/office/drawing/2014/main" id="{5913FE63-EF55-E049-ACBF-6C3854FD8D1D}"/>
              </a:ext>
            </a:extLst>
          </p:cNvPr>
          <p:cNvSpPr/>
          <p:nvPr/>
        </p:nvSpPr>
        <p:spPr>
          <a:xfrm>
            <a:off x="7222428" y="3592241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22" name="椭圆 321">
            <a:extLst>
              <a:ext uri="{FF2B5EF4-FFF2-40B4-BE49-F238E27FC236}">
                <a16:creationId xmlns:a16="http://schemas.microsoft.com/office/drawing/2014/main" id="{0CA45218-1581-304C-A254-D03A811A9351}"/>
              </a:ext>
            </a:extLst>
          </p:cNvPr>
          <p:cNvSpPr/>
          <p:nvPr/>
        </p:nvSpPr>
        <p:spPr>
          <a:xfrm>
            <a:off x="6542945" y="2791200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23" name="椭圆 322">
            <a:extLst>
              <a:ext uri="{FF2B5EF4-FFF2-40B4-BE49-F238E27FC236}">
                <a16:creationId xmlns:a16="http://schemas.microsoft.com/office/drawing/2014/main" id="{AF28FBE8-9687-C944-B7E1-078E93BAF416}"/>
              </a:ext>
            </a:extLst>
          </p:cNvPr>
          <p:cNvSpPr/>
          <p:nvPr/>
        </p:nvSpPr>
        <p:spPr>
          <a:xfrm>
            <a:off x="8124998" y="2264481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24" name="椭圆 323">
            <a:extLst>
              <a:ext uri="{FF2B5EF4-FFF2-40B4-BE49-F238E27FC236}">
                <a16:creationId xmlns:a16="http://schemas.microsoft.com/office/drawing/2014/main" id="{F4469C60-1028-1040-AAF1-A0C597B21D38}"/>
              </a:ext>
            </a:extLst>
          </p:cNvPr>
          <p:cNvSpPr/>
          <p:nvPr/>
        </p:nvSpPr>
        <p:spPr>
          <a:xfrm>
            <a:off x="6960709" y="2293535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25" name="椭圆 324">
            <a:extLst>
              <a:ext uri="{FF2B5EF4-FFF2-40B4-BE49-F238E27FC236}">
                <a16:creationId xmlns:a16="http://schemas.microsoft.com/office/drawing/2014/main" id="{1144CA5B-A7CF-224C-97B9-B74D6E7D79EA}"/>
              </a:ext>
            </a:extLst>
          </p:cNvPr>
          <p:cNvSpPr/>
          <p:nvPr/>
        </p:nvSpPr>
        <p:spPr>
          <a:xfrm>
            <a:off x="8173469" y="3308241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26" name="椭圆 325">
            <a:extLst>
              <a:ext uri="{FF2B5EF4-FFF2-40B4-BE49-F238E27FC236}">
                <a16:creationId xmlns:a16="http://schemas.microsoft.com/office/drawing/2014/main" id="{606EEA8D-3BC2-4143-9658-45BA7B3EC5BA}"/>
              </a:ext>
            </a:extLst>
          </p:cNvPr>
          <p:cNvSpPr/>
          <p:nvPr/>
        </p:nvSpPr>
        <p:spPr>
          <a:xfrm>
            <a:off x="6841679" y="3149958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27" name="椭圆 326">
            <a:extLst>
              <a:ext uri="{FF2B5EF4-FFF2-40B4-BE49-F238E27FC236}">
                <a16:creationId xmlns:a16="http://schemas.microsoft.com/office/drawing/2014/main" id="{21F62F56-F905-7F4C-BDA8-C1D3F8BDA0A6}"/>
              </a:ext>
            </a:extLst>
          </p:cNvPr>
          <p:cNvSpPr/>
          <p:nvPr/>
        </p:nvSpPr>
        <p:spPr>
          <a:xfrm>
            <a:off x="7283589" y="2614062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328" name="直线连接符 327">
            <a:extLst>
              <a:ext uri="{FF2B5EF4-FFF2-40B4-BE49-F238E27FC236}">
                <a16:creationId xmlns:a16="http://schemas.microsoft.com/office/drawing/2014/main" id="{8986CDE0-2DE4-3F42-86F7-72468E7A72CC}"/>
              </a:ext>
            </a:extLst>
          </p:cNvPr>
          <p:cNvCxnSpPr>
            <a:cxnSpLocks/>
            <a:stCxn id="317" idx="3"/>
            <a:endCxn id="321" idx="7"/>
          </p:cNvCxnSpPr>
          <p:nvPr/>
        </p:nvCxnSpPr>
        <p:spPr>
          <a:xfrm flipH="1">
            <a:off x="7439604" y="3407212"/>
            <a:ext cx="250627" cy="22270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直线连接符 328">
            <a:extLst>
              <a:ext uri="{FF2B5EF4-FFF2-40B4-BE49-F238E27FC236}">
                <a16:creationId xmlns:a16="http://schemas.microsoft.com/office/drawing/2014/main" id="{D06FF604-C688-684D-9DCC-F06554DDE082}"/>
              </a:ext>
            </a:extLst>
          </p:cNvPr>
          <p:cNvCxnSpPr>
            <a:cxnSpLocks/>
            <a:stCxn id="320" idx="1"/>
            <a:endCxn id="317" idx="5"/>
          </p:cNvCxnSpPr>
          <p:nvPr/>
        </p:nvCxnSpPr>
        <p:spPr>
          <a:xfrm flipV="1">
            <a:off x="7822212" y="3407212"/>
            <a:ext cx="47934" cy="375102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线连接符 329">
            <a:extLst>
              <a:ext uri="{FF2B5EF4-FFF2-40B4-BE49-F238E27FC236}">
                <a16:creationId xmlns:a16="http://schemas.microsoft.com/office/drawing/2014/main" id="{66312B27-B7FC-E64F-B3F4-0363EAB87D6B}"/>
              </a:ext>
            </a:extLst>
          </p:cNvPr>
          <p:cNvCxnSpPr>
            <a:cxnSpLocks/>
            <a:stCxn id="321" idx="1"/>
            <a:endCxn id="326" idx="4"/>
          </p:cNvCxnSpPr>
          <p:nvPr/>
        </p:nvCxnSpPr>
        <p:spPr>
          <a:xfrm flipH="1" flipV="1">
            <a:off x="6968898" y="3407212"/>
            <a:ext cx="290791" cy="22270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直线连接符 330">
            <a:extLst>
              <a:ext uri="{FF2B5EF4-FFF2-40B4-BE49-F238E27FC236}">
                <a16:creationId xmlns:a16="http://schemas.microsoft.com/office/drawing/2014/main" id="{20C1AF08-B21D-B643-8398-DDE20857AFF0}"/>
              </a:ext>
            </a:extLst>
          </p:cNvPr>
          <p:cNvCxnSpPr>
            <a:cxnSpLocks/>
            <a:stCxn id="319" idx="4"/>
            <a:endCxn id="325" idx="7"/>
          </p:cNvCxnSpPr>
          <p:nvPr/>
        </p:nvCxnSpPr>
        <p:spPr>
          <a:xfrm flipH="1">
            <a:off x="8390645" y="2861229"/>
            <a:ext cx="360584" cy="4846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直线连接符 331">
            <a:extLst>
              <a:ext uri="{FF2B5EF4-FFF2-40B4-BE49-F238E27FC236}">
                <a16:creationId xmlns:a16="http://schemas.microsoft.com/office/drawing/2014/main" id="{5E2B14D8-25DE-404A-B4E2-ACEB33D5986A}"/>
              </a:ext>
            </a:extLst>
          </p:cNvPr>
          <p:cNvCxnSpPr>
            <a:cxnSpLocks/>
            <a:stCxn id="318" idx="2"/>
            <a:endCxn id="327" idx="6"/>
          </p:cNvCxnSpPr>
          <p:nvPr/>
        </p:nvCxnSpPr>
        <p:spPr>
          <a:xfrm flipH="1" flipV="1">
            <a:off x="7538026" y="2742689"/>
            <a:ext cx="438882" cy="16463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直线连接符 332">
            <a:extLst>
              <a:ext uri="{FF2B5EF4-FFF2-40B4-BE49-F238E27FC236}">
                <a16:creationId xmlns:a16="http://schemas.microsoft.com/office/drawing/2014/main" id="{95024118-1C86-124B-BBDB-C09A20729E07}"/>
              </a:ext>
            </a:extLst>
          </p:cNvPr>
          <p:cNvCxnSpPr>
            <a:cxnSpLocks/>
            <a:stCxn id="324" idx="3"/>
            <a:endCxn id="322" idx="7"/>
          </p:cNvCxnSpPr>
          <p:nvPr/>
        </p:nvCxnSpPr>
        <p:spPr>
          <a:xfrm flipH="1">
            <a:off x="6760121" y="2513115"/>
            <a:ext cx="237849" cy="31575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线连接符 333">
            <a:extLst>
              <a:ext uri="{FF2B5EF4-FFF2-40B4-BE49-F238E27FC236}">
                <a16:creationId xmlns:a16="http://schemas.microsoft.com/office/drawing/2014/main" id="{A1FDDEFD-73A7-FD41-B719-1B73F2734BD2}"/>
              </a:ext>
            </a:extLst>
          </p:cNvPr>
          <p:cNvCxnSpPr>
            <a:cxnSpLocks/>
            <a:stCxn id="326" idx="1"/>
            <a:endCxn id="322" idx="5"/>
          </p:cNvCxnSpPr>
          <p:nvPr/>
        </p:nvCxnSpPr>
        <p:spPr>
          <a:xfrm flipH="1" flipV="1">
            <a:off x="6760121" y="3010780"/>
            <a:ext cx="118819" cy="17685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线连接符 334">
            <a:extLst>
              <a:ext uri="{FF2B5EF4-FFF2-40B4-BE49-F238E27FC236}">
                <a16:creationId xmlns:a16="http://schemas.microsoft.com/office/drawing/2014/main" id="{CB9255BA-86A9-5E4C-A1F8-DA1839BD8D8C}"/>
              </a:ext>
            </a:extLst>
          </p:cNvPr>
          <p:cNvCxnSpPr>
            <a:cxnSpLocks/>
            <a:stCxn id="316" idx="3"/>
            <a:endCxn id="327" idx="0"/>
          </p:cNvCxnSpPr>
          <p:nvPr/>
        </p:nvCxnSpPr>
        <p:spPr>
          <a:xfrm flipH="1">
            <a:off x="7410808" y="2423680"/>
            <a:ext cx="258640" cy="19038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线连接符 335">
            <a:extLst>
              <a:ext uri="{FF2B5EF4-FFF2-40B4-BE49-F238E27FC236}">
                <a16:creationId xmlns:a16="http://schemas.microsoft.com/office/drawing/2014/main" id="{FEED2CB5-AD7B-0D44-AE22-5BD9552648A3}"/>
              </a:ext>
            </a:extLst>
          </p:cNvPr>
          <p:cNvCxnSpPr>
            <a:cxnSpLocks/>
            <a:stCxn id="326" idx="7"/>
            <a:endCxn id="327" idx="3"/>
          </p:cNvCxnSpPr>
          <p:nvPr/>
        </p:nvCxnSpPr>
        <p:spPr>
          <a:xfrm flipV="1">
            <a:off x="7058855" y="2833642"/>
            <a:ext cx="261995" cy="35399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直线连接符 336">
            <a:extLst>
              <a:ext uri="{FF2B5EF4-FFF2-40B4-BE49-F238E27FC236}">
                <a16:creationId xmlns:a16="http://schemas.microsoft.com/office/drawing/2014/main" id="{F966EA2A-7D0A-9842-B52C-5969CAFBF6CA}"/>
              </a:ext>
            </a:extLst>
          </p:cNvPr>
          <p:cNvCxnSpPr>
            <a:cxnSpLocks/>
            <a:stCxn id="318" idx="7"/>
            <a:endCxn id="323" idx="4"/>
          </p:cNvCxnSpPr>
          <p:nvPr/>
        </p:nvCxnSpPr>
        <p:spPr>
          <a:xfrm flipV="1">
            <a:off x="8194084" y="2521735"/>
            <a:ext cx="58133" cy="29463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直线连接符 337">
            <a:extLst>
              <a:ext uri="{FF2B5EF4-FFF2-40B4-BE49-F238E27FC236}">
                <a16:creationId xmlns:a16="http://schemas.microsoft.com/office/drawing/2014/main" id="{B914B13F-5CD2-5E4B-8020-63921D77131B}"/>
              </a:ext>
            </a:extLst>
          </p:cNvPr>
          <p:cNvCxnSpPr>
            <a:cxnSpLocks/>
            <a:stCxn id="319" idx="2"/>
            <a:endCxn id="318" idx="6"/>
          </p:cNvCxnSpPr>
          <p:nvPr/>
        </p:nvCxnSpPr>
        <p:spPr>
          <a:xfrm flipH="1">
            <a:off x="8231345" y="2732602"/>
            <a:ext cx="392665" cy="1747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直线连接符 338">
            <a:extLst>
              <a:ext uri="{FF2B5EF4-FFF2-40B4-BE49-F238E27FC236}">
                <a16:creationId xmlns:a16="http://schemas.microsoft.com/office/drawing/2014/main" id="{9BD2D78B-F3AE-9148-9326-21C11A904EA7}"/>
              </a:ext>
            </a:extLst>
          </p:cNvPr>
          <p:cNvCxnSpPr>
            <a:cxnSpLocks/>
            <a:stCxn id="326" idx="0"/>
            <a:endCxn id="324" idx="4"/>
          </p:cNvCxnSpPr>
          <p:nvPr/>
        </p:nvCxnSpPr>
        <p:spPr>
          <a:xfrm flipV="1">
            <a:off x="6968898" y="2550789"/>
            <a:ext cx="119030" cy="599169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线连接符 339">
            <a:extLst>
              <a:ext uri="{FF2B5EF4-FFF2-40B4-BE49-F238E27FC236}">
                <a16:creationId xmlns:a16="http://schemas.microsoft.com/office/drawing/2014/main" id="{FEB04626-D873-214F-92CF-47DD580CE4F4}"/>
              </a:ext>
            </a:extLst>
          </p:cNvPr>
          <p:cNvCxnSpPr>
            <a:cxnSpLocks/>
            <a:stCxn id="326" idx="6"/>
            <a:endCxn id="317" idx="2"/>
          </p:cNvCxnSpPr>
          <p:nvPr/>
        </p:nvCxnSpPr>
        <p:spPr>
          <a:xfrm>
            <a:off x="7096116" y="3278585"/>
            <a:ext cx="556854" cy="3767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直线连接符 340">
            <a:extLst>
              <a:ext uri="{FF2B5EF4-FFF2-40B4-BE49-F238E27FC236}">
                <a16:creationId xmlns:a16="http://schemas.microsoft.com/office/drawing/2014/main" id="{8F424FF1-9E11-F44C-A167-8E328C2A0467}"/>
              </a:ext>
            </a:extLst>
          </p:cNvPr>
          <p:cNvCxnSpPr>
            <a:cxnSpLocks/>
            <a:stCxn id="324" idx="6"/>
            <a:endCxn id="316" idx="2"/>
          </p:cNvCxnSpPr>
          <p:nvPr/>
        </p:nvCxnSpPr>
        <p:spPr>
          <a:xfrm flipV="1">
            <a:off x="7215146" y="2332727"/>
            <a:ext cx="417041" cy="89435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直线连接符 341">
            <a:extLst>
              <a:ext uri="{FF2B5EF4-FFF2-40B4-BE49-F238E27FC236}">
                <a16:creationId xmlns:a16="http://schemas.microsoft.com/office/drawing/2014/main" id="{4294D06F-7EDB-A249-98A9-07561C3E27FD}"/>
              </a:ext>
            </a:extLst>
          </p:cNvPr>
          <p:cNvCxnSpPr>
            <a:cxnSpLocks/>
            <a:stCxn id="316" idx="5"/>
            <a:endCxn id="318" idx="0"/>
          </p:cNvCxnSpPr>
          <p:nvPr/>
        </p:nvCxnSpPr>
        <p:spPr>
          <a:xfrm>
            <a:off x="7849363" y="2423680"/>
            <a:ext cx="254764" cy="355013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直线连接符 342">
            <a:extLst>
              <a:ext uri="{FF2B5EF4-FFF2-40B4-BE49-F238E27FC236}">
                <a16:creationId xmlns:a16="http://schemas.microsoft.com/office/drawing/2014/main" id="{0E3494BF-CCC7-9446-8E52-8093B69235FE}"/>
              </a:ext>
            </a:extLst>
          </p:cNvPr>
          <p:cNvCxnSpPr>
            <a:cxnSpLocks/>
            <a:stCxn id="318" idx="4"/>
            <a:endCxn id="325" idx="1"/>
          </p:cNvCxnSpPr>
          <p:nvPr/>
        </p:nvCxnSpPr>
        <p:spPr>
          <a:xfrm>
            <a:off x="8104127" y="3035947"/>
            <a:ext cx="106603" cy="30996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直线连接符 343">
            <a:extLst>
              <a:ext uri="{FF2B5EF4-FFF2-40B4-BE49-F238E27FC236}">
                <a16:creationId xmlns:a16="http://schemas.microsoft.com/office/drawing/2014/main" id="{45A23597-7671-AC42-8F0B-B9F65C89C4DF}"/>
              </a:ext>
            </a:extLst>
          </p:cNvPr>
          <p:cNvCxnSpPr>
            <a:cxnSpLocks/>
            <a:stCxn id="325" idx="3"/>
            <a:endCxn id="320" idx="7"/>
          </p:cNvCxnSpPr>
          <p:nvPr/>
        </p:nvCxnSpPr>
        <p:spPr>
          <a:xfrm flipH="1">
            <a:off x="8002127" y="3527821"/>
            <a:ext cx="208603" cy="25449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直线连接符 344">
            <a:extLst>
              <a:ext uri="{FF2B5EF4-FFF2-40B4-BE49-F238E27FC236}">
                <a16:creationId xmlns:a16="http://schemas.microsoft.com/office/drawing/2014/main" id="{B15057FF-C88D-374F-A814-0AE0F297CCB3}"/>
              </a:ext>
            </a:extLst>
          </p:cNvPr>
          <p:cNvCxnSpPr>
            <a:cxnSpLocks/>
            <a:stCxn id="317" idx="6"/>
            <a:endCxn id="325" idx="2"/>
          </p:cNvCxnSpPr>
          <p:nvPr/>
        </p:nvCxnSpPr>
        <p:spPr>
          <a:xfrm>
            <a:off x="7907407" y="3316259"/>
            <a:ext cx="266062" cy="120609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直线连接符 345">
            <a:extLst>
              <a:ext uri="{FF2B5EF4-FFF2-40B4-BE49-F238E27FC236}">
                <a16:creationId xmlns:a16="http://schemas.microsoft.com/office/drawing/2014/main" id="{EC08F1F5-49BB-8C41-A738-80B2C38AAE99}"/>
              </a:ext>
            </a:extLst>
          </p:cNvPr>
          <p:cNvCxnSpPr>
            <a:cxnSpLocks/>
            <a:stCxn id="317" idx="7"/>
            <a:endCxn id="318" idx="3"/>
          </p:cNvCxnSpPr>
          <p:nvPr/>
        </p:nvCxnSpPr>
        <p:spPr>
          <a:xfrm flipV="1">
            <a:off x="7870146" y="2998273"/>
            <a:ext cx="144023" cy="227033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直线连接符 346">
            <a:extLst>
              <a:ext uri="{FF2B5EF4-FFF2-40B4-BE49-F238E27FC236}">
                <a16:creationId xmlns:a16="http://schemas.microsoft.com/office/drawing/2014/main" id="{BD308427-EDA2-6F4E-9DBA-478C6655C48B}"/>
              </a:ext>
            </a:extLst>
          </p:cNvPr>
          <p:cNvCxnSpPr>
            <a:cxnSpLocks/>
            <a:stCxn id="323" idx="5"/>
            <a:endCxn id="319" idx="1"/>
          </p:cNvCxnSpPr>
          <p:nvPr/>
        </p:nvCxnSpPr>
        <p:spPr>
          <a:xfrm>
            <a:off x="8342174" y="2484061"/>
            <a:ext cx="319097" cy="15758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直线连接符 347">
            <a:extLst>
              <a:ext uri="{FF2B5EF4-FFF2-40B4-BE49-F238E27FC236}">
                <a16:creationId xmlns:a16="http://schemas.microsoft.com/office/drawing/2014/main" id="{F3007F0A-1DA8-E848-AA39-57F5F6646A8B}"/>
              </a:ext>
            </a:extLst>
          </p:cNvPr>
          <p:cNvCxnSpPr>
            <a:cxnSpLocks/>
            <a:stCxn id="293" idx="6"/>
            <a:endCxn id="300" idx="2"/>
          </p:cNvCxnSpPr>
          <p:nvPr/>
        </p:nvCxnSpPr>
        <p:spPr>
          <a:xfrm>
            <a:off x="4811926" y="4591927"/>
            <a:ext cx="238374" cy="6038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直线连接符 348">
            <a:extLst>
              <a:ext uri="{FF2B5EF4-FFF2-40B4-BE49-F238E27FC236}">
                <a16:creationId xmlns:a16="http://schemas.microsoft.com/office/drawing/2014/main" id="{4D282E6E-F29C-064D-AC00-57E876EA655C}"/>
              </a:ext>
            </a:extLst>
          </p:cNvPr>
          <p:cNvCxnSpPr>
            <a:cxnSpLocks/>
            <a:stCxn id="301" idx="5"/>
            <a:endCxn id="304" idx="1"/>
          </p:cNvCxnSpPr>
          <p:nvPr/>
        </p:nvCxnSpPr>
        <p:spPr>
          <a:xfrm>
            <a:off x="4103187" y="4797715"/>
            <a:ext cx="142965" cy="13862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直线连接符 349">
            <a:extLst>
              <a:ext uri="{FF2B5EF4-FFF2-40B4-BE49-F238E27FC236}">
                <a16:creationId xmlns:a16="http://schemas.microsoft.com/office/drawing/2014/main" id="{E9DD20C3-72C8-0849-8895-BF745334C2AC}"/>
              </a:ext>
            </a:extLst>
          </p:cNvPr>
          <p:cNvCxnSpPr>
            <a:cxnSpLocks/>
            <a:stCxn id="295" idx="4"/>
            <a:endCxn id="297" idx="0"/>
          </p:cNvCxnSpPr>
          <p:nvPr/>
        </p:nvCxnSpPr>
        <p:spPr>
          <a:xfrm flipH="1">
            <a:off x="4837472" y="5320547"/>
            <a:ext cx="191957" cy="70869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直线连接符 350">
            <a:extLst>
              <a:ext uri="{FF2B5EF4-FFF2-40B4-BE49-F238E27FC236}">
                <a16:creationId xmlns:a16="http://schemas.microsoft.com/office/drawing/2014/main" id="{5DEE367D-6AD9-2C48-980E-A13D27EB4816}"/>
              </a:ext>
            </a:extLst>
          </p:cNvPr>
          <p:cNvCxnSpPr>
            <a:cxnSpLocks/>
            <a:stCxn id="294" idx="7"/>
            <a:endCxn id="293" idx="4"/>
          </p:cNvCxnSpPr>
          <p:nvPr/>
        </p:nvCxnSpPr>
        <p:spPr>
          <a:xfrm flipH="1" flipV="1">
            <a:off x="4684708" y="4720554"/>
            <a:ext cx="110740" cy="78935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直线连接符 351">
            <a:extLst>
              <a:ext uri="{FF2B5EF4-FFF2-40B4-BE49-F238E27FC236}">
                <a16:creationId xmlns:a16="http://schemas.microsoft.com/office/drawing/2014/main" id="{618B4D38-30EC-F147-8543-529424E6BC96}"/>
              </a:ext>
            </a:extLst>
          </p:cNvPr>
          <p:cNvCxnSpPr>
            <a:cxnSpLocks/>
            <a:stCxn id="298" idx="0"/>
            <a:endCxn id="304" idx="4"/>
          </p:cNvCxnSpPr>
          <p:nvPr/>
        </p:nvCxnSpPr>
        <p:spPr>
          <a:xfrm flipV="1">
            <a:off x="4274949" y="5155916"/>
            <a:ext cx="61161" cy="72092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直线连接符 352">
            <a:extLst>
              <a:ext uri="{FF2B5EF4-FFF2-40B4-BE49-F238E27FC236}">
                <a16:creationId xmlns:a16="http://schemas.microsoft.com/office/drawing/2014/main" id="{63E2D89B-C665-5E4B-B58E-BE12D304282E}"/>
              </a:ext>
            </a:extLst>
          </p:cNvPr>
          <p:cNvCxnSpPr>
            <a:cxnSpLocks/>
            <a:stCxn id="302" idx="0"/>
            <a:endCxn id="300" idx="5"/>
          </p:cNvCxnSpPr>
          <p:nvPr/>
        </p:nvCxnSpPr>
        <p:spPr>
          <a:xfrm flipV="1">
            <a:off x="5225990" y="4743261"/>
            <a:ext cx="41486" cy="84958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直线连接符 353">
            <a:extLst>
              <a:ext uri="{FF2B5EF4-FFF2-40B4-BE49-F238E27FC236}">
                <a16:creationId xmlns:a16="http://schemas.microsoft.com/office/drawing/2014/main" id="{965D163B-3D1B-5344-9EE3-B38FA7A0F624}"/>
              </a:ext>
            </a:extLst>
          </p:cNvPr>
          <p:cNvCxnSpPr>
            <a:cxnSpLocks/>
            <a:stCxn id="299" idx="6"/>
            <a:endCxn id="304" idx="2"/>
          </p:cNvCxnSpPr>
          <p:nvPr/>
        </p:nvCxnSpPr>
        <p:spPr>
          <a:xfrm flipV="1">
            <a:off x="3722684" y="5027289"/>
            <a:ext cx="486207" cy="17713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文本框 355">
            <a:extLst>
              <a:ext uri="{FF2B5EF4-FFF2-40B4-BE49-F238E27FC236}">
                <a16:creationId xmlns:a16="http://schemas.microsoft.com/office/drawing/2014/main" id="{88812CE6-0288-DE49-AD19-88AAC530F873}"/>
              </a:ext>
            </a:extLst>
          </p:cNvPr>
          <p:cNvSpPr txBox="1"/>
          <p:nvPr/>
        </p:nvSpPr>
        <p:spPr>
          <a:xfrm>
            <a:off x="3766981" y="1783683"/>
            <a:ext cx="1861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Gill Sans MT" panose="020B0502020104020203" pitchFamily="34" charset="0"/>
              </a:rPr>
              <a:t>Observed graph</a:t>
            </a:r>
            <a:endParaRPr kumimoji="1" lang="zh-CN" altLang="en-US" sz="2000" dirty="0">
              <a:latin typeface="Gill Sans MT" panose="020B0502020104020203" pitchFamily="34" charset="0"/>
            </a:endParaRPr>
          </a:p>
        </p:txBody>
      </p:sp>
      <p:sp>
        <p:nvSpPr>
          <p:cNvPr id="357" name="文本框 356">
            <a:extLst>
              <a:ext uri="{FF2B5EF4-FFF2-40B4-BE49-F238E27FC236}">
                <a16:creationId xmlns:a16="http://schemas.microsoft.com/office/drawing/2014/main" id="{B6A21EC4-B54C-D742-8A34-A800E1AAD3F4}"/>
              </a:ext>
            </a:extLst>
          </p:cNvPr>
          <p:cNvSpPr txBox="1"/>
          <p:nvPr/>
        </p:nvSpPr>
        <p:spPr>
          <a:xfrm>
            <a:off x="6897994" y="1785905"/>
            <a:ext cx="1850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Gill Sans MT" panose="020B0502020104020203" pitchFamily="34" charset="0"/>
              </a:rPr>
              <a:t>Predictive graph</a:t>
            </a:r>
            <a:endParaRPr kumimoji="1" lang="zh-CN" altLang="en-US" sz="2000" dirty="0">
              <a:latin typeface="Gill Sans MT" panose="020B0502020104020203" pitchFamily="34" charset="0"/>
            </a:endParaRPr>
          </a:p>
        </p:txBody>
      </p:sp>
      <p:sp>
        <p:nvSpPr>
          <p:cNvPr id="358" name="左右箭头 357">
            <a:extLst>
              <a:ext uri="{FF2B5EF4-FFF2-40B4-BE49-F238E27FC236}">
                <a16:creationId xmlns:a16="http://schemas.microsoft.com/office/drawing/2014/main" id="{FEBBB404-AA2F-2842-841A-AB1DC5734548}"/>
              </a:ext>
            </a:extLst>
          </p:cNvPr>
          <p:cNvSpPr/>
          <p:nvPr/>
        </p:nvSpPr>
        <p:spPr bwMode="auto">
          <a:xfrm>
            <a:off x="5642207" y="3202036"/>
            <a:ext cx="999742" cy="410447"/>
          </a:xfrm>
          <a:prstGeom prst="left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宋体" pitchFamily="2" charset="-122"/>
              </a:rPr>
              <a:t> GNN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  <a:ea typeface="宋体" pitchFamily="2" charset="-122"/>
            </a:endParaRPr>
          </a:p>
        </p:txBody>
      </p:sp>
      <p:sp>
        <p:nvSpPr>
          <p:cNvPr id="360" name="椭圆 359">
            <a:extLst>
              <a:ext uri="{FF2B5EF4-FFF2-40B4-BE49-F238E27FC236}">
                <a16:creationId xmlns:a16="http://schemas.microsoft.com/office/drawing/2014/main" id="{969F0850-CAF3-2B48-B120-E09B7E14BB3C}"/>
              </a:ext>
            </a:extLst>
          </p:cNvPr>
          <p:cNvSpPr/>
          <p:nvPr/>
        </p:nvSpPr>
        <p:spPr>
          <a:xfrm>
            <a:off x="7673342" y="4334673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61" name="椭圆 360">
            <a:extLst>
              <a:ext uri="{FF2B5EF4-FFF2-40B4-BE49-F238E27FC236}">
                <a16:creationId xmlns:a16="http://schemas.microsoft.com/office/drawing/2014/main" id="{16AB060E-F56C-8D45-AAB3-46354247B9F0}"/>
              </a:ext>
            </a:extLst>
          </p:cNvPr>
          <p:cNvSpPr/>
          <p:nvPr/>
        </p:nvSpPr>
        <p:spPr>
          <a:xfrm>
            <a:off x="7694125" y="5343605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62" name="椭圆 361">
            <a:extLst>
              <a:ext uri="{FF2B5EF4-FFF2-40B4-BE49-F238E27FC236}">
                <a16:creationId xmlns:a16="http://schemas.microsoft.com/office/drawing/2014/main" id="{70EDEF5F-3ED5-4547-985A-E375537753AC}"/>
              </a:ext>
            </a:extLst>
          </p:cNvPr>
          <p:cNvSpPr/>
          <p:nvPr/>
        </p:nvSpPr>
        <p:spPr>
          <a:xfrm>
            <a:off x="8018063" y="4934666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63" name="椭圆 362">
            <a:extLst>
              <a:ext uri="{FF2B5EF4-FFF2-40B4-BE49-F238E27FC236}">
                <a16:creationId xmlns:a16="http://schemas.microsoft.com/office/drawing/2014/main" id="{011240A0-7B3D-A341-A83F-9975DE391800}"/>
              </a:ext>
            </a:extLst>
          </p:cNvPr>
          <p:cNvSpPr/>
          <p:nvPr/>
        </p:nvSpPr>
        <p:spPr>
          <a:xfrm>
            <a:off x="8665165" y="4759948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64" name="椭圆 363">
            <a:extLst>
              <a:ext uri="{FF2B5EF4-FFF2-40B4-BE49-F238E27FC236}">
                <a16:creationId xmlns:a16="http://schemas.microsoft.com/office/drawing/2014/main" id="{D45F8593-8828-EB48-AC63-3821A62BD456}"/>
              </a:ext>
            </a:extLst>
          </p:cNvPr>
          <p:cNvSpPr/>
          <p:nvPr/>
        </p:nvSpPr>
        <p:spPr>
          <a:xfrm>
            <a:off x="7826106" y="5900613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65" name="椭圆 364">
            <a:extLst>
              <a:ext uri="{FF2B5EF4-FFF2-40B4-BE49-F238E27FC236}">
                <a16:creationId xmlns:a16="http://schemas.microsoft.com/office/drawing/2014/main" id="{1FBED349-439A-444A-A941-FF97C4765598}"/>
              </a:ext>
            </a:extLst>
          </p:cNvPr>
          <p:cNvSpPr/>
          <p:nvPr/>
        </p:nvSpPr>
        <p:spPr>
          <a:xfrm>
            <a:off x="7263583" y="5748214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66" name="椭圆 365">
            <a:extLst>
              <a:ext uri="{FF2B5EF4-FFF2-40B4-BE49-F238E27FC236}">
                <a16:creationId xmlns:a16="http://schemas.microsoft.com/office/drawing/2014/main" id="{AB1BB983-6613-C541-BF7D-D3E47A94BB4A}"/>
              </a:ext>
            </a:extLst>
          </p:cNvPr>
          <p:cNvSpPr/>
          <p:nvPr/>
        </p:nvSpPr>
        <p:spPr>
          <a:xfrm>
            <a:off x="6584100" y="4947173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67" name="椭圆 366">
            <a:extLst>
              <a:ext uri="{FF2B5EF4-FFF2-40B4-BE49-F238E27FC236}">
                <a16:creationId xmlns:a16="http://schemas.microsoft.com/office/drawing/2014/main" id="{3E7BBB8C-4E55-FA48-8332-1E18E943B778}"/>
              </a:ext>
            </a:extLst>
          </p:cNvPr>
          <p:cNvSpPr/>
          <p:nvPr/>
        </p:nvSpPr>
        <p:spPr>
          <a:xfrm>
            <a:off x="8166153" y="4395054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68" name="椭圆 367">
            <a:extLst>
              <a:ext uri="{FF2B5EF4-FFF2-40B4-BE49-F238E27FC236}">
                <a16:creationId xmlns:a16="http://schemas.microsoft.com/office/drawing/2014/main" id="{9A323EC4-2985-324C-B253-3EE183005BB3}"/>
              </a:ext>
            </a:extLst>
          </p:cNvPr>
          <p:cNvSpPr/>
          <p:nvPr/>
        </p:nvSpPr>
        <p:spPr>
          <a:xfrm>
            <a:off x="7001864" y="4424108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69" name="椭圆 368">
            <a:extLst>
              <a:ext uri="{FF2B5EF4-FFF2-40B4-BE49-F238E27FC236}">
                <a16:creationId xmlns:a16="http://schemas.microsoft.com/office/drawing/2014/main" id="{6761783C-5A8A-EB4A-AA54-0B956EB1142E}"/>
              </a:ext>
            </a:extLst>
          </p:cNvPr>
          <p:cNvSpPr/>
          <p:nvPr/>
        </p:nvSpPr>
        <p:spPr>
          <a:xfrm>
            <a:off x="8214624" y="5464214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70" name="椭圆 369">
            <a:extLst>
              <a:ext uri="{FF2B5EF4-FFF2-40B4-BE49-F238E27FC236}">
                <a16:creationId xmlns:a16="http://schemas.microsoft.com/office/drawing/2014/main" id="{6AE59B2C-A010-8E42-BCA5-4154C058D6B4}"/>
              </a:ext>
            </a:extLst>
          </p:cNvPr>
          <p:cNvSpPr/>
          <p:nvPr/>
        </p:nvSpPr>
        <p:spPr>
          <a:xfrm>
            <a:off x="6882834" y="5305931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71" name="椭圆 370">
            <a:extLst>
              <a:ext uri="{FF2B5EF4-FFF2-40B4-BE49-F238E27FC236}">
                <a16:creationId xmlns:a16="http://schemas.microsoft.com/office/drawing/2014/main" id="{8BECB58A-B75C-F547-AF67-6A17039CD49C}"/>
              </a:ext>
            </a:extLst>
          </p:cNvPr>
          <p:cNvSpPr/>
          <p:nvPr/>
        </p:nvSpPr>
        <p:spPr>
          <a:xfrm>
            <a:off x="7324744" y="4770035"/>
            <a:ext cx="254437" cy="25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372" name="直线连接符 371">
            <a:extLst>
              <a:ext uri="{FF2B5EF4-FFF2-40B4-BE49-F238E27FC236}">
                <a16:creationId xmlns:a16="http://schemas.microsoft.com/office/drawing/2014/main" id="{67416329-9D3E-F04E-A7DD-3984A278AC59}"/>
              </a:ext>
            </a:extLst>
          </p:cNvPr>
          <p:cNvCxnSpPr>
            <a:cxnSpLocks/>
            <a:stCxn id="361" idx="3"/>
            <a:endCxn id="365" idx="7"/>
          </p:cNvCxnSpPr>
          <p:nvPr/>
        </p:nvCxnSpPr>
        <p:spPr>
          <a:xfrm flipH="1">
            <a:off x="7480759" y="5563185"/>
            <a:ext cx="250627" cy="22270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直线连接符 372">
            <a:extLst>
              <a:ext uri="{FF2B5EF4-FFF2-40B4-BE49-F238E27FC236}">
                <a16:creationId xmlns:a16="http://schemas.microsoft.com/office/drawing/2014/main" id="{43ABD580-618A-A142-9BE6-A3BF6198EC80}"/>
              </a:ext>
            </a:extLst>
          </p:cNvPr>
          <p:cNvCxnSpPr>
            <a:cxnSpLocks/>
            <a:stCxn id="364" idx="1"/>
            <a:endCxn id="361" idx="5"/>
          </p:cNvCxnSpPr>
          <p:nvPr/>
        </p:nvCxnSpPr>
        <p:spPr>
          <a:xfrm flipV="1">
            <a:off x="7863367" y="5563185"/>
            <a:ext cx="47934" cy="375102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直线连接符 373">
            <a:extLst>
              <a:ext uri="{FF2B5EF4-FFF2-40B4-BE49-F238E27FC236}">
                <a16:creationId xmlns:a16="http://schemas.microsoft.com/office/drawing/2014/main" id="{D3A4D27C-42A1-2F48-8988-E0B448657E24}"/>
              </a:ext>
            </a:extLst>
          </p:cNvPr>
          <p:cNvCxnSpPr>
            <a:cxnSpLocks/>
            <a:stCxn id="365" idx="1"/>
            <a:endCxn id="370" idx="4"/>
          </p:cNvCxnSpPr>
          <p:nvPr/>
        </p:nvCxnSpPr>
        <p:spPr>
          <a:xfrm flipH="1" flipV="1">
            <a:off x="7010053" y="5563185"/>
            <a:ext cx="290791" cy="22270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直线连接符 374">
            <a:extLst>
              <a:ext uri="{FF2B5EF4-FFF2-40B4-BE49-F238E27FC236}">
                <a16:creationId xmlns:a16="http://schemas.microsoft.com/office/drawing/2014/main" id="{D7CE0156-634D-7E40-BC2E-518851C3D221}"/>
              </a:ext>
            </a:extLst>
          </p:cNvPr>
          <p:cNvCxnSpPr>
            <a:cxnSpLocks/>
            <a:stCxn id="363" idx="4"/>
            <a:endCxn id="369" idx="7"/>
          </p:cNvCxnSpPr>
          <p:nvPr/>
        </p:nvCxnSpPr>
        <p:spPr>
          <a:xfrm flipH="1">
            <a:off x="8431800" y="5017202"/>
            <a:ext cx="360584" cy="4846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直线连接符 375">
            <a:extLst>
              <a:ext uri="{FF2B5EF4-FFF2-40B4-BE49-F238E27FC236}">
                <a16:creationId xmlns:a16="http://schemas.microsoft.com/office/drawing/2014/main" id="{12E144D0-C9C7-104B-8E5C-16E15821B04C}"/>
              </a:ext>
            </a:extLst>
          </p:cNvPr>
          <p:cNvCxnSpPr>
            <a:cxnSpLocks/>
            <a:stCxn id="362" idx="2"/>
            <a:endCxn id="371" idx="6"/>
          </p:cNvCxnSpPr>
          <p:nvPr/>
        </p:nvCxnSpPr>
        <p:spPr>
          <a:xfrm flipH="1" flipV="1">
            <a:off x="7579181" y="4898662"/>
            <a:ext cx="438882" cy="16463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直线连接符 376">
            <a:extLst>
              <a:ext uri="{FF2B5EF4-FFF2-40B4-BE49-F238E27FC236}">
                <a16:creationId xmlns:a16="http://schemas.microsoft.com/office/drawing/2014/main" id="{F0C9C6FD-9D04-FC46-BB5D-987334BA6341}"/>
              </a:ext>
            </a:extLst>
          </p:cNvPr>
          <p:cNvCxnSpPr>
            <a:cxnSpLocks/>
            <a:stCxn id="368" idx="3"/>
            <a:endCxn id="366" idx="7"/>
          </p:cNvCxnSpPr>
          <p:nvPr/>
        </p:nvCxnSpPr>
        <p:spPr>
          <a:xfrm flipH="1">
            <a:off x="6801276" y="4643688"/>
            <a:ext cx="237849" cy="34115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线连接符 377">
            <a:extLst>
              <a:ext uri="{FF2B5EF4-FFF2-40B4-BE49-F238E27FC236}">
                <a16:creationId xmlns:a16="http://schemas.microsoft.com/office/drawing/2014/main" id="{8EE3893C-BD7D-E94B-84FA-323F18D5191B}"/>
              </a:ext>
            </a:extLst>
          </p:cNvPr>
          <p:cNvCxnSpPr>
            <a:cxnSpLocks/>
            <a:stCxn id="370" idx="1"/>
            <a:endCxn id="366" idx="5"/>
          </p:cNvCxnSpPr>
          <p:nvPr/>
        </p:nvCxnSpPr>
        <p:spPr>
          <a:xfrm flipH="1" flipV="1">
            <a:off x="6801276" y="5166753"/>
            <a:ext cx="118819" cy="17685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直线连接符 378">
            <a:extLst>
              <a:ext uri="{FF2B5EF4-FFF2-40B4-BE49-F238E27FC236}">
                <a16:creationId xmlns:a16="http://schemas.microsoft.com/office/drawing/2014/main" id="{6EEC3547-4600-864A-8AF0-EE59347718BC}"/>
              </a:ext>
            </a:extLst>
          </p:cNvPr>
          <p:cNvCxnSpPr>
            <a:cxnSpLocks/>
            <a:stCxn id="360" idx="3"/>
          </p:cNvCxnSpPr>
          <p:nvPr/>
        </p:nvCxnSpPr>
        <p:spPr>
          <a:xfrm flipH="1">
            <a:off x="7451963" y="4554253"/>
            <a:ext cx="258640" cy="19038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直线连接符 379">
            <a:extLst>
              <a:ext uri="{FF2B5EF4-FFF2-40B4-BE49-F238E27FC236}">
                <a16:creationId xmlns:a16="http://schemas.microsoft.com/office/drawing/2014/main" id="{8E0079C4-F75D-6344-BB67-F92BAB0CC570}"/>
              </a:ext>
            </a:extLst>
          </p:cNvPr>
          <p:cNvCxnSpPr>
            <a:cxnSpLocks/>
            <a:stCxn id="370" idx="7"/>
            <a:endCxn id="371" idx="3"/>
          </p:cNvCxnSpPr>
          <p:nvPr/>
        </p:nvCxnSpPr>
        <p:spPr>
          <a:xfrm flipV="1">
            <a:off x="7100010" y="4989615"/>
            <a:ext cx="261995" cy="35399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直线连接符 380">
            <a:extLst>
              <a:ext uri="{FF2B5EF4-FFF2-40B4-BE49-F238E27FC236}">
                <a16:creationId xmlns:a16="http://schemas.microsoft.com/office/drawing/2014/main" id="{9C359FEA-F61A-FA46-8679-4F170CF988F6}"/>
              </a:ext>
            </a:extLst>
          </p:cNvPr>
          <p:cNvCxnSpPr>
            <a:cxnSpLocks/>
            <a:stCxn id="362" idx="7"/>
            <a:endCxn id="367" idx="4"/>
          </p:cNvCxnSpPr>
          <p:nvPr/>
        </p:nvCxnSpPr>
        <p:spPr>
          <a:xfrm flipV="1">
            <a:off x="8235239" y="4652308"/>
            <a:ext cx="58133" cy="32003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直线连接符 381">
            <a:extLst>
              <a:ext uri="{FF2B5EF4-FFF2-40B4-BE49-F238E27FC236}">
                <a16:creationId xmlns:a16="http://schemas.microsoft.com/office/drawing/2014/main" id="{2B279553-B2A0-0C4D-BB23-2BAEC23BE162}"/>
              </a:ext>
            </a:extLst>
          </p:cNvPr>
          <p:cNvCxnSpPr>
            <a:cxnSpLocks/>
            <a:stCxn id="363" idx="2"/>
            <a:endCxn id="362" idx="6"/>
          </p:cNvCxnSpPr>
          <p:nvPr/>
        </p:nvCxnSpPr>
        <p:spPr>
          <a:xfrm flipH="1">
            <a:off x="8272500" y="4888575"/>
            <a:ext cx="392665" cy="1747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直线连接符 382">
            <a:extLst>
              <a:ext uri="{FF2B5EF4-FFF2-40B4-BE49-F238E27FC236}">
                <a16:creationId xmlns:a16="http://schemas.microsoft.com/office/drawing/2014/main" id="{4FB93203-9CA0-FE4B-ADC6-EF02ADDD9049}"/>
              </a:ext>
            </a:extLst>
          </p:cNvPr>
          <p:cNvCxnSpPr>
            <a:cxnSpLocks/>
            <a:stCxn id="370" idx="0"/>
            <a:endCxn id="368" idx="4"/>
          </p:cNvCxnSpPr>
          <p:nvPr/>
        </p:nvCxnSpPr>
        <p:spPr>
          <a:xfrm flipV="1">
            <a:off x="7010053" y="4681362"/>
            <a:ext cx="119030" cy="624569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直线连接符 383">
            <a:extLst>
              <a:ext uri="{FF2B5EF4-FFF2-40B4-BE49-F238E27FC236}">
                <a16:creationId xmlns:a16="http://schemas.microsoft.com/office/drawing/2014/main" id="{A696DF25-A142-1543-AB59-0FF5621EDD82}"/>
              </a:ext>
            </a:extLst>
          </p:cNvPr>
          <p:cNvCxnSpPr>
            <a:cxnSpLocks/>
            <a:stCxn id="370" idx="6"/>
            <a:endCxn id="361" idx="2"/>
          </p:cNvCxnSpPr>
          <p:nvPr/>
        </p:nvCxnSpPr>
        <p:spPr>
          <a:xfrm>
            <a:off x="7137271" y="5434558"/>
            <a:ext cx="556854" cy="3767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直线连接符 384">
            <a:extLst>
              <a:ext uri="{FF2B5EF4-FFF2-40B4-BE49-F238E27FC236}">
                <a16:creationId xmlns:a16="http://schemas.microsoft.com/office/drawing/2014/main" id="{87D53836-B470-E541-933B-917CF12B9E11}"/>
              </a:ext>
            </a:extLst>
          </p:cNvPr>
          <p:cNvCxnSpPr>
            <a:cxnSpLocks/>
            <a:stCxn id="368" idx="6"/>
            <a:endCxn id="360" idx="2"/>
          </p:cNvCxnSpPr>
          <p:nvPr/>
        </p:nvCxnSpPr>
        <p:spPr>
          <a:xfrm flipV="1">
            <a:off x="7256301" y="4463300"/>
            <a:ext cx="417041" cy="89435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直线连接符 385">
            <a:extLst>
              <a:ext uri="{FF2B5EF4-FFF2-40B4-BE49-F238E27FC236}">
                <a16:creationId xmlns:a16="http://schemas.microsoft.com/office/drawing/2014/main" id="{68B0B26A-29E6-A54B-B7BA-DFB418961BE1}"/>
              </a:ext>
            </a:extLst>
          </p:cNvPr>
          <p:cNvCxnSpPr>
            <a:cxnSpLocks/>
            <a:stCxn id="360" idx="5"/>
            <a:endCxn id="362" idx="0"/>
          </p:cNvCxnSpPr>
          <p:nvPr/>
        </p:nvCxnSpPr>
        <p:spPr>
          <a:xfrm>
            <a:off x="7890518" y="4554253"/>
            <a:ext cx="254764" cy="380413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直线连接符 386">
            <a:extLst>
              <a:ext uri="{FF2B5EF4-FFF2-40B4-BE49-F238E27FC236}">
                <a16:creationId xmlns:a16="http://schemas.microsoft.com/office/drawing/2014/main" id="{A253A46E-7C49-654A-82E3-0181F164DF0A}"/>
              </a:ext>
            </a:extLst>
          </p:cNvPr>
          <p:cNvCxnSpPr>
            <a:cxnSpLocks/>
            <a:stCxn id="362" idx="4"/>
            <a:endCxn id="369" idx="1"/>
          </p:cNvCxnSpPr>
          <p:nvPr/>
        </p:nvCxnSpPr>
        <p:spPr>
          <a:xfrm>
            <a:off x="8145282" y="5191920"/>
            <a:ext cx="106603" cy="30996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直线连接符 387">
            <a:extLst>
              <a:ext uri="{FF2B5EF4-FFF2-40B4-BE49-F238E27FC236}">
                <a16:creationId xmlns:a16="http://schemas.microsoft.com/office/drawing/2014/main" id="{55C8AF56-412F-5E40-8AA3-F635385BA9FF}"/>
              </a:ext>
            </a:extLst>
          </p:cNvPr>
          <p:cNvCxnSpPr>
            <a:cxnSpLocks/>
            <a:stCxn id="369" idx="3"/>
            <a:endCxn id="364" idx="7"/>
          </p:cNvCxnSpPr>
          <p:nvPr/>
        </p:nvCxnSpPr>
        <p:spPr>
          <a:xfrm flipH="1">
            <a:off x="8043282" y="5683794"/>
            <a:ext cx="208603" cy="25449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直线连接符 388">
            <a:extLst>
              <a:ext uri="{FF2B5EF4-FFF2-40B4-BE49-F238E27FC236}">
                <a16:creationId xmlns:a16="http://schemas.microsoft.com/office/drawing/2014/main" id="{AFD99670-54D8-AB4A-AA1B-58177A317F05}"/>
              </a:ext>
            </a:extLst>
          </p:cNvPr>
          <p:cNvCxnSpPr>
            <a:cxnSpLocks/>
            <a:stCxn id="361" idx="6"/>
            <a:endCxn id="369" idx="2"/>
          </p:cNvCxnSpPr>
          <p:nvPr/>
        </p:nvCxnSpPr>
        <p:spPr>
          <a:xfrm>
            <a:off x="7948562" y="5472232"/>
            <a:ext cx="266062" cy="120609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直线连接符 389">
            <a:extLst>
              <a:ext uri="{FF2B5EF4-FFF2-40B4-BE49-F238E27FC236}">
                <a16:creationId xmlns:a16="http://schemas.microsoft.com/office/drawing/2014/main" id="{1D6FE488-E3A2-0646-9113-033C03246F61}"/>
              </a:ext>
            </a:extLst>
          </p:cNvPr>
          <p:cNvCxnSpPr>
            <a:cxnSpLocks/>
            <a:stCxn id="361" idx="7"/>
            <a:endCxn id="362" idx="3"/>
          </p:cNvCxnSpPr>
          <p:nvPr/>
        </p:nvCxnSpPr>
        <p:spPr>
          <a:xfrm flipV="1">
            <a:off x="7911301" y="5154246"/>
            <a:ext cx="144023" cy="227033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直线连接符 390">
            <a:extLst>
              <a:ext uri="{FF2B5EF4-FFF2-40B4-BE49-F238E27FC236}">
                <a16:creationId xmlns:a16="http://schemas.microsoft.com/office/drawing/2014/main" id="{B41DD026-C83F-D641-8ABF-CFC40839F8CA}"/>
              </a:ext>
            </a:extLst>
          </p:cNvPr>
          <p:cNvCxnSpPr>
            <a:cxnSpLocks/>
            <a:stCxn id="367" idx="5"/>
          </p:cNvCxnSpPr>
          <p:nvPr/>
        </p:nvCxnSpPr>
        <p:spPr>
          <a:xfrm>
            <a:off x="8383329" y="4614634"/>
            <a:ext cx="319097" cy="15758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604F7D84-3B96-F740-8866-5201CF492795}"/>
              </a:ext>
            </a:extLst>
          </p:cNvPr>
          <p:cNvSpPr txBox="1"/>
          <p:nvPr/>
        </p:nvSpPr>
        <p:spPr>
          <a:xfrm>
            <a:off x="1008095" y="2804478"/>
            <a:ext cx="248337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i="1" dirty="0">
                <a:solidFill>
                  <a:srgbClr val="00B050"/>
                </a:solidFill>
                <a:latin typeface="Gill Sans MT" panose="020B0502020104020203" pitchFamily="34" charset="0"/>
              </a:rPr>
              <a:t>ideal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case</a:t>
            </a:r>
          </a:p>
          <a:p>
            <a:r>
              <a:rPr kumimoji="1" lang="en-US" altLang="zh-CN" sz="2000" dirty="0">
                <a:latin typeface="Gill Sans MT" panose="020B0502020104020203" pitchFamily="34" charset="0"/>
              </a:rPr>
              <a:t>(clean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data)</a:t>
            </a: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r>
              <a:rPr kumimoji="1" lang="en-US" altLang="zh-CN" sz="20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practical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case</a:t>
            </a:r>
          </a:p>
          <a:p>
            <a:r>
              <a:rPr kumimoji="1" lang="en-US" altLang="zh-CN" sz="2000" dirty="0">
                <a:latin typeface="Gill Sans MT" panose="020B0502020104020203" pitchFamily="34" charset="0"/>
              </a:rPr>
              <a:t>(with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bilateral</a:t>
            </a:r>
            <a:r>
              <a:rPr kumimoji="1" lang="zh-CN" altLang="en-US" sz="200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0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noise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)</a:t>
            </a:r>
            <a:endParaRPr kumimoji="1" lang="zh-CN" altLang="en-US" sz="2000" dirty="0">
              <a:latin typeface="Gill Sans MT" panose="020B0502020104020203" pitchFamily="34" charset="0"/>
            </a:endParaRPr>
          </a:p>
          <a:p>
            <a:endParaRPr kumimoji="1" lang="zh-CN" altLang="en-US" sz="2000" dirty="0">
              <a:latin typeface="Gill Sans MT" panose="020B0502020104020203" pitchFamily="34" charset="0"/>
            </a:endParaRPr>
          </a:p>
        </p:txBody>
      </p:sp>
      <p:cxnSp>
        <p:nvCxnSpPr>
          <p:cNvPr id="435" name="直线连接符 434">
            <a:extLst>
              <a:ext uri="{FF2B5EF4-FFF2-40B4-BE49-F238E27FC236}">
                <a16:creationId xmlns:a16="http://schemas.microsoft.com/office/drawing/2014/main" id="{A4B9209C-4545-8441-A4BA-A49D8B608C02}"/>
              </a:ext>
            </a:extLst>
          </p:cNvPr>
          <p:cNvCxnSpPr>
            <a:cxnSpLocks/>
          </p:cNvCxnSpPr>
          <p:nvPr/>
        </p:nvCxnSpPr>
        <p:spPr>
          <a:xfrm flipH="1">
            <a:off x="3351683" y="4069516"/>
            <a:ext cx="5887689" cy="3566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14AF252-867A-534C-891D-1BFA7A5D4106}"/>
                  </a:ext>
                </a:extLst>
              </p:cNvPr>
              <p:cNvSpPr txBox="1"/>
              <p:nvPr/>
            </p:nvSpPr>
            <p:spPr>
              <a:xfrm>
                <a:off x="3284362" y="3541249"/>
                <a:ext cx="4975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14AF252-867A-534C-891D-1BFA7A5D4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362" y="3541249"/>
                <a:ext cx="49757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0CC8560C-C972-B747-88F1-344D8A0DF461}"/>
                  </a:ext>
                </a:extLst>
              </p:cNvPr>
              <p:cNvSpPr txBox="1"/>
              <p:nvPr/>
            </p:nvSpPr>
            <p:spPr>
              <a:xfrm>
                <a:off x="8670816" y="3541249"/>
                <a:ext cx="4916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0CC8560C-C972-B747-88F1-344D8A0DF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816" y="3541249"/>
                <a:ext cx="49160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626FE1F7-07DC-3249-84A5-031A1A1CBB38}"/>
                  </a:ext>
                </a:extLst>
              </p:cNvPr>
              <p:cNvSpPr txBox="1"/>
              <p:nvPr/>
            </p:nvSpPr>
            <p:spPr>
              <a:xfrm>
                <a:off x="3284362" y="4139715"/>
                <a:ext cx="497572" cy="532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kumimoji="1"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626FE1F7-07DC-3249-84A5-031A1A1CB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362" y="4139715"/>
                <a:ext cx="497572" cy="532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75C94518-38AF-854B-AD2C-AF163C2FDFD3}"/>
                  </a:ext>
                </a:extLst>
              </p:cNvPr>
              <p:cNvSpPr txBox="1"/>
              <p:nvPr/>
            </p:nvSpPr>
            <p:spPr>
              <a:xfrm>
                <a:off x="8670454" y="4114374"/>
                <a:ext cx="491609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75C94518-38AF-854B-AD2C-AF163C2FD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454" y="4114374"/>
                <a:ext cx="491609" cy="530915"/>
              </a:xfrm>
              <a:prstGeom prst="rect">
                <a:avLst/>
              </a:prstGeom>
              <a:blipFill>
                <a:blip r:embed="rId6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400C4DBA-A6A1-4B4F-8C4A-B0D987965F30}"/>
              </a:ext>
            </a:extLst>
          </p:cNvPr>
          <p:cNvSpPr txBox="1"/>
          <p:nvPr/>
        </p:nvSpPr>
        <p:spPr>
          <a:xfrm>
            <a:off x="3595465" y="6351194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noisy</a:t>
            </a:r>
            <a:r>
              <a:rPr kumimoji="1" lang="zh-CN" alt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observed</a:t>
            </a:r>
            <a:r>
              <a:rPr kumimoji="1" lang="zh-CN" alt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graph</a:t>
            </a:r>
            <a:endParaRPr kumimoji="1" lang="zh-CN" altLang="en-US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C68DD58C-011C-E14D-ABA9-8E46E8522C05}"/>
              </a:ext>
            </a:extLst>
          </p:cNvPr>
          <p:cNvSpPr txBox="1"/>
          <p:nvPr/>
        </p:nvSpPr>
        <p:spPr>
          <a:xfrm>
            <a:off x="6768598" y="6352534"/>
            <a:ext cx="222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noisy</a:t>
            </a:r>
            <a:r>
              <a:rPr kumimoji="1" lang="zh-CN" alt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predictive</a:t>
            </a:r>
            <a:r>
              <a:rPr kumimoji="1" lang="zh-CN" alt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graph</a:t>
            </a:r>
            <a:endParaRPr kumimoji="1" lang="zh-CN" altLang="en-US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0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D7B22-5DBB-9D4D-97AE-73AD7DF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 |</a:t>
            </a:r>
            <a:r>
              <a:rPr kumimoji="1" lang="zh-CN" altLang="en-US" dirty="0"/>
              <a:t> </a:t>
            </a:r>
            <a:r>
              <a:rPr kumimoji="1" lang="en-US" altLang="zh-CN" sz="3200" dirty="0"/>
              <a:t>problem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setup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DFE0AF0-CD3C-734B-9497-DB8878295389}"/>
              </a:ext>
            </a:extLst>
          </p:cNvPr>
          <p:cNvSpPr txBox="1"/>
          <p:nvPr/>
        </p:nvSpPr>
        <p:spPr>
          <a:xfrm>
            <a:off x="838200" y="1435240"/>
            <a:ext cx="73945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Gill Sans MT" panose="020B0502020104020203" pitchFamily="34" charset="0"/>
              </a:rPr>
              <a:t>In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practical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scenarios,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Gill Sans MT" panose="020B0502020104020203" pitchFamily="34" charset="0"/>
              </a:rPr>
              <a:t>the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u="sng" dirty="0">
                <a:latin typeface="Gill Sans MT" panose="020B0502020104020203" pitchFamily="34" charset="0"/>
              </a:rPr>
              <a:t>observed</a:t>
            </a:r>
            <a:r>
              <a:rPr kumimoji="1" lang="zh-CN" altLang="en-US" u="sng" dirty="0">
                <a:latin typeface="Gill Sans MT" panose="020B0502020104020203" pitchFamily="34" charset="0"/>
              </a:rPr>
              <a:t> </a:t>
            </a:r>
            <a:r>
              <a:rPr kumimoji="1" lang="en-US" altLang="zh-CN" u="sng" dirty="0">
                <a:latin typeface="Gill Sans MT" panose="020B0502020104020203" pitchFamily="34" charset="0"/>
              </a:rPr>
              <a:t>graph</a:t>
            </a:r>
            <a:r>
              <a:rPr kumimoji="1" lang="zh-CN" altLang="en-US" u="sng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is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often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with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u="sng" dirty="0">
                <a:latin typeface="Gill Sans MT" panose="020B0502020104020203" pitchFamily="34" charset="0"/>
              </a:rPr>
              <a:t>noisy</a:t>
            </a:r>
            <a:r>
              <a:rPr kumimoji="1" lang="zh-CN" altLang="en-US" u="sng" dirty="0">
                <a:latin typeface="Gill Sans MT" panose="020B0502020104020203" pitchFamily="34" charset="0"/>
              </a:rPr>
              <a:t> </a:t>
            </a:r>
            <a:r>
              <a:rPr kumimoji="1" lang="en-US" altLang="zh-CN" u="sng" dirty="0">
                <a:latin typeface="Gill Sans MT" panose="020B0502020104020203" pitchFamily="34" charset="0"/>
              </a:rPr>
              <a:t>edges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(input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noise)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Gill Sans MT" panose="020B0502020104020203" pitchFamily="34" charset="0"/>
              </a:rPr>
              <a:t>the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u="sng" dirty="0">
                <a:latin typeface="Gill Sans MT" panose="020B0502020104020203" pitchFamily="34" charset="0"/>
              </a:rPr>
              <a:t>predictive</a:t>
            </a:r>
            <a:r>
              <a:rPr kumimoji="1" lang="zh-CN" altLang="en-US" u="sng" dirty="0">
                <a:latin typeface="Gill Sans MT" panose="020B0502020104020203" pitchFamily="34" charset="0"/>
              </a:rPr>
              <a:t> </a:t>
            </a:r>
            <a:r>
              <a:rPr kumimoji="1" lang="en-US" altLang="zh-CN" u="sng" dirty="0">
                <a:latin typeface="Gill Sans MT" panose="020B0502020104020203" pitchFamily="34" charset="0"/>
              </a:rPr>
              <a:t>graph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often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contains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u="sng" dirty="0">
                <a:latin typeface="Gill Sans MT" panose="020B0502020104020203" pitchFamily="34" charset="0"/>
              </a:rPr>
              <a:t>noisy</a:t>
            </a:r>
            <a:r>
              <a:rPr kumimoji="1" lang="zh-CN" altLang="en-US" u="sng" dirty="0">
                <a:latin typeface="Gill Sans MT" panose="020B0502020104020203" pitchFamily="34" charset="0"/>
              </a:rPr>
              <a:t> </a:t>
            </a:r>
            <a:r>
              <a:rPr kumimoji="1" lang="en-US" altLang="zh-CN" u="sng" dirty="0">
                <a:latin typeface="Gill Sans MT" panose="020B0502020104020203" pitchFamily="34" charset="0"/>
              </a:rPr>
              <a:t>labels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(label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noise)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Gill Sans MT" panose="020B0502020104020203" pitchFamily="34" charset="0"/>
              </a:rPr>
              <a:t>these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two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kinds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of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noise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can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exist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at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the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same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time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(by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random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split)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855E7CE-3EA4-A645-BDDF-1B420FB44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05" y="2768371"/>
            <a:ext cx="9387989" cy="255353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233A035-6EEF-EE40-948E-729CF81E3448}"/>
              </a:ext>
            </a:extLst>
          </p:cNvPr>
          <p:cNvSpPr txBox="1"/>
          <p:nvPr/>
        </p:nvSpPr>
        <p:spPr>
          <a:xfrm>
            <a:off x="2670285" y="5500923"/>
            <a:ext cx="685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We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call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this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kind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of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noise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b="1" i="1" dirty="0">
                <a:solidFill>
                  <a:srgbClr val="FF0000"/>
                </a:solidFill>
              </a:rPr>
              <a:t>bilateral</a:t>
            </a:r>
            <a:r>
              <a:rPr kumimoji="1" lang="zh-CN" altLang="en-US" sz="2400" b="1" i="1" dirty="0"/>
              <a:t> </a:t>
            </a:r>
            <a:r>
              <a:rPr kumimoji="1" lang="en-US" altLang="zh-CN" sz="2400" b="1" i="1" dirty="0"/>
              <a:t>edge</a:t>
            </a:r>
            <a:r>
              <a:rPr kumimoji="1" lang="zh-CN" altLang="en-US" sz="2400" b="1" i="1" dirty="0"/>
              <a:t> </a:t>
            </a:r>
            <a:r>
              <a:rPr kumimoji="1" lang="en-US" altLang="zh-CN" sz="2400" b="1" i="1" dirty="0"/>
              <a:t>noise</a:t>
            </a:r>
            <a:endParaRPr kumimoji="1" lang="zh-CN" altLang="en-US" sz="2400" b="1" i="1" dirty="0"/>
          </a:p>
        </p:txBody>
      </p:sp>
      <p:cxnSp>
        <p:nvCxnSpPr>
          <p:cNvPr id="13" name="肘形连接符 12">
            <a:extLst>
              <a:ext uri="{FF2B5EF4-FFF2-40B4-BE49-F238E27FC236}">
                <a16:creationId xmlns:a16="http://schemas.microsoft.com/office/drawing/2014/main" id="{28B8F210-BFE4-3140-8ADC-93DC1A15B72D}"/>
              </a:ext>
            </a:extLst>
          </p:cNvPr>
          <p:cNvCxnSpPr>
            <a:stCxn id="7" idx="1"/>
          </p:cNvCxnSpPr>
          <p:nvPr/>
        </p:nvCxnSpPr>
        <p:spPr>
          <a:xfrm rot="10800000">
            <a:off x="2271861" y="4792810"/>
            <a:ext cx="398425" cy="938947"/>
          </a:xfrm>
          <a:prstGeom prst="bentConnector2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13">
            <a:extLst>
              <a:ext uri="{FF2B5EF4-FFF2-40B4-BE49-F238E27FC236}">
                <a16:creationId xmlns:a16="http://schemas.microsoft.com/office/drawing/2014/main" id="{68C52614-5EED-D347-96C6-0156D6792526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9521712" y="4826181"/>
            <a:ext cx="291591" cy="905575"/>
          </a:xfrm>
          <a:prstGeom prst="bentConnector2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>
            <a:extLst>
              <a:ext uri="{FF2B5EF4-FFF2-40B4-BE49-F238E27FC236}">
                <a16:creationId xmlns:a16="http://schemas.microsoft.com/office/drawing/2014/main" id="{C9DDDCC4-9D71-C144-8ACF-48D61FC745F9}"/>
              </a:ext>
            </a:extLst>
          </p:cNvPr>
          <p:cNvSpPr txBox="1"/>
          <p:nvPr/>
        </p:nvSpPr>
        <p:spPr>
          <a:xfrm>
            <a:off x="742515" y="6079913"/>
            <a:ext cx="1070697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400" b="1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Research</a:t>
            </a:r>
            <a:r>
              <a:rPr kumimoji="1" lang="zh-CN" altLang="en-US" sz="2400" b="1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problem</a:t>
            </a:r>
            <a:r>
              <a:rPr kumimoji="1" lang="en-US" altLang="zh-CN" sz="2400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:</a:t>
            </a:r>
            <a:r>
              <a:rPr kumimoji="1" lang="zh-CN" altLang="en-US" sz="2400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how</a:t>
            </a:r>
            <a:r>
              <a:rPr kumimoji="1" lang="zh-CN" altLang="en-US" sz="2400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to</a:t>
            </a:r>
            <a:r>
              <a:rPr kumimoji="1" lang="zh-CN" altLang="en-US" sz="2400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improve</a:t>
            </a:r>
            <a:r>
              <a:rPr kumimoji="1" lang="zh-CN" altLang="en-US" sz="2400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the</a:t>
            </a:r>
            <a:r>
              <a:rPr kumimoji="1" lang="zh-CN" altLang="en-US" sz="2400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robustness</a:t>
            </a:r>
            <a:r>
              <a:rPr kumimoji="1" lang="zh-CN" altLang="en-US" sz="2400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of</a:t>
            </a:r>
            <a:r>
              <a:rPr kumimoji="1" lang="zh-CN" altLang="en-US" sz="2400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GNNs</a:t>
            </a:r>
            <a:r>
              <a:rPr kumimoji="1" lang="zh-CN" altLang="en-US" sz="2400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under</a:t>
            </a:r>
            <a:r>
              <a:rPr kumimoji="1" lang="zh-CN" altLang="en-US" sz="2400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edge</a:t>
            </a:r>
            <a:r>
              <a:rPr kumimoji="1" lang="zh-CN" altLang="en-US" sz="2400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noise</a:t>
            </a:r>
            <a:r>
              <a:rPr kumimoji="1" lang="zh-CN" altLang="en-US" sz="2400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🤔</a:t>
            </a:r>
          </a:p>
        </p:txBody>
      </p:sp>
    </p:spTree>
    <p:extLst>
      <p:ext uri="{BB962C8B-B14F-4D97-AF65-F5344CB8AC3E}">
        <p14:creationId xmlns:p14="http://schemas.microsoft.com/office/powerpoint/2010/main" val="62472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D7B22-5DBB-9D4D-97AE-73AD7DF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 |</a:t>
            </a:r>
            <a:r>
              <a:rPr kumimoji="1" lang="zh-CN" altLang="en-US" dirty="0"/>
              <a:t> </a:t>
            </a:r>
            <a:r>
              <a:rPr kumimoji="1" lang="en-US" altLang="zh-CN" sz="3200" dirty="0"/>
              <a:t>problem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setup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15B3221-DE62-2840-AD98-5AE23B0EBBE0}"/>
              </a:ext>
            </a:extLst>
          </p:cNvPr>
          <p:cNvSpPr txBox="1"/>
          <p:nvPr/>
        </p:nvSpPr>
        <p:spPr>
          <a:xfrm>
            <a:off x="742515" y="6053386"/>
            <a:ext cx="107069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Research</a:t>
            </a:r>
            <a:r>
              <a:rPr kumimoji="1"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problem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: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how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to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improve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the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robustness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of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GNNs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under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edge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noise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🤔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88B1BA8-D3EB-E446-99AB-C6960B72D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14" y="2858284"/>
            <a:ext cx="3338449" cy="2338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AF836A0-1D99-E849-8318-E34B75719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096" y="2151180"/>
            <a:ext cx="7258992" cy="3575964"/>
          </a:xfrm>
          <a:prstGeom prst="rect">
            <a:avLst/>
          </a:prstGeom>
        </p:spPr>
      </p:pic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2EA2F555-7A75-4943-AED3-AD1C5092B611}"/>
              </a:ext>
            </a:extLst>
          </p:cNvPr>
          <p:cNvCxnSpPr>
            <a:cxnSpLocks/>
          </p:cNvCxnSpPr>
          <p:nvPr/>
        </p:nvCxnSpPr>
        <p:spPr>
          <a:xfrm>
            <a:off x="3899779" y="2151180"/>
            <a:ext cx="0" cy="354515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E612139A-A419-1340-A132-CAACE226F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5479" y="286342"/>
            <a:ext cx="5364552" cy="1187772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495D694-CEB7-A344-9017-98210A37AEDD}"/>
              </a:ext>
            </a:extLst>
          </p:cNvPr>
          <p:cNvSpPr txBox="1"/>
          <p:nvPr/>
        </p:nvSpPr>
        <p:spPr>
          <a:xfrm>
            <a:off x="150408" y="2176400"/>
            <a:ext cx="3662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zh-CN" dirty="0"/>
              <a:t>Link prediction performance in AUC </a:t>
            </a:r>
          </a:p>
          <a:p>
            <a:pPr algn="ctr"/>
            <a:r>
              <a:rPr lang="en" altLang="zh-CN" dirty="0"/>
              <a:t>with the bilateral edge noise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8C1D40E-9224-CD41-B583-DF9FE6EEC069}"/>
              </a:ext>
            </a:extLst>
          </p:cNvPr>
          <p:cNvSpPr txBox="1"/>
          <p:nvPr/>
        </p:nvSpPr>
        <p:spPr>
          <a:xfrm>
            <a:off x="4045406" y="1769471"/>
            <a:ext cx="410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</a:t>
            </a:r>
            <a:r>
              <a:rPr lang="en" altLang="zh-CN" dirty="0"/>
              <a:t>nspecting the representation distribution</a:t>
            </a:r>
            <a:r>
              <a:rPr lang="en-US" altLang="zh-CN" dirty="0"/>
              <a:t>:</a:t>
            </a:r>
            <a:endParaRPr kumimoji="1" lang="zh-CN" altLang="en-US" dirty="0"/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2E38089F-D0BC-7348-BA74-1B211924BA9C}"/>
              </a:ext>
            </a:extLst>
          </p:cNvPr>
          <p:cNvCxnSpPr>
            <a:cxnSpLocks/>
          </p:cNvCxnSpPr>
          <p:nvPr/>
        </p:nvCxnSpPr>
        <p:spPr>
          <a:xfrm>
            <a:off x="5421085" y="4659086"/>
            <a:ext cx="0" cy="9419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2C41F1E1-6AF6-E84E-8878-D8F4D5F2DEB8}"/>
              </a:ext>
            </a:extLst>
          </p:cNvPr>
          <p:cNvCxnSpPr>
            <a:cxnSpLocks/>
          </p:cNvCxnSpPr>
          <p:nvPr/>
        </p:nvCxnSpPr>
        <p:spPr>
          <a:xfrm>
            <a:off x="6106886" y="4659086"/>
            <a:ext cx="0" cy="9419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2E38089F-D0BC-7348-BA74-1B211924BA9C}"/>
              </a:ext>
            </a:extLst>
          </p:cNvPr>
          <p:cNvCxnSpPr>
            <a:cxnSpLocks/>
          </p:cNvCxnSpPr>
          <p:nvPr/>
        </p:nvCxnSpPr>
        <p:spPr>
          <a:xfrm>
            <a:off x="6444342" y="4462512"/>
            <a:ext cx="529045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19286688-DF97-5040-8EA1-14860A7AC946}"/>
              </a:ext>
            </a:extLst>
          </p:cNvPr>
          <p:cNvSpPr txBox="1"/>
          <p:nvPr/>
        </p:nvSpPr>
        <p:spPr>
          <a:xfrm>
            <a:off x="4561115" y="5530226"/>
            <a:ext cx="254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i="1" dirty="0">
                <a:solidFill>
                  <a:srgbClr val="FF0000"/>
                </a:solidFill>
              </a:rPr>
              <a:t>representation</a:t>
            </a:r>
            <a:r>
              <a:rPr kumimoji="1" lang="zh-CN" altLang="en-US" b="1" i="1" dirty="0">
                <a:solidFill>
                  <a:srgbClr val="FF0000"/>
                </a:solidFill>
              </a:rPr>
              <a:t> </a:t>
            </a:r>
            <a:r>
              <a:rPr kumimoji="1" lang="en-US" altLang="zh-CN" b="1" i="1" dirty="0">
                <a:solidFill>
                  <a:srgbClr val="FF0000"/>
                </a:solidFill>
              </a:rPr>
              <a:t>collapse</a:t>
            </a:r>
            <a:endParaRPr kumimoji="1"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5E08DB2-3BF0-5D4C-B1F3-9BAB0ABD0516}"/>
              </a:ext>
            </a:extLst>
          </p:cNvPr>
          <p:cNvSpPr txBox="1"/>
          <p:nvPr/>
        </p:nvSpPr>
        <p:spPr>
          <a:xfrm>
            <a:off x="10287362" y="3835035"/>
            <a:ext cx="172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b="1" i="1" dirty="0">
                <a:solidFill>
                  <a:srgbClr val="FF0000"/>
                </a:solidFill>
              </a:rPr>
              <a:t>representation</a:t>
            </a:r>
            <a:r>
              <a:rPr kumimoji="1" lang="zh-CN" altLang="en-US" b="1" i="1" dirty="0">
                <a:solidFill>
                  <a:srgbClr val="FF0000"/>
                </a:solidFill>
              </a:rPr>
              <a:t> </a:t>
            </a:r>
            <a:endParaRPr kumimoji="1" lang="en-US" altLang="zh-CN" b="1" i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zh-CN" b="1" i="1" dirty="0">
                <a:solidFill>
                  <a:srgbClr val="FF0000"/>
                </a:solidFill>
              </a:rPr>
              <a:t>collapse</a:t>
            </a:r>
            <a:endParaRPr kumimoji="1" lang="zh-CN" altLang="en-US" b="1" i="1" dirty="0">
              <a:solidFill>
                <a:srgbClr val="FF0000"/>
              </a:solidFill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FACE536B-183C-7544-9BE3-1E0059E1BB03}"/>
              </a:ext>
            </a:extLst>
          </p:cNvPr>
          <p:cNvCxnSpPr>
            <a:cxnSpLocks/>
          </p:cNvCxnSpPr>
          <p:nvPr/>
        </p:nvCxnSpPr>
        <p:spPr>
          <a:xfrm>
            <a:off x="152265" y="4035270"/>
            <a:ext cx="3642999" cy="9679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EC625B37-B64E-E84A-B34A-417C3F0A6D73}"/>
              </a:ext>
            </a:extLst>
          </p:cNvPr>
          <p:cNvSpPr txBox="1"/>
          <p:nvPr/>
        </p:nvSpPr>
        <p:spPr>
          <a:xfrm>
            <a:off x="1894651" y="5107855"/>
            <a:ext cx="201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i="1" dirty="0">
                <a:solidFill>
                  <a:srgbClr val="FF0000"/>
                </a:solidFill>
              </a:rPr>
              <a:t>performance</a:t>
            </a:r>
            <a:r>
              <a:rPr kumimoji="1" lang="zh-CN" altLang="en-US" b="1" i="1" dirty="0">
                <a:solidFill>
                  <a:srgbClr val="FF0000"/>
                </a:solidFill>
              </a:rPr>
              <a:t> </a:t>
            </a:r>
            <a:r>
              <a:rPr kumimoji="1" lang="en-US" altLang="zh-CN" b="1" i="1" dirty="0">
                <a:solidFill>
                  <a:srgbClr val="FF0000"/>
                </a:solidFill>
              </a:rPr>
              <a:t>drop</a:t>
            </a:r>
            <a:endParaRPr kumimoji="1" lang="zh-CN" alt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69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01691-DBF3-C846-A69C-FF2FF50F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66774E-72DF-2A42-B043-878B2299F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kumimoji="1" lang="en-US" altLang="zh-CN" dirty="0">
                <a:solidFill>
                  <a:srgbClr val="FF0000"/>
                </a:solidFill>
              </a:rPr>
              <a:t>Method</a:t>
            </a:r>
          </a:p>
          <a:p>
            <a:r>
              <a:rPr kumimoji="1" lang="en-US" altLang="zh-CN" dirty="0"/>
              <a:t>Experiments</a:t>
            </a:r>
          </a:p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6005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99587</TotalTime>
  <Words>1656</Words>
  <Application>Microsoft Macintosh PowerPoint</Application>
  <PresentationFormat>宽屏</PresentationFormat>
  <Paragraphs>253</Paragraphs>
  <Slides>26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等线</vt:lpstr>
      <vt:lpstr>Arial</vt:lpstr>
      <vt:lpstr>Cambria Math</vt:lpstr>
      <vt:lpstr>Gill Sans MT</vt:lpstr>
      <vt:lpstr>Office 主题​​</vt:lpstr>
      <vt:lpstr>Combating Bilateral Edge Noise for Robust Link Prediction</vt:lpstr>
      <vt:lpstr>Outline</vt:lpstr>
      <vt:lpstr>Introduction | background</vt:lpstr>
      <vt:lpstr>Introduction | background</vt:lpstr>
      <vt:lpstr>Introduction | graph representation learning</vt:lpstr>
      <vt:lpstr>Introduction | problem setup</vt:lpstr>
      <vt:lpstr>Introduction | problem setup</vt:lpstr>
      <vt:lpstr>Introduction | problem setup</vt:lpstr>
      <vt:lpstr>Outline</vt:lpstr>
      <vt:lpstr>Graph Information Bottleneck (GIB)</vt:lpstr>
      <vt:lpstr>Robust Graph Information Bottleneck (RGIB)</vt:lpstr>
      <vt:lpstr>Robust Graph Information Bottleneck</vt:lpstr>
      <vt:lpstr>RGIB with Self-Supervised Learning (RGIB-SSL)</vt:lpstr>
      <vt:lpstr>RGIB with Self-Supervised Learning (RGIB-SSL)</vt:lpstr>
      <vt:lpstr>RGIB with Data Reparameterization (RGIB-REP)</vt:lpstr>
      <vt:lpstr>RGIB with Data Reparameterization (RGIB-REP)</vt:lpstr>
      <vt:lpstr>Outline</vt:lpstr>
      <vt:lpstr>Experiments | Method comparison under bilateral noise</vt:lpstr>
      <vt:lpstr>Experiments | Method comparison under unilateral noise</vt:lpstr>
      <vt:lpstr>Experiments | The learned representations</vt:lpstr>
      <vt:lpstr>Experiments | Ablation study</vt:lpstr>
      <vt:lpstr>Outline</vt:lpstr>
      <vt:lpstr>Take home messages</vt:lpstr>
      <vt:lpstr>Future directions</vt:lpstr>
      <vt:lpstr>Research scope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Recurrent Architecture for Path-based Knowledge Graph Embedding </dc:title>
  <dc:creator>Microsoft Office 用户</dc:creator>
  <cp:lastModifiedBy>Zhou Zhanke</cp:lastModifiedBy>
  <cp:revision>4913</cp:revision>
  <dcterms:created xsi:type="dcterms:W3CDTF">2020-10-12T09:32:22Z</dcterms:created>
  <dcterms:modified xsi:type="dcterms:W3CDTF">2023-12-14T14:24:21Z</dcterms:modified>
</cp:coreProperties>
</file>