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360" r:id="rId2"/>
    <p:sldId id="609" r:id="rId3"/>
    <p:sldId id="1363" r:id="rId4"/>
    <p:sldId id="1317" r:id="rId5"/>
    <p:sldId id="1331" r:id="rId6"/>
    <p:sldId id="1295" r:id="rId7"/>
    <p:sldId id="1294" r:id="rId8"/>
    <p:sldId id="1359" r:id="rId9"/>
    <p:sldId id="1364" r:id="rId10"/>
    <p:sldId id="1362" r:id="rId11"/>
    <p:sldId id="1370" r:id="rId12"/>
    <p:sldId id="1371" r:id="rId13"/>
    <p:sldId id="1372" r:id="rId14"/>
    <p:sldId id="1373" r:id="rId15"/>
    <p:sldId id="1374" r:id="rId16"/>
    <p:sldId id="1369" r:id="rId17"/>
    <p:sldId id="1365" r:id="rId18"/>
    <p:sldId id="1344" r:id="rId19"/>
    <p:sldId id="1366" r:id="rId20"/>
    <p:sldId id="1358" r:id="rId21"/>
    <p:sldId id="1368" r:id="rId22"/>
    <p:sldId id="1355" r:id="rId23"/>
    <p:sldId id="1292" r:id="rId24"/>
    <p:sldId id="1293" r:id="rId25"/>
    <p:sldId id="1299" r:id="rId26"/>
    <p:sldId id="301" r:id="rId27"/>
    <p:sldId id="661" r:id="rId28"/>
    <p:sldId id="136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53F"/>
    <a:srgbClr val="C00400"/>
    <a:srgbClr val="203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6"/>
    <p:restoredTop sz="96405"/>
  </p:normalViewPr>
  <p:slideViewPr>
    <p:cSldViewPr snapToGrid="0" snapToObjects="1">
      <p:cViewPr varScale="1">
        <p:scale>
          <a:sx n="113" d="100"/>
          <a:sy n="113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C33E-88ED-5F42-8469-2B4FC2170EF2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E37F-D51A-344D-9BAA-327F4D8734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81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889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In this </a:t>
            </a:r>
            <a:r>
              <a:rPr lang="en-US" altLang="zh-CN" dirty="0"/>
              <a:t>work</a:t>
            </a:r>
            <a:r>
              <a:rPr lang="en" altLang="zh-CN" dirty="0"/>
              <a:t>, to catch more attention to the privacy risk of GNNs, </a:t>
            </a:r>
          </a:p>
          <a:p>
            <a:endParaRPr lang="en" altLang="zh-CN" dirty="0"/>
          </a:p>
          <a:p>
            <a:r>
              <a:rPr lang="en" altLang="zh-CN" dirty="0"/>
              <a:t>we study the reconstruction of the graph adjacency and term it Graph Reconstruction Attack (GRA)</a:t>
            </a:r>
            <a:r>
              <a:rPr lang="en-US" altLang="zh-CN" dirty="0"/>
              <a:t>.</a:t>
            </a:r>
            <a:r>
              <a:rPr lang="en" altLang="zh-CN" dirty="0"/>
              <a:t> </a:t>
            </a:r>
          </a:p>
          <a:p>
            <a:endParaRPr lang="en" altLang="zh-CN" dirty="0"/>
          </a:p>
          <a:p>
            <a:r>
              <a:rPr lang="en" altLang="zh-CN" dirty="0"/>
              <a:t>as elaborated below</a:t>
            </a:r>
            <a:r>
              <a:rPr lang="en-US" altLang="zh-CN" dirty="0"/>
              <a:t>.</a:t>
            </a:r>
          </a:p>
          <a:p>
            <a:endParaRPr kumimoji="1" lang="en-US" altLang="zh-CN" dirty="0"/>
          </a:p>
          <a:p>
            <a:r>
              <a:rPr lang="en" altLang="zh-CN" dirty="0"/>
              <a:t>The forward inference of a trained model is to predict the node category YˆA, i.e., the family name of each character; </a:t>
            </a:r>
          </a:p>
          <a:p>
            <a:endParaRPr lang="en" altLang="zh-CN" dirty="0"/>
          </a:p>
          <a:p>
            <a:r>
              <a:rPr lang="en" altLang="zh-CN" dirty="0"/>
              <a:t>while the backward inversion attack is to recover the original adjacency A, i.e., the kinship among characters (red edges).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06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To adaptively support the white-box GRA that leverages the target model and any prior knowledge; </a:t>
            </a:r>
          </a:p>
          <a:p>
            <a:r>
              <a:rPr lang="en" altLang="zh-CN" dirty="0"/>
              <a:t>and to properly locate, present, and utilize the interplaying variables of GNN forward in a generic manner; </a:t>
            </a:r>
          </a:p>
          <a:p>
            <a:r>
              <a:rPr lang="en" altLang="zh-CN" dirty="0"/>
              <a:t>we cast the GRA problem as approximating the original Markov chain </a:t>
            </a:r>
          </a:p>
          <a:p>
            <a:r>
              <a:rPr lang="en" altLang="zh-CN" dirty="0"/>
              <a:t>by the attack chain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Figure</a:t>
            </a:r>
          </a:p>
          <a:p>
            <a:r>
              <a:rPr lang="en" altLang="zh-CN" dirty="0"/>
              <a:t>GRA on normal GNN leads to privacy leakage, while GRA on protected GNN cannot recover the private adjacency.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803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Markov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We</a:t>
            </a:r>
          </a:p>
          <a:p>
            <a:r>
              <a:rPr lang="en" altLang="zh-CN" dirty="0"/>
              <a:t>quantify the privacy risk of releasing the non-sensitive features (Sec. 4.2),</a:t>
            </a:r>
          </a:p>
          <a:p>
            <a:endParaRPr lang="en" altLang="zh-CN" dirty="0"/>
          </a:p>
          <a:p>
            <a:endParaRPr lang="en" altLang="zh-CN" dirty="0"/>
          </a:p>
          <a:p>
            <a:endParaRPr lang="en" altLang="zh-CN" dirty="0"/>
          </a:p>
          <a:p>
            <a:r>
              <a:rPr lang="en" altLang="zh-CN" dirty="0"/>
              <a:t>For further understanding of the learning and memorization mechanisms of ORI-chain </a:t>
            </a:r>
          </a:p>
          <a:p>
            <a:r>
              <a:rPr lang="en" altLang="zh-CN" dirty="0"/>
              <a:t>and acquiring inspiration for devising the corresponding defense approach</a:t>
            </a:r>
          </a:p>
          <a:p>
            <a:endParaRPr lang="en" altLang="zh-CN" dirty="0"/>
          </a:p>
          <a:p>
            <a:r>
              <a:rPr lang="en" altLang="zh-CN" dirty="0"/>
              <a:t>and investigate the training dynamics of graph representations </a:t>
            </a:r>
            <a:r>
              <a:rPr lang="en" altLang="zh-CN" dirty="0" err="1"/>
              <a:t>w.r.t.</a:t>
            </a:r>
            <a:r>
              <a:rPr lang="en" altLang="zh-CN" dirty="0"/>
              <a:t> the privacy leakage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45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471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53827-F583-3D42-89C8-9F3178186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2600F0-C317-AA43-8DE9-C88091D8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4AE6E-C3A9-7C4A-AEA1-8E195366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2FB95-5188-4149-B940-D50296AD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AE3FE1-662C-6F47-B5CC-D969D2A6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5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D5310-E68C-5141-A4BB-FFFE4D8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87AC8-83FA-024B-B755-F96AE0E7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93B06-2484-E141-BA81-084D9CD1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57694-E940-7043-B9CC-78D55BE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E270B-72EB-5E40-9CD7-14C15DE5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4D01DF-B9A1-5744-87EC-068E4158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EB9353-0978-1843-ADD0-C9606129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A5F6B-7A0C-274E-A733-DB6A0FB0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BB8CC-562D-9149-96DA-45F2FF14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FA7BC-0D8F-BC41-BBA6-ACD4E238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1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74F05-C702-564A-9DED-0C530B5E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986D5-1872-2846-A3B2-CCA3FECB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7416E-90AF-CA47-B1E5-A41F55C9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95AEA-7D54-6045-AD7C-6478F78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0AC23-7A4C-E847-8D87-30082ED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7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EF95D-6F06-E344-A6B1-34BD9349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26E35-2B82-8247-A49F-8A88DA6A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1953B-BAEA-234F-9227-E65DCB1A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EFE4E-16B7-1343-9D6E-82BF1A54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4262-96C6-744D-8940-A735417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9015D-F807-0A4B-BCAA-AD579418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2A634-B121-FB46-AB49-2FA731430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CFD4C-C26E-E841-A49E-9FAB2CB4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619E41-1966-454F-B1F7-1577C911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F484B-5ADB-9349-A0DE-841E597A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C9536-C25B-B247-B8A9-3765696A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4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02D84-C7D1-CE43-99E1-8A2F0BD8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D9F48-DE57-9247-8209-2921501E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DF00C-ED12-9441-A7BA-00D6490F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84F8B0-2B7D-EF44-99AB-B96AC06C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D08ECC-774C-BC4C-AA6C-FCDD62474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95FD46-84D0-FC48-8F53-ECC3A9FA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1A3513-D024-A742-B27C-65B7B4A8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EC3B0D-1FD6-204E-993C-BD5159DB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66A13-BEB0-D148-B72A-4D5E739F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70316-CB69-364A-8478-69A1A54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A0FDDC-02E2-3C43-9612-6123F406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36FCB-EF1E-CD49-B9A7-DBED54A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0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0131D6-C9AE-AD4D-AA67-FF8A767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831C8-2B51-1145-AF5C-2BDC777D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EBA151-EEC0-794F-AB0D-C06D081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84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93753-E651-5346-BC8A-B792D99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95B2E-189D-994A-8128-0BDE9C81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C31816-3A81-E44E-A727-E85D0DFE7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2B2DD4-1C1D-5F4E-B596-588D3B4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67997-519E-7D45-BDE7-39346B4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6F7F06-5562-E34F-84F1-34F8CCC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9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8887-EE62-A34E-AC69-99A5FC07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28724-D0C8-D049-B55A-4ACAB0AA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A3883-05BF-DE49-8169-A0E9E0C7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609E13-2466-E549-A377-B5DD8E56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CFAA26-6EBB-524A-B238-CC2D6B0F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0D9B0-C0B6-BA4F-98A0-E9C25CF1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7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16CDA1-808B-094D-B968-259AFB9C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26C5BE-A807-7846-A516-68F0101B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9CA45-F98C-4B47-9D80-1DD2E94B1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73DF-D2E4-864C-ACE4-2BC210105C83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99D22-D529-8547-A5A3-CCF52A594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AB585B-B47B-2943-AC43-8388D78DC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5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openreview.net/pdf?id=Vcl3qckVyh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github.com/AndrewZhou924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github.com/tmlr-group/MC-GRA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github.com/AndrewZhou924/Awesome-model-inversion-attac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mlr-group/DeepInception" TargetMode="External"/><Relationship Id="rId2" Type="http://schemas.openxmlformats.org/officeDocument/2006/relationships/hyperlink" Target="https://arxiv.org/pdf/2311.0319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deepinception.github.io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szkzhou@comp.hkbu.edu.h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8A6A9-FAE3-9146-AB24-353838CD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858274"/>
            <a:ext cx="10668001" cy="1933988"/>
          </a:xfrm>
        </p:spPr>
        <p:txBody>
          <a:bodyPr>
            <a:normAutofit/>
          </a:bodyPr>
          <a:lstStyle/>
          <a:p>
            <a:r>
              <a:rPr lang="en-US" altLang="zh-CN" sz="3600" i="1" dirty="0"/>
              <a:t>On </a:t>
            </a:r>
            <a:r>
              <a:rPr lang="en-US" altLang="zh-CN" sz="3600" b="1" i="1" dirty="0">
                <a:solidFill>
                  <a:srgbClr val="FF0000"/>
                </a:solidFill>
              </a:rPr>
              <a:t>Strengthening</a:t>
            </a:r>
            <a:r>
              <a:rPr lang="en-US" altLang="zh-CN" sz="3600" i="1" dirty="0"/>
              <a:t> and </a:t>
            </a:r>
            <a:r>
              <a:rPr lang="en-US" altLang="zh-CN" sz="3600" b="1" i="1" dirty="0">
                <a:solidFill>
                  <a:srgbClr val="0070C0"/>
                </a:solidFill>
              </a:rPr>
              <a:t>Defending</a:t>
            </a:r>
            <a:r>
              <a:rPr lang="en-US" altLang="zh-CN" sz="3600" i="1" dirty="0"/>
              <a:t> </a:t>
            </a:r>
            <a:br>
              <a:rPr lang="en-US" altLang="zh-CN" sz="3600" i="1" dirty="0"/>
            </a:br>
            <a:r>
              <a:rPr lang="en-US" altLang="zh-CN" sz="3600" b="1" i="1" dirty="0"/>
              <a:t>Graph Reconstruction Attack</a:t>
            </a:r>
            <a:r>
              <a:rPr lang="zh-CN" altLang="en-US" sz="3600" b="1" i="1" dirty="0">
                <a:solidFill>
                  <a:srgbClr val="FF0000"/>
                </a:solidFill>
              </a:rPr>
              <a:t> </a:t>
            </a:r>
            <a:br>
              <a:rPr lang="en-US" altLang="zh-CN" sz="3600" i="1" dirty="0"/>
            </a:br>
            <a:r>
              <a:rPr lang="en-US" altLang="zh-CN" sz="3600" i="1" dirty="0"/>
              <a:t>with Markov Chain Approximation</a:t>
            </a:r>
            <a:endParaRPr kumimoji="1" lang="zh-CN" altLang="en-US" sz="3600" dirty="0">
              <a:cs typeface="Adobe Arabic" panose="02040503050201020203" pitchFamily="18" charset="-78"/>
            </a:endParaRP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DCDEC1A0-B980-A34D-AEEC-E4BD68060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409" y="3967845"/>
            <a:ext cx="9603179" cy="1655762"/>
          </a:xfrm>
        </p:spPr>
        <p:txBody>
          <a:bodyPr>
            <a:normAutofit lnSpcReduction="10000"/>
          </a:bodyPr>
          <a:lstStyle/>
          <a:p>
            <a:r>
              <a:rPr lang="en" altLang="zh-CN" i="0" dirty="0">
                <a:solidFill>
                  <a:srgbClr val="000000"/>
                </a:solidFill>
                <a:effectLst/>
              </a:rPr>
              <a:t>Zhanke Zhou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Hong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Kong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Baptist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University</a:t>
            </a:r>
          </a:p>
          <a:p>
            <a:r>
              <a:rPr lang="en-US" altLang="zh-CN" i="1" dirty="0">
                <a:solidFill>
                  <a:srgbClr val="000000"/>
                </a:solidFill>
              </a:rPr>
              <a:t>with</a:t>
            </a:r>
            <a:r>
              <a:rPr lang="zh-CN" altLang="en-US" i="1" dirty="0">
                <a:solidFill>
                  <a:srgbClr val="000000"/>
                </a:solidFill>
              </a:rPr>
              <a:t> </a:t>
            </a:r>
            <a:r>
              <a:rPr lang="en" altLang="zh-CN" i="1" dirty="0" err="1">
                <a:solidFill>
                  <a:srgbClr val="000000"/>
                </a:solidFill>
                <a:effectLst/>
              </a:rPr>
              <a:t>Chenyu</a:t>
            </a:r>
            <a:r>
              <a:rPr lang="en" altLang="zh-CN" i="1" dirty="0">
                <a:solidFill>
                  <a:srgbClr val="000000"/>
                </a:solidFill>
                <a:effectLst/>
              </a:rPr>
              <a:t> Zhou, Xuan Li, </a:t>
            </a:r>
            <a:r>
              <a:rPr lang="en" altLang="zh-CN" i="1" dirty="0" err="1">
                <a:solidFill>
                  <a:srgbClr val="000000"/>
                </a:solidFill>
                <a:effectLst/>
              </a:rPr>
              <a:t>Jiangchao</a:t>
            </a:r>
            <a:r>
              <a:rPr lang="en" altLang="zh-CN" i="1" dirty="0">
                <a:solidFill>
                  <a:srgbClr val="000000"/>
                </a:solidFill>
                <a:effectLst/>
              </a:rPr>
              <a:t> Yao, Quanming Yao, </a:t>
            </a:r>
            <a:r>
              <a:rPr lang="en-US" altLang="zh-CN" i="1" dirty="0">
                <a:solidFill>
                  <a:srgbClr val="000000"/>
                </a:solidFill>
                <a:effectLst/>
              </a:rPr>
              <a:t>and</a:t>
            </a:r>
            <a:r>
              <a:rPr lang="zh-CN" altLang="en-US" i="1" dirty="0">
                <a:solidFill>
                  <a:srgbClr val="000000"/>
                </a:solidFill>
                <a:effectLst/>
              </a:rPr>
              <a:t> </a:t>
            </a:r>
            <a:r>
              <a:rPr lang="en" altLang="zh-CN" i="1" dirty="0">
                <a:solidFill>
                  <a:srgbClr val="000000"/>
                </a:solidFill>
                <a:effectLst/>
              </a:rPr>
              <a:t>Bo Han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sz="2000" dirty="0"/>
              <a:t>2023 /</a:t>
            </a:r>
            <a:r>
              <a:rPr lang="zh-CN" altLang="en-US" sz="2000" dirty="0"/>
              <a:t> </a:t>
            </a:r>
            <a:r>
              <a:rPr lang="en-US" altLang="zh-CN" sz="2000" dirty="0"/>
              <a:t>11</a:t>
            </a:r>
            <a:r>
              <a:rPr lang="zh-CN" altLang="en-US" sz="2000" dirty="0"/>
              <a:t> </a:t>
            </a:r>
            <a:r>
              <a:rPr lang="en-US" altLang="zh-CN" sz="2000" dirty="0"/>
              <a:t>/14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C7ABB3-5A35-874D-AD98-0EEF6FD20ED5}"/>
              </a:ext>
            </a:extLst>
          </p:cNvPr>
          <p:cNvSpPr txBox="1"/>
          <p:nvPr/>
        </p:nvSpPr>
        <p:spPr>
          <a:xfrm>
            <a:off x="0" y="6129545"/>
            <a:ext cx="9715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/>
              <a:t>Paper:</a:t>
            </a:r>
            <a:r>
              <a:rPr kumimoji="1" lang="zh-CN" altLang="en-US" sz="1800" dirty="0"/>
              <a:t> </a:t>
            </a:r>
            <a:r>
              <a:rPr kumimoji="1" lang="en" altLang="zh-CN" sz="1800" dirty="0">
                <a:hlinkClick r:id="rId3"/>
              </a:rPr>
              <a:t>https://openreview.net/pdf?id=Vcl3qckVyh</a:t>
            </a:r>
            <a:r>
              <a:rPr kumimoji="1" lang="zh-CN" altLang="en-US" dirty="0"/>
              <a:t>   </a:t>
            </a:r>
            <a:r>
              <a:rPr kumimoji="1" lang="en-US" altLang="zh-CN" sz="1800" dirty="0"/>
              <a:t>Code:</a:t>
            </a:r>
            <a:r>
              <a:rPr kumimoji="1" lang="zh-CN" altLang="en-US" sz="1800" dirty="0"/>
              <a:t> </a:t>
            </a:r>
            <a:r>
              <a:rPr kumimoji="1" lang="en" altLang="zh-CN" sz="1800" dirty="0">
                <a:hlinkClick r:id="rId4"/>
              </a:rPr>
              <a:t>https://github.com/tmlr-group/MC-GRA</a:t>
            </a:r>
            <a:endParaRPr kumimoji="1" lang="en" altLang="zh-CN" sz="1800" dirty="0"/>
          </a:p>
          <a:p>
            <a:r>
              <a:rPr kumimoji="1" lang="en-US" altLang="zh-CN" dirty="0">
                <a:latin typeface="Gill Sans MT" panose="020B0502020104020203" pitchFamily="34" charset="0"/>
              </a:rPr>
              <a:t>Personal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Github: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" altLang="zh-CN" dirty="0">
                <a:latin typeface="Gill Sans MT" panose="020B0502020104020203" pitchFamily="34" charset="0"/>
                <a:hlinkClick r:id="rId5"/>
              </a:rPr>
              <a:t>https://github.com/AndrewZhou924</a:t>
            </a:r>
            <a:r>
              <a:rPr kumimoji="1" lang="zh-CN" altLang="en-US" dirty="0">
                <a:latin typeface="Gill Sans MT" panose="020B0502020104020203" pitchFamily="34" charset="0"/>
              </a:rPr>
              <a:t>  </a:t>
            </a:r>
            <a:r>
              <a:rPr kumimoji="1" lang="en-US" altLang="zh-CN" sz="1800" dirty="0">
                <a:latin typeface="Gill Sans MT" panose="020B0502020104020203" pitchFamily="34" charset="0"/>
              </a:rPr>
              <a:t>WeChat:</a:t>
            </a:r>
            <a:r>
              <a:rPr kumimoji="1" lang="zh-CN" altLang="en-US" sz="18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latin typeface="Gill Sans MT" panose="020B0502020104020203" pitchFamily="34" charset="0"/>
              </a:rPr>
              <a:t>zhouzhanke924</a:t>
            </a:r>
            <a:endParaRPr kumimoji="1" lang="en-US" altLang="zh-CN" sz="1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DC5B35-7FD9-984D-810F-37B7DDE6A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943" y="93484"/>
            <a:ext cx="1555172" cy="15551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37B308-68FB-9E44-A0DB-0411C06AF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3637" y="93484"/>
            <a:ext cx="1555172" cy="15551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F38D32-95A4-5744-8AE8-5FBC4F7C6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9331" y="93484"/>
            <a:ext cx="1555172" cy="15604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5B4378-CD8D-384B-ACCC-F399B03D6B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5221" y="336014"/>
            <a:ext cx="2857333" cy="11765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98FF1D-72DD-D340-A658-4833E5F3EB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479" y="405289"/>
            <a:ext cx="3525354" cy="11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3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D295D7-F21F-E34C-802F-FB40CD03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Problem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Statement</a:t>
            </a:r>
            <a:endParaRPr kumimoji="1" lang="zh-CN" altLang="en-US" sz="4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A30C0D-181C-5344-8632-7C80C606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41" y="2664211"/>
            <a:ext cx="8144518" cy="28459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797845-4259-AF40-B6F7-EF5388D25B9E}"/>
                  </a:ext>
                </a:extLst>
              </p:cNvPr>
              <p:cNvSpPr txBox="1"/>
              <p:nvPr/>
            </p:nvSpPr>
            <p:spPr>
              <a:xfrm>
                <a:off x="892835" y="1761951"/>
                <a:ext cx="88090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i="1" dirty="0"/>
                  <a:t>Graph</a:t>
                </a:r>
                <a:r>
                  <a:rPr kumimoji="1" lang="zh-CN" altLang="en-US" sz="2400" b="1" i="1" dirty="0"/>
                  <a:t> </a:t>
                </a:r>
                <a:r>
                  <a:rPr kumimoji="1" lang="en-US" altLang="zh-CN" sz="2400" b="1" i="1" dirty="0"/>
                  <a:t>Reconstruction</a:t>
                </a:r>
                <a:r>
                  <a:rPr kumimoji="1" lang="zh-CN" altLang="en-US" sz="2400" b="1" i="1" dirty="0"/>
                  <a:t> </a:t>
                </a:r>
                <a:r>
                  <a:rPr kumimoji="1" lang="en-US" altLang="zh-CN" sz="2400" b="1" i="1" dirty="0"/>
                  <a:t>Attack</a:t>
                </a:r>
                <a:r>
                  <a:rPr kumimoji="1" lang="zh-CN" altLang="en-US" sz="2400" b="1" i="1" dirty="0"/>
                  <a:t> </a:t>
                </a:r>
                <a:r>
                  <a:rPr kumimoji="1" lang="en-US" altLang="zh-CN" sz="2400" b="1" i="1" dirty="0"/>
                  <a:t>(GRA)</a:t>
                </a:r>
                <a:r>
                  <a:rPr kumimoji="1" lang="en-US" altLang="zh-CN" sz="2400" i="1" dirty="0"/>
                  <a:t>:</a:t>
                </a:r>
                <a:r>
                  <a:rPr kumimoji="1" lang="zh-CN" altLang="en-US" sz="2400" i="1" dirty="0"/>
                  <a:t> </a:t>
                </a:r>
                <a:endParaRPr kumimoji="1" lang="en-US" altLang="zh-CN" sz="2400" i="1" dirty="0"/>
              </a:p>
              <a:p>
                <a:r>
                  <a:rPr kumimoji="1" lang="en-US" altLang="zh-CN" sz="2400" i="1" dirty="0"/>
                  <a:t>to</a:t>
                </a:r>
                <a:r>
                  <a:rPr kumimoji="1" lang="zh-CN" altLang="en-US" sz="2400" i="1" dirty="0"/>
                  <a:t> </a:t>
                </a:r>
                <a:r>
                  <a:rPr kumimoji="1" lang="en-US" altLang="zh-CN" sz="2400" i="1" dirty="0"/>
                  <a:t>recover</a:t>
                </a:r>
                <a:r>
                  <a:rPr kumimoji="1" lang="zh-CN" altLang="en-US" sz="2400" i="1" dirty="0"/>
                  <a:t> </a:t>
                </a:r>
                <a:r>
                  <a:rPr kumimoji="1" lang="en-US" altLang="zh-CN" sz="2400" b="1" i="1" dirty="0">
                    <a:solidFill>
                      <a:srgbClr val="FF0000"/>
                    </a:solidFill>
                  </a:rPr>
                  <a:t>the</a:t>
                </a:r>
                <a:r>
                  <a:rPr kumimoji="1" lang="zh-CN" altLang="en-US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rgbClr val="FF0000"/>
                    </a:solidFill>
                  </a:rPr>
                  <a:t>original</a:t>
                </a:r>
                <a:r>
                  <a:rPr kumimoji="1" lang="zh-CN" altLang="en-US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rgbClr val="FF0000"/>
                    </a:solidFill>
                  </a:rPr>
                  <a:t>adjacency</a:t>
                </a:r>
                <a:r>
                  <a:rPr kumimoji="1" lang="zh-CN" altLang="en-US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sz="2400" b="1" i="1" dirty="0">
                    <a:solidFill>
                      <a:srgbClr val="FF0000"/>
                    </a:solidFill>
                  </a:rPr>
                  <a:t>)</a:t>
                </a:r>
                <a:r>
                  <a:rPr kumimoji="1" lang="zh-CN" altLang="en-US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i="1" dirty="0"/>
                  <a:t>via</a:t>
                </a:r>
                <a:r>
                  <a:rPr kumimoji="1" lang="zh-CN" altLang="en-US" sz="2400" i="1" dirty="0"/>
                  <a:t> </a:t>
                </a:r>
                <a:r>
                  <a:rPr kumimoji="1" lang="en-US" altLang="zh-CN" sz="2400" i="1" dirty="0"/>
                  <a:t>attacking</a:t>
                </a:r>
                <a:r>
                  <a:rPr kumimoji="1" lang="zh-CN" altLang="en-US" sz="2400" i="1" dirty="0"/>
                  <a:t> </a:t>
                </a:r>
                <a:r>
                  <a:rPr kumimoji="1" lang="en-US" altLang="zh-CN" sz="2400" i="1" dirty="0"/>
                  <a:t>a</a:t>
                </a:r>
                <a:r>
                  <a:rPr kumimoji="1" lang="zh-CN" altLang="en-US" sz="2400" i="1" dirty="0"/>
                  <a:t> </a:t>
                </a:r>
                <a:r>
                  <a:rPr kumimoji="1" lang="en-US" altLang="zh-CN" sz="2400" i="1" dirty="0"/>
                  <a:t>trained</a:t>
                </a:r>
                <a:r>
                  <a:rPr kumimoji="1" lang="zh-CN" altLang="en-US" sz="2400" i="1" dirty="0"/>
                  <a:t> </a:t>
                </a:r>
                <a:r>
                  <a:rPr kumimoji="1" lang="en-US" altLang="zh-CN" sz="2400" i="1" dirty="0"/>
                  <a:t>model</a:t>
                </a:r>
                <a:r>
                  <a:rPr kumimoji="1" lang="zh-CN" altLang="en-US" sz="2400" i="1" dirty="0"/>
                  <a:t> </a:t>
                </a:r>
                <a:r>
                  <a:rPr kumimoji="1" lang="en-US" altLang="zh-CN" sz="2400" i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kumimoji="1" lang="en-US" altLang="zh-CN" sz="2400" i="1" dirty="0"/>
                  <a:t>)</a:t>
                </a:r>
                <a:endParaRPr kumimoji="1" lang="zh-CN" altLang="en-US" sz="2400" i="1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797845-4259-AF40-B6F7-EF5388D25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35" y="1761951"/>
                <a:ext cx="8809015" cy="830997"/>
              </a:xfrm>
              <a:prstGeom prst="rect">
                <a:avLst/>
              </a:prstGeom>
              <a:blipFill>
                <a:blip r:embed="rId3"/>
                <a:stretch>
                  <a:fillRect l="-1151" t="-5970" r="-719"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05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D295D7-F21F-E34C-802F-FB40CD03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Problem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Statement</a:t>
            </a:r>
            <a:endParaRPr kumimoji="1" lang="zh-CN" alt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61DCBCE-4097-F348-A0AA-BF9D6DE33950}"/>
                  </a:ext>
                </a:extLst>
              </p:cNvPr>
              <p:cNvSpPr txBox="1"/>
              <p:nvPr/>
            </p:nvSpPr>
            <p:spPr>
              <a:xfrm>
                <a:off x="892835" y="1761951"/>
                <a:ext cx="88090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Graph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Reconstruction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Attack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(GRA)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: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sz="2400" i="1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to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recover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original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adjacency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sz="2400" b="1" i="1" dirty="0">
                    <a:solidFill>
                      <a:schemeClr val="tx1"/>
                    </a:solidFill>
                  </a:rPr>
                  <a:t>)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via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attacking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a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trained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model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kumimoji="1" lang="en-US" altLang="zh-CN" sz="2400" i="1" dirty="0">
                    <a:solidFill>
                      <a:schemeClr val="tx1"/>
                    </a:solidFill>
                  </a:rPr>
                  <a:t>)</a:t>
                </a:r>
                <a:endParaRPr kumimoji="1" lang="zh-CN" alt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61DCBCE-4097-F348-A0AA-BF9D6DE33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35" y="1761951"/>
                <a:ext cx="8809015" cy="830997"/>
              </a:xfrm>
              <a:prstGeom prst="rect">
                <a:avLst/>
              </a:prstGeom>
              <a:blipFill>
                <a:blip r:embed="rId3"/>
                <a:stretch>
                  <a:fillRect l="-1151" t="-5970" r="-719"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B458D5E9-4232-5B49-9F0E-38C3760E6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942" y="2828544"/>
            <a:ext cx="5428284" cy="256999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rgbClr val="FF000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38CC3E-D3AE-AE41-ADC4-5AAC9A5F6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37" y="3121628"/>
            <a:ext cx="5755565" cy="201120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D2452BC-F904-D341-A4FB-E7A1528E7CED}"/>
              </a:ext>
            </a:extLst>
          </p:cNvPr>
          <p:cNvSpPr txBox="1"/>
          <p:nvPr/>
        </p:nvSpPr>
        <p:spPr>
          <a:xfrm>
            <a:off x="1280230" y="5447304"/>
            <a:ext cx="457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An illustration of Graph Reconstruction Attack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8A32D5-CC81-9446-BF24-10FE811A3B1E}"/>
              </a:ext>
            </a:extLst>
          </p:cNvPr>
          <p:cNvSpPr txBox="1"/>
          <p:nvPr/>
        </p:nvSpPr>
        <p:spPr>
          <a:xfrm>
            <a:off x="8229600" y="5471688"/>
            <a:ext cx="222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A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formal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definition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1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D295D7-F21F-E34C-802F-FB40CD03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Modeling &amp;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Main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Results</a:t>
            </a:r>
            <a:endParaRPr kumimoji="1" lang="zh-CN" altLang="en-US" sz="4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6B8221-B00A-C245-BF15-089FA8520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74"/>
          <a:stretch/>
        </p:blipFill>
        <p:spPr>
          <a:xfrm>
            <a:off x="896080" y="2381920"/>
            <a:ext cx="4920110" cy="108735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355EFFF-A428-6741-924D-FCDABDA0CB1C}"/>
              </a:ext>
            </a:extLst>
          </p:cNvPr>
          <p:cNvSpPr txBox="1"/>
          <p:nvPr/>
        </p:nvSpPr>
        <p:spPr>
          <a:xfrm>
            <a:off x="6711933" y="1797017"/>
            <a:ext cx="4085477" cy="1486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The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main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results: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rgbClr val="FF0000"/>
                </a:solidFill>
              </a:rPr>
              <a:t>MC-GRA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(a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new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attack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method)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chemeClr val="accent1"/>
                </a:solidFill>
              </a:rPr>
              <a:t>MC-GPB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(a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new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defense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method)</a:t>
            </a:r>
            <a:endParaRPr kumimoji="1"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C1BDBE-FBBD-D545-B79C-5DF4AA151E3C}"/>
              </a:ext>
            </a:extLst>
          </p:cNvPr>
          <p:cNvSpPr txBox="1"/>
          <p:nvPr/>
        </p:nvSpPr>
        <p:spPr>
          <a:xfrm>
            <a:off x="896080" y="1801810"/>
            <a:ext cx="366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Markov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Chain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Modeling: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F5EF6E-9FE1-B745-BCEE-B0D19C31B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75" y="3648173"/>
            <a:ext cx="5392121" cy="1814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F03D9A-F49A-A24D-A786-421B31026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676" y="3636298"/>
            <a:ext cx="5720578" cy="181474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1C0FBC-23CC-404D-8714-6251B8E55757}"/>
              </a:ext>
            </a:extLst>
          </p:cNvPr>
          <p:cNvSpPr txBox="1"/>
          <p:nvPr/>
        </p:nvSpPr>
        <p:spPr>
          <a:xfrm>
            <a:off x="576656" y="5462913"/>
            <a:ext cx="555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zh-CN" dirty="0"/>
              <a:t>Modeling the GRA problem as approximating the </a:t>
            </a:r>
          </a:p>
          <a:p>
            <a:pPr algn="ctr"/>
            <a:r>
              <a:rPr lang="en" altLang="zh-CN" dirty="0"/>
              <a:t>original Markov chain (upper) by the attack chain (lower)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7A55A6F-2160-D443-8DEB-ED5830CAED0A}"/>
              </a:ext>
            </a:extLst>
          </p:cNvPr>
          <p:cNvSpPr txBox="1"/>
          <p:nvPr/>
        </p:nvSpPr>
        <p:spPr>
          <a:xfrm>
            <a:off x="6549827" y="5462913"/>
            <a:ext cx="5548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zh-CN" dirty="0"/>
              <a:t>Recovered adjacency on Cora dataset. Green dots are </a:t>
            </a:r>
          </a:p>
          <a:p>
            <a:pPr algn="ctr"/>
            <a:r>
              <a:rPr lang="en" altLang="zh-CN" dirty="0"/>
              <a:t>correctly predicted edges while red dots are wrong ones.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C34040-D96D-5346-8952-ADD06FD24E4D}"/>
              </a:ext>
            </a:extLst>
          </p:cNvPr>
          <p:cNvSpPr txBox="1"/>
          <p:nvPr/>
        </p:nvSpPr>
        <p:spPr>
          <a:xfrm>
            <a:off x="8680113" y="33446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MC-GRA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6565E3-A0D3-E349-8BD2-30CF53E5A210}"/>
              </a:ext>
            </a:extLst>
          </p:cNvPr>
          <p:cNvSpPr txBox="1"/>
          <p:nvPr/>
        </p:nvSpPr>
        <p:spPr>
          <a:xfrm>
            <a:off x="10628415" y="3344634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</a:rPr>
              <a:t>MC-GPB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116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E61F7-6EB8-9444-95DC-87EE566F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zh-CN" sz="4000" b="1" dirty="0"/>
              <a:t>A Comprehensive Study of GRA</a:t>
            </a:r>
            <a:endParaRPr kumimoji="1" lang="zh-CN" altLang="en-US" sz="4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E08A97-4926-254B-B788-A73F82DD5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77" b="51368"/>
          <a:stretch/>
        </p:blipFill>
        <p:spPr>
          <a:xfrm>
            <a:off x="2845766" y="2089675"/>
            <a:ext cx="6037129" cy="6683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0C39864-FB4C-124E-A59C-F4A4A1CA8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361" y="3926264"/>
            <a:ext cx="3337941" cy="232388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B9BAA1-37F8-3544-9BED-B5819644F60B}"/>
              </a:ext>
            </a:extLst>
          </p:cNvPr>
          <p:cNvSpPr txBox="1"/>
          <p:nvPr/>
        </p:nvSpPr>
        <p:spPr>
          <a:xfrm>
            <a:off x="427810" y="2917459"/>
            <a:ext cx="346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b="1" i="0" dirty="0">
                <a:solidFill>
                  <a:srgbClr val="0070C0"/>
                </a:solidFill>
                <a:effectLst/>
              </a:rPr>
              <a:t>Observation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1</a:t>
            </a:r>
            <a:r>
              <a:rPr lang="en-US" altLang="zh-CN" b="1" i="0" dirty="0">
                <a:solidFill>
                  <a:srgbClr val="0070C0"/>
                </a:solidFill>
                <a:effectLst/>
              </a:rPr>
              <a:t>: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" altLang="zh-CN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 single variable in</a:t>
            </a:r>
            <a:r>
              <a:rPr lang="zh-CN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" altLang="zh-CN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ORI-chain can recover the original adjacency to some</a:t>
            </a:r>
            <a:r>
              <a:rPr lang="zh-CN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" altLang="zh-CN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extent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47A14E-F34B-D442-8295-95C348EB1209}"/>
              </a:ext>
            </a:extLst>
          </p:cNvPr>
          <p:cNvSpPr txBox="1"/>
          <p:nvPr/>
        </p:nvSpPr>
        <p:spPr>
          <a:xfrm>
            <a:off x="4010510" y="2920767"/>
            <a:ext cx="416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b="1" dirty="0">
                <a:solidFill>
                  <a:srgbClr val="0070C0"/>
                </a:solidFill>
              </a:rPr>
              <a:t>Observation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2:</a:t>
            </a:r>
            <a:r>
              <a:rPr lang="zh-CN" altLang="en-US" b="1" dirty="0">
                <a:solidFill>
                  <a:srgbClr val="0070C0"/>
                </a:solidFill>
              </a:rPr>
              <a:t>  </a:t>
            </a:r>
            <a:r>
              <a:rPr lang="e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linear combination of informative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terms only brings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marginal improvements in recovering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F702FB-8FC6-2D4E-BC6B-1E9982F97AD8}"/>
              </a:ext>
            </a:extLst>
          </p:cNvPr>
          <p:cNvSpPr txBox="1"/>
          <p:nvPr/>
        </p:nvSpPr>
        <p:spPr>
          <a:xfrm>
            <a:off x="8171412" y="2917459"/>
            <a:ext cx="389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b="1" dirty="0">
                <a:solidFill>
                  <a:srgbClr val="0070C0"/>
                </a:solidFill>
              </a:rPr>
              <a:t>Observation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3:</a:t>
            </a:r>
            <a:r>
              <a:rPr lang="zh-CN" altLang="en-US" b="1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training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procedure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contains two main phases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i.e.,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fitting and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compressing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EF32F9-8A82-164C-98C9-491A4062A568}"/>
              </a:ext>
            </a:extLst>
          </p:cNvPr>
          <p:cNvSpPr txBox="1"/>
          <p:nvPr/>
        </p:nvSpPr>
        <p:spPr>
          <a:xfrm>
            <a:off x="742498" y="1533458"/>
            <a:ext cx="452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Based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b="1" dirty="0"/>
              <a:t>Markov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Chain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modeling:</a:t>
            </a:r>
            <a:endParaRPr kumimoji="1" lang="zh-CN" altLang="en-US" sz="20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4A03B0-60E7-604D-B339-7600268D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953" y="3926264"/>
            <a:ext cx="4074394" cy="27061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C79E68-3D56-EA4D-ABD5-C8930CD16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53" y="3926264"/>
            <a:ext cx="3609841" cy="214535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5FD6C42-398C-4D48-82F3-B97B09822182}"/>
              </a:ext>
            </a:extLst>
          </p:cNvPr>
          <p:cNvSpPr txBox="1"/>
          <p:nvPr/>
        </p:nvSpPr>
        <p:spPr>
          <a:xfrm>
            <a:off x="0" y="6488668"/>
            <a:ext cx="338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please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refer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Sec.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our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paper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19D57385-7378-C246-92FC-25241EC87B81}"/>
              </a:ext>
            </a:extLst>
          </p:cNvPr>
          <p:cNvCxnSpPr>
            <a:cxnSpLocks/>
          </p:cNvCxnSpPr>
          <p:nvPr/>
        </p:nvCxnSpPr>
        <p:spPr>
          <a:xfrm flipV="1">
            <a:off x="10226979" y="4810666"/>
            <a:ext cx="704610" cy="4577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5AECD41-EF34-3B44-A00C-0BCB7A67657A}"/>
              </a:ext>
            </a:extLst>
          </p:cNvPr>
          <p:cNvSpPr txBox="1"/>
          <p:nvPr/>
        </p:nvSpPr>
        <p:spPr>
          <a:xfrm>
            <a:off x="10503887" y="499955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fitting</a:t>
            </a:r>
            <a:endParaRPr kumimoji="1" lang="zh-CN" altLang="en-US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557DFE35-92A3-0C41-BB58-9DBE30263F2E}"/>
              </a:ext>
            </a:extLst>
          </p:cNvPr>
          <p:cNvCxnSpPr>
            <a:cxnSpLocks/>
          </p:cNvCxnSpPr>
          <p:nvPr/>
        </p:nvCxnSpPr>
        <p:spPr>
          <a:xfrm flipH="1" flipV="1">
            <a:off x="8339340" y="4382212"/>
            <a:ext cx="2284888" cy="3572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9656EF4-8E6C-8443-8C62-FB159DB0C563}"/>
              </a:ext>
            </a:extLst>
          </p:cNvPr>
          <p:cNvSpPr txBox="1"/>
          <p:nvPr/>
        </p:nvSpPr>
        <p:spPr>
          <a:xfrm>
            <a:off x="9402449" y="4265430"/>
            <a:ext cx="159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compressing</a:t>
            </a:r>
            <a:endParaRPr kumimoji="1" lang="zh-CN" altLang="en-US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113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E61F7-6EB8-9444-95DC-87EE566F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rgbClr val="FF0000"/>
                </a:solidFill>
              </a:rPr>
              <a:t>For</a:t>
            </a:r>
            <a:r>
              <a:rPr kumimoji="1" lang="zh-CN" altLang="en-US" sz="40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>
                <a:solidFill>
                  <a:srgbClr val="FF0000"/>
                </a:solidFill>
              </a:rPr>
              <a:t>enhancing</a:t>
            </a:r>
            <a:r>
              <a:rPr kumimoji="1" lang="zh-CN" altLang="en-US" sz="40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>
                <a:solidFill>
                  <a:srgbClr val="FF0000"/>
                </a:solidFill>
              </a:rPr>
              <a:t>the</a:t>
            </a:r>
            <a:r>
              <a:rPr kumimoji="1" lang="zh-CN" altLang="en-US" sz="40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>
                <a:solidFill>
                  <a:srgbClr val="FF0000"/>
                </a:solidFill>
              </a:rPr>
              <a:t>attack:</a:t>
            </a:r>
            <a:br>
              <a:rPr kumimoji="1" lang="en" altLang="zh-CN" sz="4000" b="1" dirty="0"/>
            </a:br>
            <a:r>
              <a:rPr kumimoji="1" lang="en" altLang="zh-CN" sz="4000" b="1" i="1" dirty="0"/>
              <a:t>To recover better, you must extract more</a:t>
            </a:r>
            <a:endParaRPr kumimoji="1" lang="zh-CN" altLang="en-US" sz="4000" b="1" i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A1BB62-7892-D549-B047-C94E55A6F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20"/>
          <a:stretch/>
        </p:blipFill>
        <p:spPr>
          <a:xfrm>
            <a:off x="5925312" y="4356373"/>
            <a:ext cx="5753101" cy="19369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2184AB-85E9-A34D-AA45-4F4473640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57"/>
          <a:stretch/>
        </p:blipFill>
        <p:spPr>
          <a:xfrm>
            <a:off x="6096000" y="2522607"/>
            <a:ext cx="5233041" cy="11896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FF250E1-7569-324B-A558-E22197D4C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3" y="4547055"/>
            <a:ext cx="4838053" cy="174627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29E9D66-E442-1A40-806C-C40B118CF581}"/>
              </a:ext>
            </a:extLst>
          </p:cNvPr>
          <p:cNvSpPr txBox="1"/>
          <p:nvPr/>
        </p:nvSpPr>
        <p:spPr>
          <a:xfrm>
            <a:off x="648379" y="2113520"/>
            <a:ext cx="527693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0" dirty="0">
                <a:effectLst/>
                <a:latin typeface="Gill Sans MT" panose="020B0502020104020203" pitchFamily="34" charset="0"/>
              </a:rPr>
              <a:t>A</a:t>
            </a:r>
            <a:r>
              <a:rPr lang="zh-CN" altLang="en-US" sz="20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0"/>
              </a:rPr>
              <a:t>chain</a:t>
            </a:r>
            <a:r>
              <a:rPr lang="en" altLang="zh-CN" sz="2000" b="1" i="0" dirty="0">
                <a:effectLst/>
                <a:latin typeface="Gill Sans MT" panose="020B0502020104020203" pitchFamily="34" charset="0"/>
              </a:rPr>
              <a:t>-based attack method</a:t>
            </a:r>
            <a:r>
              <a:rPr lang="zh-CN" altLang="en-US" sz="20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effectLst/>
                <a:latin typeface="Gill Sans MT" panose="020B0502020104020203" pitchFamily="34" charset="0"/>
              </a:rPr>
              <a:t>MC-GRA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/>
              <a:t>extract the knowledge stored in target model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utilize</a:t>
            </a:r>
            <a:r>
              <a:rPr lang="zh-CN" altLang="en-US" sz="2000" dirty="0"/>
              <a:t> </a:t>
            </a:r>
            <a:r>
              <a:rPr lang="en" altLang="zh-CN" sz="2000" dirty="0"/>
              <a:t>all the prior knowledge simultaneously</a:t>
            </a:r>
            <a:endParaRPr lang="en" altLang="zh-CN" sz="2000" b="0" i="0" dirty="0">
              <a:effectLst/>
              <a:latin typeface="Gill Sans MT" panose="020B0502020104020203" pitchFamily="34" charset="0"/>
            </a:endParaRPr>
          </a:p>
          <a:p>
            <a:endParaRPr lang="en-US" altLang="zh-CN" sz="1100" b="0" i="0" dirty="0">
              <a:effectLst/>
              <a:latin typeface="Gill Sans MT" panose="020B0502020104020203" pitchFamily="34" charset="0"/>
            </a:endParaRPr>
          </a:p>
          <a:p>
            <a:r>
              <a:rPr lang="en-US" altLang="zh-CN" sz="2000" b="1" i="0" dirty="0">
                <a:effectLst/>
                <a:latin typeface="Gill Sans MT" panose="020B0502020104020203" pitchFamily="34" charset="0"/>
              </a:rPr>
              <a:t>Technical</a:t>
            </a:r>
            <a:r>
              <a:rPr lang="zh-CN" altLang="en-US" sz="20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en-US" altLang="zh-CN" sz="2000" b="1" i="0" dirty="0">
                <a:effectLst/>
                <a:latin typeface="Gill Sans MT" panose="020B0502020104020203" pitchFamily="34" charset="0"/>
              </a:rPr>
              <a:t>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Gill Sans MT" panose="020B0502020104020203" pitchFamily="34" charset="0"/>
              </a:rPr>
              <a:t>the</a:t>
            </a:r>
            <a:r>
              <a:rPr lang="zh-CN" altLang="en-US" sz="2000" b="0" i="0" dirty="0">
                <a:effectLst/>
                <a:latin typeface="Gill Sans MT" panose="020B0502020104020203" pitchFamily="34" charset="0"/>
              </a:rPr>
              <a:t> </a:t>
            </a:r>
            <a:r>
              <a:rPr lang="en-US" altLang="zh-CN" sz="2000" b="0" i="0" dirty="0">
                <a:effectLst/>
                <a:latin typeface="Gill Sans MT" panose="020B0502020104020203" pitchFamily="34" charset="0"/>
              </a:rPr>
              <a:t>objective </a:t>
            </a:r>
            <a:r>
              <a:rPr lang="en-US" altLang="zh-CN" sz="2000" dirty="0">
                <a:latin typeface="Gill Sans MT" panose="020B0502020104020203" pitchFamily="34" charset="0"/>
              </a:rPr>
              <a:t>of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enhanced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b="0" i="0" dirty="0">
                <a:effectLst/>
                <a:latin typeface="Gill Sans MT" panose="020B0502020104020203" pitchFamily="34" charset="0"/>
              </a:rPr>
              <a:t>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Gill Sans MT" panose="020B0502020104020203" pitchFamily="34" charset="0"/>
              </a:rPr>
              <a:t>parametrization</a:t>
            </a:r>
            <a:r>
              <a:rPr lang="zh-CN" altLang="en-US" sz="2000" b="0" i="0" dirty="0">
                <a:effectLst/>
                <a:latin typeface="Gill Sans MT" panose="020B0502020104020203" pitchFamily="34" charset="0"/>
              </a:rPr>
              <a:t> </a:t>
            </a:r>
            <a:r>
              <a:rPr lang="en-US" altLang="zh-CN" sz="2000" b="0" i="0" dirty="0">
                <a:effectLst/>
                <a:latin typeface="Gill Sans MT" panose="020B0502020104020203" pitchFamily="34" charset="0"/>
              </a:rPr>
              <a:t>of</a:t>
            </a:r>
            <a:r>
              <a:rPr lang="zh-CN" altLang="en-US" sz="2000" b="0" i="0" dirty="0">
                <a:effectLst/>
                <a:latin typeface="Gill Sans MT" panose="020B0502020104020203" pitchFamily="34" charset="0"/>
              </a:rPr>
              <a:t> </a:t>
            </a:r>
            <a:r>
              <a:rPr lang="en-US" altLang="zh-CN" sz="2000" b="0" i="0" dirty="0">
                <a:effectLst/>
                <a:latin typeface="Gill Sans MT" panose="020B0502020104020203" pitchFamily="34" charset="0"/>
              </a:rPr>
              <a:t>the</a:t>
            </a:r>
            <a:r>
              <a:rPr lang="zh-CN" altLang="en-US" sz="2000" b="0" i="0" dirty="0">
                <a:effectLst/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recovered</a:t>
            </a:r>
            <a:r>
              <a:rPr lang="zh-CN" altLang="en-US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>
                <a:latin typeface="Gill Sans MT" panose="020B0502020104020203" pitchFamily="34" charset="0"/>
              </a:rPr>
              <a:t>adjacency</a:t>
            </a:r>
            <a:endParaRPr lang="en" altLang="zh-CN" sz="2000" b="0" i="0" dirty="0">
              <a:effectLst/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Gill Sans MT" panose="020B0502020104020203" pitchFamily="34" charset="0"/>
              </a:rPr>
              <a:t>optimize</a:t>
            </a:r>
            <a:r>
              <a:rPr lang="en" altLang="zh-CN" sz="2000" b="0" i="0" dirty="0">
                <a:effectLst/>
                <a:latin typeface="Gill Sans MT" panose="020B0502020104020203" pitchFamily="34" charset="0"/>
              </a:rPr>
              <a:t> with injected</a:t>
            </a:r>
            <a:r>
              <a:rPr lang="zh-CN" altLang="en-US" sz="2000" b="0" i="0" dirty="0">
                <a:effectLst/>
                <a:latin typeface="Gill Sans MT" panose="020B0502020104020203" pitchFamily="34" charset="0"/>
              </a:rPr>
              <a:t> </a:t>
            </a:r>
            <a:r>
              <a:rPr lang="en" altLang="zh-CN" sz="2000" b="0" i="0" dirty="0">
                <a:effectLst/>
                <a:latin typeface="Gill Sans MT" panose="020B0502020104020203" pitchFamily="34" charset="0"/>
              </a:rPr>
              <a:t>stochasticity</a:t>
            </a:r>
            <a:endParaRPr kumimoji="1" lang="zh-CN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300643-9BCA-7940-8816-02C43E1FA782}"/>
              </a:ext>
            </a:extLst>
          </p:cNvPr>
          <p:cNvSpPr txBox="1"/>
          <p:nvPr/>
        </p:nvSpPr>
        <p:spPr>
          <a:xfrm>
            <a:off x="0" y="6488668"/>
            <a:ext cx="338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please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refer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Sec.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our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paper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4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E61F7-6EB8-9444-95DC-87EE566F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rgbClr val="0070C0"/>
                </a:solidFill>
              </a:rPr>
              <a:t>For</a:t>
            </a:r>
            <a:r>
              <a:rPr kumimoji="1" lang="zh-CN" altLang="en-US" sz="4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4000" b="1" dirty="0">
                <a:solidFill>
                  <a:srgbClr val="0070C0"/>
                </a:solidFill>
              </a:rPr>
              <a:t>defending</a:t>
            </a:r>
            <a:r>
              <a:rPr kumimoji="1" lang="zh-CN" altLang="en-US" sz="4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4000" b="1" dirty="0">
                <a:solidFill>
                  <a:srgbClr val="0070C0"/>
                </a:solidFill>
              </a:rPr>
              <a:t>the</a:t>
            </a:r>
            <a:r>
              <a:rPr kumimoji="1" lang="zh-CN" altLang="en-US" sz="4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4000" b="1" dirty="0">
                <a:solidFill>
                  <a:srgbClr val="0070C0"/>
                </a:solidFill>
              </a:rPr>
              <a:t>attack:</a:t>
            </a:r>
            <a:br>
              <a:rPr kumimoji="1" lang="en" altLang="zh-CN" sz="4000" b="1" dirty="0"/>
            </a:br>
            <a:r>
              <a:rPr kumimoji="1" lang="en" altLang="zh-CN" sz="4000" b="1" i="1" dirty="0"/>
              <a:t>To learn safer, you must forget more</a:t>
            </a:r>
            <a:endParaRPr kumimoji="1" lang="zh-CN" altLang="en-US" sz="4000" b="1" i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EEF54B-7C9D-8842-9CC5-F8817D461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08"/>
          <a:stretch/>
        </p:blipFill>
        <p:spPr>
          <a:xfrm>
            <a:off x="5792352" y="4581713"/>
            <a:ext cx="5962256" cy="1727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98E351-404F-F24B-8D7E-411D373AC903}"/>
                  </a:ext>
                </a:extLst>
              </p:cNvPr>
              <p:cNvSpPr txBox="1"/>
              <p:nvPr/>
            </p:nvSpPr>
            <p:spPr>
              <a:xfrm>
                <a:off x="648379" y="2106760"/>
                <a:ext cx="4972133" cy="2416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Gill Sans MT" panose="020B0502020104020203" pitchFamily="34" charset="0"/>
                  </a:rPr>
                  <a:t>A</a:t>
                </a:r>
                <a:r>
                  <a:rPr lang="en" altLang="zh-CN" sz="2000" b="1" i="0" dirty="0">
                    <a:effectLst/>
                    <a:latin typeface="Gill Sans MT" panose="020B0502020104020203" pitchFamily="34" charset="0"/>
                  </a:rPr>
                  <a:t> </a:t>
                </a:r>
                <a:r>
                  <a:rPr lang="en-US" altLang="zh-CN" sz="2000" b="1" dirty="0">
                    <a:latin typeface="Gill Sans MT" panose="020B0502020104020203" pitchFamily="34" charset="0"/>
                  </a:rPr>
                  <a:t>chain</a:t>
                </a:r>
                <a:r>
                  <a:rPr lang="en" altLang="zh-CN" sz="2000" b="1" i="0" dirty="0">
                    <a:effectLst/>
                    <a:latin typeface="Gill Sans MT" panose="020B0502020104020203" pitchFamily="34" charset="0"/>
                  </a:rPr>
                  <a:t>-based </a:t>
                </a:r>
                <a:r>
                  <a:rPr lang="en-US" altLang="zh-CN" sz="2000" b="1" i="0" dirty="0">
                    <a:effectLst/>
                    <a:latin typeface="Gill Sans MT" panose="020B0502020104020203" pitchFamily="34" charset="0"/>
                  </a:rPr>
                  <a:t>defense</a:t>
                </a:r>
                <a:r>
                  <a:rPr lang="en" altLang="zh-CN" sz="2000" b="1" i="0" dirty="0">
                    <a:effectLst/>
                    <a:latin typeface="Gill Sans MT" panose="020B0502020104020203" pitchFamily="34" charset="0"/>
                  </a:rPr>
                  <a:t> method</a:t>
                </a:r>
                <a:r>
                  <a:rPr lang="zh-CN" altLang="en-US" sz="2000" b="1" i="0" dirty="0">
                    <a:effectLst/>
                    <a:latin typeface="Gill Sans MT" panose="020B0502020104020203" pitchFamily="34" charset="0"/>
                  </a:rPr>
                  <a:t> </a:t>
                </a:r>
                <a:r>
                  <a:rPr lang="en-US" altLang="zh-CN" sz="2000" b="1" i="1" dirty="0">
                    <a:solidFill>
                      <a:srgbClr val="0070C0"/>
                    </a:solidFill>
                    <a:effectLst/>
                    <a:latin typeface="Gill Sans MT" panose="020B0502020104020203" pitchFamily="34" charset="0"/>
                  </a:rPr>
                  <a:t>MC-GPB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" altLang="zh-CN" sz="2000" dirty="0"/>
                  <a:t>make the learned representations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" altLang="zh-CN" sz="2000" dirty="0"/>
                  <a:t>contain less information about adjacency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sz="2000" dirty="0">
                  <a:latin typeface="Gill Sans MT" panose="020B0502020104020203" pitchFamily="34" charset="0"/>
                </a:endParaRPr>
              </a:p>
              <a:p>
                <a:endParaRPr lang="en-US" altLang="zh-CN" sz="1100" dirty="0">
                  <a:latin typeface="Gill Sans MT" panose="020B0502020104020203" pitchFamily="34" charset="0"/>
                </a:endParaRPr>
              </a:p>
              <a:p>
                <a:r>
                  <a:rPr lang="en-US" altLang="zh-CN" sz="2000" b="1" dirty="0">
                    <a:latin typeface="Gill Sans MT" panose="020B0502020104020203" pitchFamily="34" charset="0"/>
                  </a:rPr>
                  <a:t>Technical</a:t>
                </a:r>
                <a:r>
                  <a:rPr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lang="en-US" altLang="zh-CN" sz="2000" b="1" dirty="0">
                    <a:latin typeface="Gill Sans MT" panose="020B0502020104020203" pitchFamily="34" charset="0"/>
                  </a:rPr>
                  <a:t>designs</a:t>
                </a:r>
                <a:endParaRPr lang="en" altLang="zh-CN" sz="2000" b="1" dirty="0">
                  <a:latin typeface="Gill Sans MT" panose="020B05020201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Gill Sans MT" panose="020B0502020104020203" pitchFamily="34" charset="0"/>
                  </a:rPr>
                  <a:t>the</a:t>
                </a:r>
                <a:r>
                  <a:rPr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altLang="zh-CN" sz="2000" dirty="0">
                    <a:latin typeface="Gill Sans MT" panose="020B0502020104020203" pitchFamily="34" charset="0"/>
                  </a:rPr>
                  <a:t>objective of</a:t>
                </a:r>
                <a:r>
                  <a:rPr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altLang="zh-CN" sz="2000" dirty="0">
                    <a:latin typeface="Gill Sans MT" panose="020B0502020104020203" pitchFamily="34" charset="0"/>
                  </a:rPr>
                  <a:t>defensive</a:t>
                </a:r>
                <a:r>
                  <a:rPr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altLang="zh-CN" sz="2000" dirty="0">
                    <a:latin typeface="Gill Sans MT" panose="020B0502020104020203" pitchFamily="34" charset="0"/>
                  </a:rPr>
                  <a:t>training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Gill Sans MT" panose="020B0502020104020203" pitchFamily="34" charset="0"/>
                  </a:rPr>
                  <a:t>differentiable</a:t>
                </a:r>
                <a:r>
                  <a:rPr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altLang="zh-CN" sz="2000" dirty="0">
                    <a:latin typeface="Gill Sans MT" panose="020B0502020104020203" pitchFamily="34" charset="0"/>
                  </a:rPr>
                  <a:t>similarity</a:t>
                </a:r>
                <a:r>
                  <a:rPr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" altLang="zh-CN" sz="2000" dirty="0">
                    <a:latin typeface="Gill Sans MT" panose="020B0502020104020203" pitchFamily="34" charset="0"/>
                  </a:rPr>
                  <a:t>measurements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0" i="0" dirty="0">
                    <a:effectLst/>
                    <a:latin typeface="Gill Sans MT" panose="020B0502020104020203" pitchFamily="34" charset="0"/>
                  </a:rPr>
                  <a:t>optimize</a:t>
                </a:r>
                <a:r>
                  <a:rPr lang="en" altLang="zh-CN" sz="2000" b="0" i="0" dirty="0">
                    <a:effectLst/>
                    <a:latin typeface="Gill Sans MT" panose="020B0502020104020203" pitchFamily="34" charset="0"/>
                  </a:rPr>
                  <a:t> with injected</a:t>
                </a:r>
                <a:r>
                  <a:rPr lang="zh-CN" altLang="en-US" sz="2000" b="0" i="0" dirty="0">
                    <a:effectLst/>
                    <a:latin typeface="Gill Sans MT" panose="020B0502020104020203" pitchFamily="34" charset="0"/>
                  </a:rPr>
                  <a:t> </a:t>
                </a:r>
                <a:r>
                  <a:rPr lang="en" altLang="zh-CN" sz="2000" b="0" i="0" dirty="0">
                    <a:effectLst/>
                    <a:latin typeface="Gill Sans MT" panose="020B0502020104020203" pitchFamily="34" charset="0"/>
                  </a:rPr>
                  <a:t>stochasticity</a:t>
                </a:r>
                <a:endParaRPr kumimoji="1" lang="zh-CN" alt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98E351-404F-F24B-8D7E-411D373AC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79" y="2106760"/>
                <a:ext cx="4972133" cy="2416046"/>
              </a:xfrm>
              <a:prstGeom prst="rect">
                <a:avLst/>
              </a:prstGeom>
              <a:blipFill>
                <a:blip r:embed="rId3"/>
                <a:stretch>
                  <a:fillRect l="-1018" t="-1571" b="-3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D12999B-6995-5342-B7A8-61B046F36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8" y="4678040"/>
            <a:ext cx="4972133" cy="16314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1FB864A-8C83-DC49-A608-7AB2EEC4917B}"/>
              </a:ext>
            </a:extLst>
          </p:cNvPr>
          <p:cNvSpPr txBox="1"/>
          <p:nvPr/>
        </p:nvSpPr>
        <p:spPr>
          <a:xfrm>
            <a:off x="0" y="6488668"/>
            <a:ext cx="34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please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refer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Sec.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our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paper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DA9FB80-3568-1646-BFB3-8D1156B14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57"/>
          <a:stretch/>
        </p:blipFill>
        <p:spPr>
          <a:xfrm>
            <a:off x="6096000" y="2522607"/>
            <a:ext cx="5233041" cy="11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4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E61F7-6EB8-9444-95DC-87EE566F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rgbClr val="00B050"/>
                </a:solidFill>
              </a:rPr>
              <a:t>To</a:t>
            </a:r>
            <a:r>
              <a:rPr kumimoji="1" lang="zh-CN" altLang="en-US" sz="4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4000" b="1" dirty="0">
                <a:solidFill>
                  <a:srgbClr val="00B050"/>
                </a:solidFill>
              </a:rPr>
              <a:t>what</a:t>
            </a:r>
            <a:r>
              <a:rPr kumimoji="1" lang="zh-CN" altLang="en-US" sz="4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4000" b="1" dirty="0">
                <a:solidFill>
                  <a:srgbClr val="00B050"/>
                </a:solidFill>
              </a:rPr>
              <a:t>extent</a:t>
            </a:r>
            <a:r>
              <a:rPr kumimoji="1" lang="zh-CN" altLang="en-US" sz="4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4000" b="1" dirty="0">
                <a:solidFill>
                  <a:srgbClr val="00B050"/>
                </a:solidFill>
              </a:rPr>
              <a:t>can</a:t>
            </a:r>
            <a:r>
              <a:rPr kumimoji="1" lang="zh-CN" altLang="en-US" sz="4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4000" b="1" dirty="0">
                <a:solidFill>
                  <a:srgbClr val="00B050"/>
                </a:solidFill>
              </a:rPr>
              <a:t>we</a:t>
            </a:r>
            <a:r>
              <a:rPr kumimoji="1" lang="zh-CN" altLang="en-US" sz="4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4000" b="1" dirty="0">
                <a:solidFill>
                  <a:srgbClr val="00B050"/>
                </a:solidFill>
              </a:rPr>
              <a:t>recover</a:t>
            </a:r>
            <a:r>
              <a:rPr kumimoji="1" lang="zh-CN" altLang="en-US" sz="4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4000" b="1" dirty="0">
                <a:solidFill>
                  <a:srgbClr val="00B050"/>
                </a:solidFill>
              </a:rPr>
              <a:t>or</a:t>
            </a:r>
            <a:r>
              <a:rPr kumimoji="1" lang="zh-CN" altLang="en-US" sz="4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4000" b="1" dirty="0">
                <a:solidFill>
                  <a:srgbClr val="00B050"/>
                </a:solidFill>
              </a:rPr>
              <a:t>defend?</a:t>
            </a:r>
            <a:br>
              <a:rPr kumimoji="1" lang="en-US" altLang="zh-CN" sz="4000" b="1" dirty="0"/>
            </a:br>
            <a:r>
              <a:rPr kumimoji="1" lang="en-US" altLang="zh-CN" sz="4000" b="1" i="1" dirty="0"/>
              <a:t>An</a:t>
            </a:r>
            <a:r>
              <a:rPr kumimoji="1" lang="zh-CN" altLang="en-US" sz="4000" b="1" i="1" dirty="0"/>
              <a:t> </a:t>
            </a:r>
            <a:r>
              <a:rPr kumimoji="1" lang="en-US" altLang="zh-CN" sz="4000" b="1" i="1" dirty="0"/>
              <a:t>information-theoretical</a:t>
            </a:r>
            <a:r>
              <a:rPr kumimoji="1" lang="zh-CN" altLang="en-US" sz="4000" b="1" i="1" dirty="0"/>
              <a:t> </a:t>
            </a:r>
            <a:r>
              <a:rPr kumimoji="1" lang="en-US" altLang="zh-CN" sz="4000" b="1" i="1" dirty="0"/>
              <a:t>analysis</a:t>
            </a:r>
            <a:endParaRPr kumimoji="1" lang="zh-CN" altLang="en-US" sz="2800" i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AB0158-62C6-C74A-923F-0C55ED044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5" y="3215789"/>
            <a:ext cx="11605008" cy="18079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D3C3E06-9616-C341-BF44-19BA95F9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6" y="1913883"/>
            <a:ext cx="3859725" cy="10600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2881E5F-6BC4-7041-A210-53FD8592B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385" y="1913883"/>
            <a:ext cx="3859723" cy="10600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792A9E-3315-B34E-ABE4-80556C940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189" y="2123325"/>
            <a:ext cx="3774640" cy="8506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DB9AF2-116E-5042-8886-CC28D158F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96" y="5265547"/>
            <a:ext cx="3859725" cy="6455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553D96-347B-4941-A3A0-D4B7A643E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826" y="5265547"/>
            <a:ext cx="3792347" cy="10189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821914E-A4A1-6849-8140-BBE5CA9F4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778" y="5265547"/>
            <a:ext cx="3941475" cy="12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1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2573C-A495-CC4B-9C91-B900DFD1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 dirty="0"/>
              <a:t>Outlines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8B4B8-2807-4E46-AC64-765DA6A2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3546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Problem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Statement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&amp;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Modeling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Experiments</a:t>
            </a:r>
          </a:p>
          <a:p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93901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26A85C7-3227-0D44-AC18-B34EC33B3CD2}"/>
              </a:ext>
            </a:extLst>
          </p:cNvPr>
          <p:cNvSpPr txBox="1"/>
          <p:nvPr/>
        </p:nvSpPr>
        <p:spPr>
          <a:xfrm>
            <a:off x="9328546" y="2966765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MC-GRA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CBF3ED-7BB7-DA46-89E6-FD4B92ABA77F}"/>
              </a:ext>
            </a:extLst>
          </p:cNvPr>
          <p:cNvSpPr txBox="1"/>
          <p:nvPr/>
        </p:nvSpPr>
        <p:spPr>
          <a:xfrm>
            <a:off x="9328546" y="4415190"/>
            <a:ext cx="215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MC-GPB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defend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51A598-DF61-4E4F-A266-F9F469CA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8" y="1845888"/>
            <a:ext cx="8891268" cy="4049277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5CC1206A-9995-0C4B-8E3F-F0AE6F8C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4000" b="1" dirty="0"/>
              <a:t>Experiments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|</a:t>
            </a:r>
            <a:r>
              <a:rPr kumimoji="1" lang="zh-CN" altLang="en-US" sz="4000" b="1" dirty="0"/>
              <a:t> </a:t>
            </a:r>
            <a:r>
              <a:rPr kumimoji="1" lang="en" altLang="zh-CN" sz="3200" b="1" dirty="0"/>
              <a:t>quantitative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results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2260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E61F7-6EB8-9444-95DC-87EE566F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Experiments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|</a:t>
            </a:r>
            <a:r>
              <a:rPr kumimoji="1" lang="zh-CN" altLang="en-US" sz="4000" b="1" dirty="0"/>
              <a:t> </a:t>
            </a:r>
            <a:r>
              <a:rPr kumimoji="1" lang="en" altLang="zh-CN" sz="3200" b="1" dirty="0"/>
              <a:t>quantitative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results</a:t>
            </a:r>
            <a:endParaRPr kumimoji="1" lang="zh-CN" altLang="en-US" sz="4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F3757B-F62E-1E4A-8254-B533FA39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427" y="1492989"/>
            <a:ext cx="8541401" cy="21957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7EFA0D-B76E-2640-A93F-7301EBD5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70" y="3849219"/>
            <a:ext cx="3902960" cy="28840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B6972C-BEDD-844D-B4FF-2AA39FC6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87" y="3849219"/>
            <a:ext cx="3038146" cy="28840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774B63A-F0EB-3042-BEF4-668E0CA3AAF1}"/>
              </a:ext>
            </a:extLst>
          </p:cNvPr>
          <p:cNvSpPr txBox="1"/>
          <p:nvPr/>
        </p:nvSpPr>
        <p:spPr>
          <a:xfrm>
            <a:off x="182863" y="4441681"/>
            <a:ext cx="266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/>
              <a:t>MC-GRA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MC-GPB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scenarios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777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2573C-A495-CC4B-9C91-B900DFD1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 dirty="0"/>
              <a:t>Outlines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8B4B8-2807-4E46-AC64-765DA6A2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3546" cy="4351338"/>
          </a:xfrm>
        </p:spPr>
        <p:txBody>
          <a:bodyPr/>
          <a:lstStyle/>
          <a:p>
            <a:r>
              <a:rPr kumimoji="1" lang="en-US" altLang="zh-CN" dirty="0"/>
              <a:t>Background</a:t>
            </a:r>
          </a:p>
          <a:p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</a:p>
          <a:p>
            <a:r>
              <a:rPr kumimoji="1" lang="en-US" altLang="zh-CN" dirty="0"/>
              <a:t>Experiments</a:t>
            </a:r>
          </a:p>
          <a:p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76705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E61F7-6EB8-9444-95DC-87EE566F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Experiments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|</a:t>
            </a:r>
            <a:r>
              <a:rPr kumimoji="1" lang="zh-CN" altLang="en-US" sz="4000" b="1" dirty="0"/>
              <a:t> </a:t>
            </a:r>
            <a:r>
              <a:rPr kumimoji="1" lang="en" altLang="zh-CN" sz="3200" b="1" dirty="0"/>
              <a:t>qualitative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results</a:t>
            </a:r>
            <a:endParaRPr kumimoji="1" lang="zh-CN" altLang="en-US" sz="4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4D1F03-D844-C64B-B949-D6B434811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49"/>
          <a:stretch/>
        </p:blipFill>
        <p:spPr>
          <a:xfrm>
            <a:off x="453524" y="1991075"/>
            <a:ext cx="5470859" cy="3610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7439C1-27F9-BA48-8532-AE8FE95C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383" y="1939625"/>
            <a:ext cx="5855464" cy="3713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26805C8-5D8F-A748-8D01-3082364C6E7C}"/>
              </a:ext>
            </a:extLst>
          </p:cNvPr>
          <p:cNvSpPr txBox="1"/>
          <p:nvPr/>
        </p:nvSpPr>
        <p:spPr>
          <a:xfrm>
            <a:off x="6267619" y="5727977"/>
            <a:ext cx="556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Graph information plane: defensive training with MC-GPB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1304CA-E800-314B-BE23-2A459A0EC4E4}"/>
              </a:ext>
            </a:extLst>
          </p:cNvPr>
          <p:cNvSpPr txBox="1"/>
          <p:nvPr/>
        </p:nvSpPr>
        <p:spPr>
          <a:xfrm>
            <a:off x="1553762" y="5727977"/>
            <a:ext cx="327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Examples of recovered adjacency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22961E-C80A-BB4F-A58F-9044D40E1650}"/>
              </a:ext>
            </a:extLst>
          </p:cNvPr>
          <p:cNvSpPr txBox="1"/>
          <p:nvPr/>
        </p:nvSpPr>
        <p:spPr>
          <a:xfrm>
            <a:off x="0" y="6488668"/>
            <a:ext cx="34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please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refer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Sec.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7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our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paper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3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2573C-A495-CC4B-9C91-B900DFD1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 dirty="0"/>
              <a:t>Outlines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8B4B8-2807-4E46-AC64-765DA6A2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3546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Problem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Statement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&amp;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Modeling</a:t>
            </a:r>
          </a:p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Summary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and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84155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D295D7-F21F-E34C-802F-FB40CD03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Summary</a:t>
            </a:r>
            <a:endParaRPr kumimoji="1" lang="zh-CN" altLang="en-US" sz="4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B2616D6-30E4-4E4B-A048-1E8FC640B49B}"/>
              </a:ext>
            </a:extLst>
          </p:cNvPr>
          <p:cNvSpPr txBox="1"/>
          <p:nvPr/>
        </p:nvSpPr>
        <p:spPr>
          <a:xfrm>
            <a:off x="838200" y="1365690"/>
            <a:ext cx="10275916" cy="188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000" dirty="0"/>
              <a:t>W</a:t>
            </a:r>
            <a:r>
              <a:rPr kumimoji="1" lang="en" altLang="zh-CN" sz="2000" dirty="0"/>
              <a:t>e are the first to conduct a </a:t>
            </a:r>
            <a:r>
              <a:rPr kumimoji="1" lang="en" altLang="zh-CN" sz="2000" b="1" i="1" dirty="0">
                <a:solidFill>
                  <a:srgbClr val="FF0000"/>
                </a:solidFill>
              </a:rPr>
              <a:t>systematic</a:t>
            </a:r>
            <a:r>
              <a:rPr kumimoji="1" lang="en" altLang="zh-CN" sz="2000" dirty="0"/>
              <a:t> study of </a:t>
            </a:r>
            <a:r>
              <a:rPr kumimoji="1" lang="en" altLang="zh-CN" sz="2000" b="1" i="1" dirty="0"/>
              <a:t>GRA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</a:t>
            </a:r>
            <a:r>
              <a:rPr kumimoji="1" lang="en-US" altLang="zh-CN" sz="2000" b="1" i="1" dirty="0"/>
              <a:t>G</a:t>
            </a:r>
            <a:r>
              <a:rPr kumimoji="1" lang="en-US" altLang="zh-CN" sz="2000" dirty="0"/>
              <a:t>raph</a:t>
            </a:r>
            <a:r>
              <a:rPr kumimoji="1" lang="zh-CN" altLang="en-US" sz="2000" dirty="0"/>
              <a:t> </a:t>
            </a:r>
            <a:r>
              <a:rPr kumimoji="1" lang="en-US" altLang="zh-CN" sz="2000" b="1" i="1" dirty="0"/>
              <a:t>R</a:t>
            </a:r>
            <a:r>
              <a:rPr kumimoji="1" lang="en-US" altLang="zh-CN" sz="2000" dirty="0"/>
              <a:t>econstruction</a:t>
            </a:r>
            <a:r>
              <a:rPr kumimoji="1" lang="zh-CN" altLang="en-US" sz="2000" dirty="0"/>
              <a:t> </a:t>
            </a:r>
            <a:r>
              <a:rPr kumimoji="1" lang="en-US" altLang="zh-CN" sz="2000" b="1" i="1" dirty="0"/>
              <a:t>A</a:t>
            </a:r>
            <a:r>
              <a:rPr kumimoji="1" lang="en-US" altLang="zh-CN" sz="2000" dirty="0"/>
              <a:t>ttack)</a:t>
            </a:r>
            <a:r>
              <a:rPr kumimoji="1" lang="zh-CN" altLang="en-US" sz="2000" dirty="0"/>
              <a:t> </a:t>
            </a:r>
            <a:endParaRPr kumimoji="1" lang="en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000" dirty="0"/>
              <a:t>W</a:t>
            </a:r>
            <a:r>
              <a:rPr kumimoji="1" lang="en" altLang="zh-CN" sz="2000" dirty="0"/>
              <a:t>e propose a </a:t>
            </a:r>
            <a:r>
              <a:rPr kumimoji="1" lang="en" altLang="zh-CN" sz="2000" b="1" i="1" dirty="0">
                <a:solidFill>
                  <a:srgbClr val="FF0000"/>
                </a:solidFill>
              </a:rPr>
              <a:t>attack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defense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/>
              <a:t>method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based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on</a:t>
            </a:r>
            <a:r>
              <a:rPr kumimoji="1" lang="zh-CN" altLang="en-US" sz="2000" dirty="0"/>
              <a:t> </a:t>
            </a:r>
            <a:r>
              <a:rPr kumimoji="1" lang="en-US" altLang="zh-CN" sz="2000" b="1" i="1" dirty="0"/>
              <a:t>Markov</a:t>
            </a:r>
            <a:r>
              <a:rPr kumimoji="1" lang="zh-CN" altLang="en-US" sz="2000" b="1" i="1" dirty="0"/>
              <a:t> </a:t>
            </a:r>
            <a:r>
              <a:rPr kumimoji="1" lang="en-US" altLang="zh-CN" sz="2000" b="1" i="1" dirty="0"/>
              <a:t>chain</a:t>
            </a:r>
            <a:endParaRPr kumimoji="1" lang="en" altLang="zh-CN" sz="2000" b="1" i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" altLang="zh-CN" sz="2000" dirty="0"/>
              <a:t>We provide a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information-theoretical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" altLang="zh-CN" sz="2000" b="1" i="1" dirty="0">
                <a:solidFill>
                  <a:srgbClr val="FF0000"/>
                </a:solidFill>
              </a:rPr>
              <a:t>analysis </a:t>
            </a:r>
            <a:r>
              <a:rPr kumimoji="1" lang="en-US" altLang="zh-CN" sz="2000" dirty="0"/>
              <a:t>on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how to strengthen and defend GRA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" altLang="zh-CN" sz="2000" dirty="0"/>
              <a:t>Both the two proposed methods achieve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best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" altLang="zh-CN" sz="2000" b="1" i="1" dirty="0">
                <a:solidFill>
                  <a:srgbClr val="FF0000"/>
                </a:solidFill>
              </a:rPr>
              <a:t>results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" altLang="zh-CN" sz="2000" dirty="0"/>
              <a:t>on </a:t>
            </a:r>
            <a:r>
              <a:rPr kumimoji="1" lang="en-US" altLang="zh-CN" sz="2000" dirty="0"/>
              <a:t>6</a:t>
            </a:r>
            <a:r>
              <a:rPr kumimoji="1" lang="en" altLang="zh-CN" sz="2000" dirty="0"/>
              <a:t> datasets and </a:t>
            </a:r>
            <a:r>
              <a:rPr kumimoji="1" lang="en-US" altLang="zh-CN" sz="2000" dirty="0"/>
              <a:t>3</a:t>
            </a:r>
            <a:r>
              <a:rPr kumimoji="1" lang="en" altLang="zh-CN" sz="2000" dirty="0"/>
              <a:t> common GNNs</a:t>
            </a:r>
            <a:endParaRPr kumimoji="1" lang="zh-CN" altLang="en-US" sz="2000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4EEAE0BD-837E-404F-BFD7-DF80E27F2182}"/>
              </a:ext>
            </a:extLst>
          </p:cNvPr>
          <p:cNvSpPr/>
          <p:nvPr/>
        </p:nvSpPr>
        <p:spPr>
          <a:xfrm>
            <a:off x="421179" y="4521198"/>
            <a:ext cx="2208414" cy="114715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i="1" dirty="0">
                <a:solidFill>
                  <a:schemeClr val="tx1"/>
                </a:solidFill>
              </a:rPr>
              <a:t>Problem</a:t>
            </a:r>
            <a:r>
              <a:rPr kumimoji="1" lang="en-US" altLang="zh-CN" dirty="0">
                <a:solidFill>
                  <a:schemeClr val="tx1"/>
                </a:solidFill>
              </a:rPr>
              <a:t>: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Graph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Reconstruction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Attack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1BE1A748-DF00-BC4D-9C72-0E5A1E9F0624}"/>
              </a:ext>
            </a:extLst>
          </p:cNvPr>
          <p:cNvSpPr/>
          <p:nvPr/>
        </p:nvSpPr>
        <p:spPr>
          <a:xfrm>
            <a:off x="3251465" y="4521198"/>
            <a:ext cx="2074218" cy="114715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i="1" dirty="0">
                <a:solidFill>
                  <a:schemeClr val="tx1"/>
                </a:solidFill>
              </a:rPr>
              <a:t>Modeling</a:t>
            </a:r>
            <a:r>
              <a:rPr kumimoji="1" lang="en-US" altLang="zh-CN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Markov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Chain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Approximation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BFAEB278-0B7C-B449-B560-EBC18ED23C57}"/>
              </a:ext>
            </a:extLst>
          </p:cNvPr>
          <p:cNvSpPr/>
          <p:nvPr/>
        </p:nvSpPr>
        <p:spPr>
          <a:xfrm>
            <a:off x="6321637" y="4156040"/>
            <a:ext cx="2074218" cy="78641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i="1" dirty="0">
                <a:solidFill>
                  <a:schemeClr val="tx1"/>
                </a:solidFill>
              </a:rPr>
              <a:t>Method</a:t>
            </a:r>
            <a:r>
              <a:rPr kumimoji="1" lang="en-US" altLang="zh-CN" dirty="0">
                <a:solidFill>
                  <a:schemeClr val="tx1"/>
                </a:solidFill>
              </a:rPr>
              <a:t>: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attack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A963E4F-845A-CB4F-9FAB-17D817F91D54}"/>
              </a:ext>
            </a:extLst>
          </p:cNvPr>
          <p:cNvSpPr/>
          <p:nvPr/>
        </p:nvSpPr>
        <p:spPr>
          <a:xfrm>
            <a:off x="6321637" y="5223721"/>
            <a:ext cx="2074218" cy="78641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i="1" dirty="0">
                <a:solidFill>
                  <a:schemeClr val="tx1"/>
                </a:solidFill>
              </a:rPr>
              <a:t>Method</a:t>
            </a:r>
            <a:r>
              <a:rPr kumimoji="1" lang="en-US" altLang="zh-CN" dirty="0">
                <a:solidFill>
                  <a:schemeClr val="tx1"/>
                </a:solidFill>
              </a:rPr>
              <a:t>: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defense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8C96EF58-B81C-4548-8F30-5D4726055A12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629593" y="5094777"/>
            <a:ext cx="621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CBC414E7-7DF6-634D-B765-C3FBDD779B0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5325683" y="4549249"/>
            <a:ext cx="995954" cy="545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AF5E0AF3-67F6-5D47-A246-54ABC1496851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5325683" y="5094777"/>
            <a:ext cx="995954" cy="52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5A8C5EEC-9746-E148-9691-B9FF7872AA9A}"/>
              </a:ext>
            </a:extLst>
          </p:cNvPr>
          <p:cNvSpPr/>
          <p:nvPr/>
        </p:nvSpPr>
        <p:spPr>
          <a:xfrm>
            <a:off x="8976571" y="3275962"/>
            <a:ext cx="2794251" cy="4195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i="1" dirty="0">
                <a:solidFill>
                  <a:schemeClr val="tx1"/>
                </a:solidFill>
              </a:rPr>
              <a:t>Design:</a:t>
            </a:r>
            <a:r>
              <a:rPr kumimoji="1" lang="zh-CN" altLang="en-US" b="1" i="1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attack</a:t>
            </a:r>
            <a:r>
              <a:rPr kumimoji="1" lang="zh-CN" altLang="en-US" b="1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objective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8514A22D-ADFD-054A-B858-40DF26B13C89}"/>
              </a:ext>
            </a:extLst>
          </p:cNvPr>
          <p:cNvSpPr/>
          <p:nvPr/>
        </p:nvSpPr>
        <p:spPr>
          <a:xfrm>
            <a:off x="8976571" y="3785069"/>
            <a:ext cx="2794251" cy="4195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i="1" dirty="0">
                <a:solidFill>
                  <a:schemeClr val="tx1"/>
                </a:solidFill>
              </a:rPr>
              <a:t>Design:</a:t>
            </a:r>
            <a:r>
              <a:rPr kumimoji="1" lang="zh-CN" altLang="en-US" b="1" i="1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parameterization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43B92179-B84A-3742-A2E9-6C1F695E5079}"/>
              </a:ext>
            </a:extLst>
          </p:cNvPr>
          <p:cNvSpPr/>
          <p:nvPr/>
        </p:nvSpPr>
        <p:spPr>
          <a:xfrm>
            <a:off x="8976570" y="4295039"/>
            <a:ext cx="2794251" cy="4195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i="1" dirty="0">
                <a:solidFill>
                  <a:schemeClr val="tx1"/>
                </a:solidFill>
              </a:rPr>
              <a:t>Design:</a:t>
            </a:r>
            <a:r>
              <a:rPr kumimoji="1" lang="zh-CN" altLang="en-US" b="1" i="1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inject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stochasticity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1F939A6C-4D8D-E743-919D-B0676F434228}"/>
              </a:ext>
            </a:extLst>
          </p:cNvPr>
          <p:cNvSpPr/>
          <p:nvPr/>
        </p:nvSpPr>
        <p:spPr>
          <a:xfrm>
            <a:off x="8976570" y="4804146"/>
            <a:ext cx="2794251" cy="4195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i="1" dirty="0">
                <a:solidFill>
                  <a:schemeClr val="tx1"/>
                </a:solidFill>
              </a:rPr>
              <a:t>Theoretical</a:t>
            </a:r>
            <a:r>
              <a:rPr kumimoji="1" lang="zh-CN" altLang="en-US" b="1" i="1" dirty="0">
                <a:solidFill>
                  <a:schemeClr val="tx1"/>
                </a:solidFill>
              </a:rPr>
              <a:t> </a:t>
            </a:r>
            <a:r>
              <a:rPr kumimoji="1" lang="en-US" altLang="zh-CN" b="1" i="1" dirty="0">
                <a:solidFill>
                  <a:schemeClr val="tx1"/>
                </a:solidFill>
              </a:rPr>
              <a:t>analysis</a:t>
            </a:r>
            <a:r>
              <a:rPr kumimoji="1" lang="zh-CN" altLang="en-US" b="1" i="1" dirty="0">
                <a:solidFill>
                  <a:schemeClr val="tx1"/>
                </a:solidFill>
              </a:rPr>
              <a:t> 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DF17837A-CA49-984E-BA46-5DB02ED96639}"/>
              </a:ext>
            </a:extLst>
          </p:cNvPr>
          <p:cNvSpPr/>
          <p:nvPr/>
        </p:nvSpPr>
        <p:spPr>
          <a:xfrm>
            <a:off x="8976570" y="5313253"/>
            <a:ext cx="2794250" cy="4195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i="1" dirty="0">
                <a:solidFill>
                  <a:schemeClr val="tx1"/>
                </a:solidFill>
              </a:rPr>
              <a:t>Design</a:t>
            </a:r>
            <a:r>
              <a:rPr kumimoji="1" lang="en-US" altLang="zh-CN" i="1" dirty="0">
                <a:solidFill>
                  <a:schemeClr val="tx1"/>
                </a:solidFill>
              </a:rPr>
              <a:t>:</a:t>
            </a:r>
            <a:r>
              <a:rPr kumimoji="1" lang="zh-CN" altLang="en-US" i="1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defense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objective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3D39BE04-C2AB-6340-91A1-11F12623279E}"/>
              </a:ext>
            </a:extLst>
          </p:cNvPr>
          <p:cNvSpPr/>
          <p:nvPr/>
        </p:nvSpPr>
        <p:spPr>
          <a:xfrm>
            <a:off x="8976569" y="5822360"/>
            <a:ext cx="2794250" cy="4195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i="1" dirty="0">
                <a:solidFill>
                  <a:schemeClr val="tx1"/>
                </a:solidFill>
              </a:rPr>
              <a:t>Design:</a:t>
            </a:r>
            <a:r>
              <a:rPr kumimoji="1" lang="zh-CN" altLang="en-US" b="1" i="1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parameterization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17FECC08-ACB3-B042-B69D-CBD8BC851987}"/>
              </a:ext>
            </a:extLst>
          </p:cNvPr>
          <p:cNvSpPr/>
          <p:nvPr/>
        </p:nvSpPr>
        <p:spPr>
          <a:xfrm>
            <a:off x="8976568" y="6332330"/>
            <a:ext cx="2794250" cy="4195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i="1" dirty="0">
                <a:solidFill>
                  <a:schemeClr val="tx1"/>
                </a:solidFill>
              </a:rPr>
              <a:t>Design:</a:t>
            </a:r>
            <a:r>
              <a:rPr kumimoji="1" lang="zh-CN" altLang="en-US" b="1" i="1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inject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stochasticity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5062B571-5F4F-CC45-8CEA-F431E2D6BEA7}"/>
              </a:ext>
            </a:extLst>
          </p:cNvPr>
          <p:cNvCxnSpPr>
            <a:cxnSpLocks/>
            <a:stCxn id="7" idx="3"/>
            <a:endCxn id="29" idx="1"/>
          </p:cNvCxnSpPr>
          <p:nvPr/>
        </p:nvCxnSpPr>
        <p:spPr>
          <a:xfrm flipV="1">
            <a:off x="8395855" y="3485750"/>
            <a:ext cx="580716" cy="106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11A8FE33-36EB-E845-9C0D-77F5A7A99C74}"/>
              </a:ext>
            </a:extLst>
          </p:cNvPr>
          <p:cNvCxnSpPr>
            <a:cxnSpLocks/>
            <a:stCxn id="7" idx="3"/>
            <a:endCxn id="30" idx="1"/>
          </p:cNvCxnSpPr>
          <p:nvPr/>
        </p:nvCxnSpPr>
        <p:spPr>
          <a:xfrm flipV="1">
            <a:off x="8395855" y="3994857"/>
            <a:ext cx="580716" cy="55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C4F7F08E-BF6C-404D-B0C3-4802748AA03D}"/>
              </a:ext>
            </a:extLst>
          </p:cNvPr>
          <p:cNvCxnSpPr>
            <a:cxnSpLocks/>
            <a:stCxn id="7" idx="3"/>
            <a:endCxn id="31" idx="1"/>
          </p:cNvCxnSpPr>
          <p:nvPr/>
        </p:nvCxnSpPr>
        <p:spPr>
          <a:xfrm flipV="1">
            <a:off x="8395855" y="4504827"/>
            <a:ext cx="580715" cy="4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C594BAF5-7F56-784E-AE14-BA925D751894}"/>
              </a:ext>
            </a:extLst>
          </p:cNvPr>
          <p:cNvCxnSpPr>
            <a:cxnSpLocks/>
            <a:stCxn id="7" idx="3"/>
            <a:endCxn id="32" idx="1"/>
          </p:cNvCxnSpPr>
          <p:nvPr/>
        </p:nvCxnSpPr>
        <p:spPr>
          <a:xfrm>
            <a:off x="8395855" y="4549249"/>
            <a:ext cx="580715" cy="464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C3F0EF52-F4A1-254D-B108-0A5389010850}"/>
              </a:ext>
            </a:extLst>
          </p:cNvPr>
          <p:cNvCxnSpPr>
            <a:cxnSpLocks/>
            <a:stCxn id="8" idx="3"/>
            <a:endCxn id="32" idx="1"/>
          </p:cNvCxnSpPr>
          <p:nvPr/>
        </p:nvCxnSpPr>
        <p:spPr>
          <a:xfrm flipV="1">
            <a:off x="8395855" y="5013934"/>
            <a:ext cx="580715" cy="60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4DDE665F-C96E-2644-98F1-2B213FE8F362}"/>
              </a:ext>
            </a:extLst>
          </p:cNvPr>
          <p:cNvCxnSpPr>
            <a:cxnSpLocks/>
            <a:stCxn id="8" idx="3"/>
            <a:endCxn id="33" idx="1"/>
          </p:cNvCxnSpPr>
          <p:nvPr/>
        </p:nvCxnSpPr>
        <p:spPr>
          <a:xfrm flipV="1">
            <a:off x="8395855" y="5523041"/>
            <a:ext cx="580715" cy="9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F2E118C6-9DAA-7B41-A1E3-C6FDFDEAD311}"/>
              </a:ext>
            </a:extLst>
          </p:cNvPr>
          <p:cNvCxnSpPr>
            <a:cxnSpLocks/>
            <a:stCxn id="8" idx="3"/>
            <a:endCxn id="34" idx="1"/>
          </p:cNvCxnSpPr>
          <p:nvPr/>
        </p:nvCxnSpPr>
        <p:spPr>
          <a:xfrm>
            <a:off x="8395855" y="5616930"/>
            <a:ext cx="580714" cy="41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20289B0-1BCA-6840-9F5F-D896099A6DE4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>
            <a:off x="8395855" y="5616930"/>
            <a:ext cx="580713" cy="92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21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45B1D-0AFC-B14B-93F2-1203C1A0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Potential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risk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and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values</a:t>
            </a:r>
            <a:endParaRPr kumimoji="1" lang="zh-CN" altLang="en-US" sz="40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35636C-8ECA-D343-9D61-5D6DCB48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6882" cy="4351338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MI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approaches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misused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real-world</a:t>
            </a:r>
            <a:r>
              <a:rPr kumimoji="1" lang="zh-CN" altLang="en-US" dirty="0"/>
              <a:t> </a:t>
            </a:r>
            <a:r>
              <a:rPr kumimoji="1" lang="en-US" altLang="zh-CN" dirty="0"/>
              <a:t>targets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important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raise</a:t>
            </a:r>
            <a:r>
              <a:rPr kumimoji="1" lang="zh-CN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the</a:t>
            </a:r>
            <a:r>
              <a:rPr kumimoji="1" lang="zh-CN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awareness</a:t>
            </a:r>
            <a:r>
              <a:rPr kumimoji="1" lang="zh-CN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attack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inform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community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" altLang="zh-CN" dirty="0"/>
              <a:t>privacy leaks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especially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side</a:t>
            </a:r>
            <a:endParaRPr kumimoji="1" lang="en" altLang="zh-CN" dirty="0"/>
          </a:p>
          <a:p>
            <a:pPr lvl="1"/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attack</a:t>
            </a:r>
            <a:r>
              <a:rPr kumimoji="1" lang="zh-CN" altLang="en-US" dirty="0"/>
              <a:t> </a:t>
            </a:r>
            <a:r>
              <a:rPr kumimoji="1" lang="en" altLang="zh-CN" dirty="0"/>
              <a:t>manner</a:t>
            </a:r>
            <a:r>
              <a:rPr kumimoji="1" lang="en-US" altLang="zh-CN" dirty="0"/>
              <a:t>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patterns</a:t>
            </a:r>
          </a:p>
          <a:p>
            <a:pPr lvl="1"/>
            <a:endParaRPr kumimoji="1" lang="en-US" altLang="zh-CN" dirty="0"/>
          </a:p>
          <a:p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importantly,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inversion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attacks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inspire</a:t>
            </a:r>
            <a:r>
              <a:rPr kumimoji="1" lang="zh-CN" altLang="en-US" dirty="0"/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robust</a:t>
            </a:r>
            <a:r>
              <a:rPr kumimoji="1" lang="zh-CN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methods</a:t>
            </a:r>
          </a:p>
          <a:p>
            <a:pPr lvl="1"/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develop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defensing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strategies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privacy</a:t>
            </a:r>
          </a:p>
          <a:p>
            <a:pPr lvl="1"/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AI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safe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trustworthy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6BA7A0-DF3F-764A-A19A-111C5036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A71251-EB34-5F4C-8674-67DED61619C8}" type="slidenum">
              <a:rPr kumimoji="1" lang="zh-CN" altLang="en-US" smtClean="0"/>
              <a:t>23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348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45B1D-0AFC-B14B-93F2-1203C1A0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 dirty="0">
                <a:latin typeface="Gill Sans MT" panose="020B0502020104020203" pitchFamily="34" charset="0"/>
              </a:rPr>
              <a:t>Potential</a:t>
            </a:r>
            <a:r>
              <a:rPr kumimoji="1" lang="zh-CN" altLang="en-US" sz="4000" b="1" dirty="0"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latin typeface="Gill Sans MT" panose="020B0502020104020203" pitchFamily="34" charset="0"/>
              </a:rPr>
              <a:t>risk</a:t>
            </a:r>
            <a:r>
              <a:rPr kumimoji="1" lang="zh-CN" altLang="en-US" sz="4000" b="1" dirty="0"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latin typeface="Gill Sans MT" panose="020B0502020104020203" pitchFamily="34" charset="0"/>
              </a:rPr>
              <a:t>and</a:t>
            </a:r>
            <a:r>
              <a:rPr kumimoji="1" lang="zh-CN" altLang="en-US" sz="4000" b="1" dirty="0"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latin typeface="Gill Sans MT" panose="020B0502020104020203" pitchFamily="34" charset="0"/>
              </a:rPr>
              <a:t>values</a:t>
            </a:r>
            <a:endParaRPr kumimoji="1" lang="zh-CN" altLang="en-US" sz="4000" b="1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AK-47">
            <a:extLst>
              <a:ext uri="{FF2B5EF4-FFF2-40B4-BE49-F238E27FC236}">
                <a16:creationId xmlns:a16="http://schemas.microsoft.com/office/drawing/2014/main" id="{24D68410-E25D-4C49-BC56-3867F3A6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26" y="2318797"/>
            <a:ext cx="6328064" cy="19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EAEC678-0D4D-9942-AFCE-32619B944464}"/>
              </a:ext>
            </a:extLst>
          </p:cNvPr>
          <p:cNvSpPr txBox="1"/>
          <p:nvPr/>
        </p:nvSpPr>
        <p:spPr>
          <a:xfrm>
            <a:off x="1849581" y="4852656"/>
            <a:ext cx="82901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i="1" dirty="0"/>
              <a:t>“</a:t>
            </a:r>
            <a:r>
              <a:rPr kumimoji="1" lang="en" altLang="zh-CN" sz="2800" i="1" dirty="0"/>
              <a:t>The gun is not guilty, the person who pulled the trigger is</a:t>
            </a:r>
            <a:r>
              <a:rPr kumimoji="1" lang="en-US" altLang="zh-CN" sz="2800" i="1" dirty="0"/>
              <a:t>.”</a:t>
            </a:r>
          </a:p>
          <a:p>
            <a:pPr algn="r"/>
            <a:r>
              <a:rPr kumimoji="1" lang="en-US" altLang="zh-CN" sz="2400" i="1" dirty="0"/>
              <a:t>------</a:t>
            </a:r>
            <a:r>
              <a:rPr kumimoji="1" lang="zh-CN" altLang="en-US" sz="2400" i="1" dirty="0"/>
              <a:t> </a:t>
            </a:r>
            <a:r>
              <a:rPr kumimoji="1" lang="en-US" altLang="zh-CN" sz="2400" i="1" dirty="0"/>
              <a:t>by</a:t>
            </a:r>
            <a:r>
              <a:rPr kumimoji="1" lang="zh-CN" altLang="en-US" sz="2400" i="1" dirty="0"/>
              <a:t> </a:t>
            </a:r>
            <a:r>
              <a:rPr kumimoji="1" lang="en" altLang="zh-CN" sz="2400" i="1" dirty="0"/>
              <a:t>Mikhail Kalashnikov</a:t>
            </a:r>
            <a:r>
              <a:rPr kumimoji="1" lang="en-US" altLang="zh-CN" sz="2400" i="1" dirty="0"/>
              <a:t>,</a:t>
            </a:r>
            <a:r>
              <a:rPr kumimoji="1" lang="zh-CN" altLang="en-US" sz="2400" i="1" dirty="0"/>
              <a:t> </a:t>
            </a:r>
            <a:r>
              <a:rPr kumimoji="1" lang="en-US" altLang="zh-CN" sz="2400" i="1" dirty="0"/>
              <a:t>farther</a:t>
            </a:r>
            <a:r>
              <a:rPr kumimoji="1" lang="zh-CN" altLang="en-US" sz="2400" i="1" dirty="0"/>
              <a:t> </a:t>
            </a:r>
            <a:r>
              <a:rPr kumimoji="1" lang="en-US" altLang="zh-CN" sz="2400" i="1" dirty="0"/>
              <a:t>of</a:t>
            </a:r>
            <a:r>
              <a:rPr kumimoji="1" lang="zh-CN" altLang="en-US" sz="2400" i="1" dirty="0"/>
              <a:t> </a:t>
            </a:r>
            <a:r>
              <a:rPr kumimoji="1" lang="en-US" altLang="zh-CN" sz="2400" i="1" dirty="0"/>
              <a:t>AK-47</a:t>
            </a:r>
            <a:endParaRPr kumimoji="1" lang="en" altLang="zh-CN" sz="2400" i="1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9F3A9C1-C3B7-5D4A-972A-282D3181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A71251-EB34-5F4C-8674-67DED61619C8}" type="slidenum">
              <a:rPr kumimoji="1" lang="zh-CN" altLang="en-US" smtClean="0"/>
              <a:t>24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455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4B201-ACC8-2D45-AAC9-81117D93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A</a:t>
            </a:r>
            <a:r>
              <a:rPr kumimoji="1" lang="zh-CN" altLang="en-US" sz="4000" b="1" dirty="0"/>
              <a:t> </a:t>
            </a:r>
            <a:r>
              <a:rPr kumimoji="1" lang="en" altLang="zh-CN" sz="4000" b="1" dirty="0"/>
              <a:t>curated list of resources</a:t>
            </a:r>
            <a:endParaRPr kumimoji="1" lang="zh-CN" altLang="en-US" sz="4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1F608A-401E-2B49-B9AA-9D55D835F035}"/>
              </a:ext>
            </a:extLst>
          </p:cNvPr>
          <p:cNvSpPr txBox="1"/>
          <p:nvPr/>
        </p:nvSpPr>
        <p:spPr>
          <a:xfrm>
            <a:off x="444473" y="5301347"/>
            <a:ext cx="361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>
                <a:hlinkClick r:id="rId2"/>
              </a:rPr>
              <a:t>https://github.com/AndrewZhou924/Awesome-model-inversion-attack</a:t>
            </a:r>
            <a:endParaRPr kumimoji="1" lang="en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9F4857-2D36-3742-A0D9-01B6ACE00A63}"/>
              </a:ext>
            </a:extLst>
          </p:cNvPr>
          <p:cNvSpPr txBox="1"/>
          <p:nvPr/>
        </p:nvSpPr>
        <p:spPr>
          <a:xfrm>
            <a:off x="403529" y="2828375"/>
            <a:ext cx="39215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include 100+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computer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natural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language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graph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learning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524ABF-5B2C-F740-99C7-0923892C0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59" y="1536766"/>
            <a:ext cx="6689087" cy="50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78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C6038-3CA4-FE46-A95E-F62F483E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Research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scope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|</a:t>
            </a:r>
            <a:r>
              <a:rPr kumimoji="1" lang="zh-CN" altLang="en-US" sz="4000" b="1" dirty="0"/>
              <a:t> </a:t>
            </a:r>
            <a:r>
              <a:rPr kumimoji="1" lang="en-US" altLang="zh-CN" sz="3200" b="1" dirty="0">
                <a:latin typeface="Gill Sans MT" panose="020B0502020104020203" pitchFamily="34" charset="0"/>
              </a:rPr>
              <a:t>Foundation</a:t>
            </a:r>
            <a:r>
              <a:rPr kumimoji="1" lang="zh-CN" altLang="en-US" sz="3200" b="1" dirty="0"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latin typeface="Gill Sans MT" panose="020B0502020104020203" pitchFamily="34" charset="0"/>
              </a:rPr>
              <a:t>Models</a:t>
            </a:r>
            <a:endParaRPr kumimoji="1" lang="zh-CN" altLang="en-US" sz="3200" b="1" dirty="0"/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F555CB70-AD4D-1247-B45B-86804CE2740E}"/>
              </a:ext>
            </a:extLst>
          </p:cNvPr>
          <p:cNvCxnSpPr/>
          <p:nvPr/>
        </p:nvCxnSpPr>
        <p:spPr>
          <a:xfrm>
            <a:off x="2608118" y="2381596"/>
            <a:ext cx="2354580" cy="37947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1131F4E3-670A-334A-844B-C733A97207DC}"/>
              </a:ext>
            </a:extLst>
          </p:cNvPr>
          <p:cNvCxnSpPr>
            <a:cxnSpLocks/>
          </p:cNvCxnSpPr>
          <p:nvPr/>
        </p:nvCxnSpPr>
        <p:spPr>
          <a:xfrm flipH="1">
            <a:off x="4962698" y="2328256"/>
            <a:ext cx="2217420" cy="38481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91987139-32C9-5E45-961C-F9F8C4161EBD}"/>
              </a:ext>
            </a:extLst>
          </p:cNvPr>
          <p:cNvCxnSpPr>
            <a:cxnSpLocks/>
          </p:cNvCxnSpPr>
          <p:nvPr/>
        </p:nvCxnSpPr>
        <p:spPr>
          <a:xfrm flipH="1">
            <a:off x="3864725" y="4311535"/>
            <a:ext cx="211836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0641432-F7C8-264B-BD2B-4B8A40C035F2}"/>
              </a:ext>
            </a:extLst>
          </p:cNvPr>
          <p:cNvSpPr txBox="1"/>
          <p:nvPr/>
        </p:nvSpPr>
        <p:spPr>
          <a:xfrm>
            <a:off x="4224964" y="4537965"/>
            <a:ext cx="1475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What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FM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endParaRPr kumimoji="1" lang="en-US" altLang="zh-CN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shouldn’t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do</a:t>
            </a:r>
            <a:endParaRPr kumimoji="1" lang="zh-CN" alt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9E086E-36F2-0F44-A4AE-6B1A2A5349DC}"/>
              </a:ext>
            </a:extLst>
          </p:cNvPr>
          <p:cNvSpPr txBox="1"/>
          <p:nvPr/>
        </p:nvSpPr>
        <p:spPr>
          <a:xfrm>
            <a:off x="3806653" y="3555379"/>
            <a:ext cx="225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What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FM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</a:rPr>
              <a:t>can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do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well</a:t>
            </a:r>
          </a:p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and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well-known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2D4D5A-281F-B748-84B1-E3D4090FDE2D}"/>
              </a:ext>
            </a:extLst>
          </p:cNvPr>
          <p:cNvSpPr txBox="1"/>
          <p:nvPr/>
        </p:nvSpPr>
        <p:spPr>
          <a:xfrm>
            <a:off x="3654390" y="1995692"/>
            <a:ext cx="261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What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FM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</a:rPr>
              <a:t>cannot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do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well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944C7F-2D03-324F-BCC9-20A10C3C564F}"/>
              </a:ext>
            </a:extLst>
          </p:cNvPr>
          <p:cNvSpPr txBox="1"/>
          <p:nvPr/>
        </p:nvSpPr>
        <p:spPr>
          <a:xfrm>
            <a:off x="3837133" y="2642859"/>
            <a:ext cx="225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What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FM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</a:rPr>
              <a:t>can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do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well</a:t>
            </a:r>
            <a:endParaRPr kumimoji="1" lang="zh-CN" altLang="en-US" dirty="0"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but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underexplored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E988C0-B863-C445-AFB7-4ACF670D7446}"/>
              </a:ext>
            </a:extLst>
          </p:cNvPr>
          <p:cNvSpPr txBox="1"/>
          <p:nvPr/>
        </p:nvSpPr>
        <p:spPr>
          <a:xfrm>
            <a:off x="7381703" y="4671753"/>
            <a:ext cx="333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e.g.,</a:t>
            </a:r>
            <a:r>
              <a:rPr kumimoji="1" lang="zh-CN" alt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jailbreak,</a:t>
            </a:r>
            <a:r>
              <a:rPr kumimoji="1" lang="zh-CN" alt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privacy</a:t>
            </a:r>
            <a:r>
              <a:rPr kumimoji="1" lang="zh-CN" alt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leakage</a:t>
            </a:r>
            <a:endParaRPr kumimoji="1" lang="zh-CN" alt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CE3821F-CE99-994F-AA5E-9A8915D1C26C}"/>
              </a:ext>
            </a:extLst>
          </p:cNvPr>
          <p:cNvSpPr txBox="1"/>
          <p:nvPr/>
        </p:nvSpPr>
        <p:spPr>
          <a:xfrm>
            <a:off x="7381703" y="3555379"/>
            <a:ext cx="423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e.g.,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zero/few-shot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with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in-context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learning,</a:t>
            </a:r>
          </a:p>
          <a:p>
            <a:r>
              <a:rPr kumimoji="1" lang="en-US" altLang="zh-CN" dirty="0">
                <a:latin typeface="Gill Sans MT" panose="020B0502020104020203" pitchFamily="34" charset="0"/>
              </a:rPr>
              <a:t>traditional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supervised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learning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tasks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344DE07-11CB-8042-9957-53AAFAB3EA9A}"/>
              </a:ext>
            </a:extLst>
          </p:cNvPr>
          <p:cNvSpPr txBox="1"/>
          <p:nvPr/>
        </p:nvSpPr>
        <p:spPr>
          <a:xfrm>
            <a:off x="7381703" y="2642859"/>
            <a:ext cx="30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e.g.,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multi-agent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collaboration,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endParaRPr kumimoji="1" lang="en-US" altLang="zh-CN" dirty="0">
              <a:latin typeface="Gill Sans MT" panose="020B0502020104020203" pitchFamily="34" charset="0"/>
            </a:endParaRPr>
          </a:p>
          <a:p>
            <a:r>
              <a:rPr kumimoji="1" lang="en-US" altLang="zh-CN" dirty="0">
                <a:latin typeface="Gill Sans MT" panose="020B0502020104020203" pitchFamily="34" charset="0"/>
              </a:rPr>
              <a:t>predicting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future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events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FC35EF9-3A38-CD4E-ABAE-3B04556B7C7D}"/>
              </a:ext>
            </a:extLst>
          </p:cNvPr>
          <p:cNvSpPr txBox="1"/>
          <p:nvPr/>
        </p:nvSpPr>
        <p:spPr>
          <a:xfrm>
            <a:off x="7381703" y="1995692"/>
            <a:ext cx="354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e.g.,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algorithmic/complex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reasoning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C1261206-2FEE-0641-948C-22ED610743DC}"/>
              </a:ext>
            </a:extLst>
          </p:cNvPr>
          <p:cNvCxnSpPr>
            <a:cxnSpLocks/>
          </p:cNvCxnSpPr>
          <p:nvPr/>
        </p:nvCxnSpPr>
        <p:spPr>
          <a:xfrm flipH="1">
            <a:off x="2919845" y="2502131"/>
            <a:ext cx="396309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0290C05B-61D5-0D41-A553-F325CE527DBB}"/>
              </a:ext>
            </a:extLst>
          </p:cNvPr>
          <p:cNvSpPr txBox="1"/>
          <p:nvPr/>
        </p:nvSpPr>
        <p:spPr>
          <a:xfrm rot="19656860">
            <a:off x="1732008" y="3977993"/>
            <a:ext cx="1963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b="1" dirty="0">
                <a:latin typeface="Gill Sans MT" panose="020B0502020104020203" pitchFamily="34" charset="0"/>
              </a:rPr>
              <a:t>Scaling</a:t>
            </a:r>
            <a:r>
              <a:rPr kumimoji="1" lang="zh-CN" altLang="en-US" b="1" dirty="0"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latin typeface="Gill Sans MT" panose="020B0502020104020203" pitchFamily="34" charset="0"/>
              </a:rPr>
              <a:t>up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model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scale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data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scale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Gill Sans MT" panose="020B0502020104020203" pitchFamily="34" charset="0"/>
              </a:rPr>
              <a:t>computing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scale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6EBDCB9-A9E1-7D42-BC41-3399A6B38118}"/>
              </a:ext>
            </a:extLst>
          </p:cNvPr>
          <p:cNvSpPr txBox="1"/>
          <p:nvPr/>
        </p:nvSpPr>
        <p:spPr>
          <a:xfrm>
            <a:off x="7381703" y="6144830"/>
            <a:ext cx="477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30000" dirty="0">
                <a:latin typeface="Gill Sans MT" panose="020B0502020104020203" pitchFamily="34" charset="0"/>
              </a:rPr>
              <a:t>1</a:t>
            </a:r>
            <a:r>
              <a:rPr kumimoji="1" lang="en-US" altLang="zh-CN" dirty="0">
                <a:latin typeface="Gill Sans MT" panose="020B0502020104020203" pitchFamily="34" charset="0"/>
              </a:rPr>
              <a:t>FM: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Foundation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Models,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including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LLM,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VLM,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etc.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B172F83-1C13-1D4F-B079-22CAF46B417D}"/>
              </a:ext>
            </a:extLst>
          </p:cNvPr>
          <p:cNvSpPr txBox="1"/>
          <p:nvPr/>
        </p:nvSpPr>
        <p:spPr>
          <a:xfrm>
            <a:off x="348781" y="5775498"/>
            <a:ext cx="235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idea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doesn’t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work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286FC0A-58C5-754A-988D-80EE2E98845A}"/>
              </a:ext>
            </a:extLst>
          </p:cNvPr>
          <p:cNvSpPr txBox="1"/>
          <p:nvPr/>
        </p:nvSpPr>
        <p:spPr>
          <a:xfrm>
            <a:off x="348781" y="3832378"/>
            <a:ext cx="163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idea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works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1E45BA3-9179-5D47-84B5-6F6981F0311C}"/>
              </a:ext>
            </a:extLst>
          </p:cNvPr>
          <p:cNvSpPr txBox="1"/>
          <p:nvPr/>
        </p:nvSpPr>
        <p:spPr>
          <a:xfrm>
            <a:off x="348781" y="1717163"/>
            <a:ext cx="289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The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idea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still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not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works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u="sng" dirty="0">
                <a:latin typeface="Gill Sans MT" panose="020B0502020104020203" pitchFamily="34" charset="0"/>
              </a:rPr>
              <a:t>(yet)</a:t>
            </a:r>
            <a:endParaRPr kumimoji="1" lang="zh-CN" altLang="en-US" u="sng" dirty="0">
              <a:latin typeface="Gill Sans MT" panose="020B0502020104020203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8933FAF-3B40-AF4F-A7F2-7F332B8A1973}"/>
              </a:ext>
            </a:extLst>
          </p:cNvPr>
          <p:cNvSpPr txBox="1"/>
          <p:nvPr/>
        </p:nvSpPr>
        <p:spPr>
          <a:xfrm rot="19656860">
            <a:off x="1633366" y="2750913"/>
            <a:ext cx="122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b="1" dirty="0">
                <a:latin typeface="Gill Sans MT" panose="020B0502020104020203" pitchFamily="34" charset="0"/>
              </a:rPr>
              <a:t>Emerging</a:t>
            </a:r>
          </a:p>
          <a:p>
            <a:pPr algn="r"/>
            <a:r>
              <a:rPr kumimoji="1" lang="en-US" altLang="zh-CN" b="1" dirty="0">
                <a:latin typeface="Gill Sans MT" panose="020B0502020104020203" pitchFamily="34" charset="0"/>
              </a:rPr>
              <a:t>Abilities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2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5E4C2-E203-5649-8208-C5D02631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 err="1"/>
              <a:t>DeepInception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|</a:t>
            </a:r>
            <a:r>
              <a:rPr kumimoji="1" lang="zh-CN" altLang="en-US" sz="4000" b="1" dirty="0"/>
              <a:t> </a:t>
            </a:r>
            <a:r>
              <a:rPr kumimoji="1" lang="en-US" altLang="zh-CN" sz="3200" b="1" dirty="0"/>
              <a:t>out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recent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work</a:t>
            </a:r>
            <a:endParaRPr kumimoji="1" lang="zh-CN" altLang="en-US" sz="4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AD5760-6210-8C43-BB5C-4CD8D96A13E4}"/>
              </a:ext>
            </a:extLst>
          </p:cNvPr>
          <p:cNvSpPr txBox="1"/>
          <p:nvPr/>
        </p:nvSpPr>
        <p:spPr>
          <a:xfrm>
            <a:off x="476492" y="4759681"/>
            <a:ext cx="5935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Paper: </a:t>
            </a:r>
            <a:r>
              <a:rPr kumimoji="1" lang="en" altLang="zh-CN" sz="2000" dirty="0">
                <a:hlinkClick r:id="rId2"/>
              </a:rPr>
              <a:t>https://arxiv.org/pdf/2311.03191.pdf</a:t>
            </a: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Github: </a:t>
            </a:r>
            <a:r>
              <a:rPr kumimoji="1" lang="en" altLang="zh-CN" sz="2000" dirty="0">
                <a:hlinkClick r:id="rId3"/>
              </a:rPr>
              <a:t>https://github.com/tmlr-group/DeepInception</a:t>
            </a: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Project: </a:t>
            </a:r>
            <a:r>
              <a:rPr kumimoji="1" lang="en" altLang="zh-CN" sz="2000" dirty="0">
                <a:hlinkClick r:id="rId4"/>
              </a:rPr>
              <a:t>https://deepinception.github.io/</a:t>
            </a:r>
            <a:endParaRPr kumimoji="1" lang="en" altLang="zh-CN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A9E298-5D41-C34F-A471-73C023FEE35A}"/>
              </a:ext>
            </a:extLst>
          </p:cNvPr>
          <p:cNvSpPr txBox="1"/>
          <p:nvPr/>
        </p:nvSpPr>
        <p:spPr>
          <a:xfrm>
            <a:off x="1116855" y="5972247"/>
            <a:ext cx="422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i="1" dirty="0">
                <a:latin typeface="Gill Sans MT" panose="020B0502020104020203" pitchFamily="34" charset="0"/>
              </a:rPr>
              <a:t>Any</a:t>
            </a:r>
            <a:r>
              <a:rPr kumimoji="1" lang="zh-CN" altLang="en-US" sz="2800" b="1" i="1" dirty="0"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latin typeface="Gill Sans MT" panose="020B0502020104020203" pitchFamily="34" charset="0"/>
              </a:rPr>
              <a:t>feedback</a:t>
            </a:r>
            <a:r>
              <a:rPr kumimoji="1" lang="zh-CN" altLang="en-US" sz="2800" b="1" i="1" dirty="0"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latin typeface="Gill Sans MT" panose="020B0502020104020203" pitchFamily="34" charset="0"/>
              </a:rPr>
              <a:t>is</a:t>
            </a:r>
            <a:r>
              <a:rPr kumimoji="1" lang="zh-CN" altLang="en-US" sz="2800" b="1" i="1" dirty="0"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latin typeface="Gill Sans MT" panose="020B0502020104020203" pitchFamily="34" charset="0"/>
              </a:rPr>
              <a:t>Welcome!</a:t>
            </a:r>
            <a:endParaRPr kumimoji="1" lang="zh-CN" altLang="en-US" sz="2800" b="1" i="1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img description">
            <a:extLst>
              <a:ext uri="{FF2B5EF4-FFF2-40B4-BE49-F238E27FC236}">
                <a16:creationId xmlns:a16="http://schemas.microsoft.com/office/drawing/2014/main" id="{390E553C-A839-744E-899B-E17448C0E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8" t="4046" r="5000" b="11322"/>
          <a:stretch/>
        </p:blipFill>
        <p:spPr bwMode="auto">
          <a:xfrm>
            <a:off x="6851618" y="1703806"/>
            <a:ext cx="5050182" cy="47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D62211A-EF0E-9B45-8E16-D9DE78F83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38" y="1783644"/>
            <a:ext cx="5943418" cy="2779134"/>
          </a:xfrm>
          <a:prstGeom prst="rect">
            <a:avLst/>
          </a:prstGeom>
        </p:spPr>
      </p:pic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AE8F60C-1799-8C49-9B83-11CCBA5C2DE3}"/>
              </a:ext>
            </a:extLst>
          </p:cNvPr>
          <p:cNvCxnSpPr>
            <a:cxnSpLocks/>
          </p:cNvCxnSpPr>
          <p:nvPr/>
        </p:nvCxnSpPr>
        <p:spPr>
          <a:xfrm flipV="1">
            <a:off x="6615289" y="1783644"/>
            <a:ext cx="0" cy="45615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C3C0F47-8D40-664F-B98B-A092EBD4259C}"/>
              </a:ext>
            </a:extLst>
          </p:cNvPr>
          <p:cNvSpPr txBox="1"/>
          <p:nvPr/>
        </p:nvSpPr>
        <p:spPr>
          <a:xfrm>
            <a:off x="6615289" y="1352502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DeepInception</a:t>
            </a:r>
            <a:r>
              <a:rPr kumimoji="1" lang="en-US" altLang="zh-CN" dirty="0"/>
              <a:t>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7859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C4513-954F-974D-805B-67D45758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8"/>
            <a:ext cx="10515600" cy="3375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6000" b="1" dirty="0">
                <a:solidFill>
                  <a:srgbClr val="0070C0"/>
                </a:solidFill>
              </a:rPr>
              <a:t>Q</a:t>
            </a:r>
            <a:r>
              <a:rPr kumimoji="1" lang="zh-CN" altLang="en-US" sz="6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6000" b="1" dirty="0">
                <a:solidFill>
                  <a:srgbClr val="0070C0"/>
                </a:solidFill>
              </a:rPr>
              <a:t>&amp;</a:t>
            </a:r>
            <a:r>
              <a:rPr kumimoji="1" lang="zh-CN" altLang="en-US" sz="6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6000" b="1" dirty="0">
                <a:solidFill>
                  <a:srgbClr val="0070C0"/>
                </a:solidFill>
              </a:rPr>
              <a:t>A</a:t>
            </a:r>
          </a:p>
          <a:p>
            <a:pPr marL="0" indent="0" algn="ctr">
              <a:buNone/>
            </a:pPr>
            <a:r>
              <a:rPr kumimoji="1" lang="en-US" altLang="zh-CN" sz="3200" b="1" dirty="0">
                <a:solidFill>
                  <a:srgbClr val="0070C0"/>
                </a:solidFill>
              </a:rPr>
              <a:t>Thanks</a:t>
            </a:r>
            <a:r>
              <a:rPr kumimoji="1" lang="zh-CN" altLang="en-US" sz="32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3200" b="1" dirty="0">
                <a:solidFill>
                  <a:srgbClr val="0070C0"/>
                </a:solidFill>
              </a:rPr>
              <a:t>for</a:t>
            </a:r>
            <a:r>
              <a:rPr kumimoji="1" lang="zh-CN" altLang="en-US" sz="32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3200" b="1" dirty="0">
                <a:solidFill>
                  <a:srgbClr val="0070C0"/>
                </a:solidFill>
              </a:rPr>
              <a:t>your</a:t>
            </a:r>
            <a:r>
              <a:rPr kumimoji="1" lang="zh-CN" altLang="en-US" sz="32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3200" b="1" dirty="0">
                <a:solidFill>
                  <a:srgbClr val="0070C0"/>
                </a:solidFill>
              </a:rPr>
              <a:t>listening!</a:t>
            </a:r>
            <a:endParaRPr kumimoji="1" lang="en-US" altLang="zh-CN" sz="1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kumimoji="1" lang="en-US" altLang="zh-CN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kumimoji="1" lang="en-US" altLang="zh-CN" dirty="0">
                <a:solidFill>
                  <a:schemeClr val="accent1"/>
                </a:solidFill>
              </a:rPr>
              <a:t>Email:</a:t>
            </a:r>
            <a:r>
              <a:rPr kumimoji="1" lang="zh-CN" altLang="en-US" dirty="0">
                <a:solidFill>
                  <a:schemeClr val="accent1"/>
                </a:solidFill>
              </a:rPr>
              <a:t>  </a:t>
            </a:r>
            <a:r>
              <a:rPr kumimoji="1" lang="en" altLang="zh-CN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cszkzhou@comp.hkbu.edu.</a:t>
            </a:r>
            <a:r>
              <a:rPr kumimoji="1" lang="en" altLang="zh-C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hk</a:t>
            </a:r>
            <a:endParaRPr kumimoji="1" lang="en" altLang="zh-CN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kumimoji="1" lang="en-US" altLang="zh-CN" sz="2800" dirty="0">
                <a:solidFill>
                  <a:schemeClr val="accent1"/>
                </a:solidFill>
                <a:latin typeface="Gill Sans MT" panose="020B0502020104020203" pitchFamily="34" charset="0"/>
              </a:rPr>
              <a:t>WeChat:</a:t>
            </a:r>
            <a:r>
              <a:rPr kumimoji="1" lang="zh-CN" altLang="en-US" sz="2800" dirty="0">
                <a:solidFill>
                  <a:schemeClr val="accent1"/>
                </a:solidFill>
                <a:latin typeface="Gill Sans MT" panose="020B0502020104020203" pitchFamily="34" charset="0"/>
              </a:rPr>
              <a:t>  </a:t>
            </a:r>
            <a:r>
              <a:rPr kumimoji="1" lang="en-US" altLang="zh-CN" sz="2800" u="sng" dirty="0">
                <a:solidFill>
                  <a:schemeClr val="accent1"/>
                </a:solidFill>
                <a:latin typeface="Gill Sans MT" panose="020B0502020104020203" pitchFamily="34" charset="0"/>
              </a:rPr>
              <a:t>zhouzhanke924</a:t>
            </a:r>
            <a:endParaRPr kumimoji="1" lang="en" altLang="zh-CN" u="sng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D4D8378-7C67-D64D-98D5-D915247C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886" y="170484"/>
            <a:ext cx="3760932" cy="22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2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2573C-A495-CC4B-9C91-B900DFD1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 dirty="0"/>
              <a:t>Outlines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8B4B8-2807-4E46-AC64-765DA6A2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3546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Background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model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inversion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attack: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from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image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graph</a:t>
            </a:r>
          </a:p>
          <a:p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</a:p>
          <a:p>
            <a:r>
              <a:rPr kumimoji="1" lang="en-US" altLang="zh-CN" dirty="0"/>
              <a:t>Experiments</a:t>
            </a:r>
          </a:p>
          <a:p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9089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DF5CF36-E878-0A4C-8795-1959DA52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96" y="2853746"/>
            <a:ext cx="2551846" cy="19194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26A7BA-C0A5-1249-86CB-8EC4CA7CE641}"/>
              </a:ext>
            </a:extLst>
          </p:cNvPr>
          <p:cNvSpPr txBox="1"/>
          <p:nvPr/>
        </p:nvSpPr>
        <p:spPr>
          <a:xfrm>
            <a:off x="4623954" y="3059409"/>
            <a:ext cx="3705793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3600" dirty="0"/>
              <a:t> </a:t>
            </a:r>
            <a:r>
              <a:rPr kumimoji="1" lang="en-US" altLang="zh-CN" sz="3600" dirty="0"/>
              <a:t>A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neural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network</a:t>
            </a:r>
          </a:p>
          <a:p>
            <a:endParaRPr kumimoji="1"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E0338D-D47C-3A4A-A98A-37397B26979D}"/>
              </a:ext>
            </a:extLst>
          </p:cNvPr>
          <p:cNvSpPr txBox="1"/>
          <p:nvPr/>
        </p:nvSpPr>
        <p:spPr>
          <a:xfrm>
            <a:off x="9262559" y="3059408"/>
            <a:ext cx="1136073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3600" dirty="0"/>
              <a:t> </a:t>
            </a:r>
            <a:r>
              <a:rPr kumimoji="1" lang="en-US" altLang="zh-CN" sz="3600" dirty="0"/>
              <a:t>Cat</a:t>
            </a:r>
          </a:p>
          <a:p>
            <a:endParaRPr kumimoji="1" lang="zh-CN" altLang="en-US" sz="2800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FE55AEB-8FA2-0542-8F8E-9ED63CD25D7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691142" y="3813462"/>
            <a:ext cx="932812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CCF6EB0-F808-EF45-8619-0DCF34AF113A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8329747" y="3813461"/>
            <a:ext cx="93281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>
            <a:extLst>
              <a:ext uri="{FF2B5EF4-FFF2-40B4-BE49-F238E27FC236}">
                <a16:creationId xmlns:a16="http://schemas.microsoft.com/office/drawing/2014/main" id="{4C8B95F4-4090-4D45-900B-97561268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4000" b="1" dirty="0"/>
              <a:t>Background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74B92C-0852-FD48-BEF6-51CC1BE0192D}"/>
              </a:ext>
            </a:extLst>
          </p:cNvPr>
          <p:cNvSpPr txBox="1"/>
          <p:nvPr/>
        </p:nvSpPr>
        <p:spPr>
          <a:xfrm>
            <a:off x="2002514" y="214305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input</a:t>
            </a:r>
            <a:endParaRPr kumimoji="1"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54B7BFE-0CB2-1142-9813-6868E7E10FC9}"/>
              </a:ext>
            </a:extLst>
          </p:cNvPr>
          <p:cNvSpPr txBox="1"/>
          <p:nvPr/>
        </p:nvSpPr>
        <p:spPr>
          <a:xfrm>
            <a:off x="5988861" y="214305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model</a:t>
            </a:r>
            <a:endParaRPr kumimoji="1"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B5EC4B-2EEC-AA4A-A744-199037929BC2}"/>
              </a:ext>
            </a:extLst>
          </p:cNvPr>
          <p:cNvSpPr txBox="1"/>
          <p:nvPr/>
        </p:nvSpPr>
        <p:spPr>
          <a:xfrm>
            <a:off x="9319878" y="2143055"/>
            <a:ext cx="102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output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06AB91-3924-2147-BF1A-02285CE3B97F}"/>
              </a:ext>
            </a:extLst>
          </p:cNvPr>
          <p:cNvSpPr txBox="1"/>
          <p:nvPr/>
        </p:nvSpPr>
        <p:spPr>
          <a:xfrm>
            <a:off x="838200" y="1607693"/>
            <a:ext cx="4787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Forward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pipeline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neural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network:</a:t>
            </a:r>
            <a:endParaRPr kumimoji="1" lang="zh-CN" altLang="en-US" sz="2000" b="1" dirty="0"/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DF20D080-E7E1-AD42-BDC2-7DB6C927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A71251-EB34-5F4C-8674-67DED61619C8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4AF485D3-A17A-8E4B-AA82-29BDB5ED87AF}"/>
              </a:ext>
            </a:extLst>
          </p:cNvPr>
          <p:cNvSpPr/>
          <p:nvPr/>
        </p:nvSpPr>
        <p:spPr>
          <a:xfrm>
            <a:off x="2818763" y="5227866"/>
            <a:ext cx="6851868" cy="3019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713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DF5CF36-E878-0A4C-8795-1959DA52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96" y="2853746"/>
            <a:ext cx="2551846" cy="19194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26A7BA-C0A5-1249-86CB-8EC4CA7CE641}"/>
              </a:ext>
            </a:extLst>
          </p:cNvPr>
          <p:cNvSpPr txBox="1"/>
          <p:nvPr/>
        </p:nvSpPr>
        <p:spPr>
          <a:xfrm>
            <a:off x="4623954" y="3059409"/>
            <a:ext cx="3705793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3600" dirty="0"/>
              <a:t> </a:t>
            </a:r>
            <a:r>
              <a:rPr kumimoji="1" lang="en-US" altLang="zh-CN" sz="3600" dirty="0"/>
              <a:t>A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neural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network</a:t>
            </a:r>
          </a:p>
          <a:p>
            <a:endParaRPr kumimoji="1"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E0338D-D47C-3A4A-A98A-37397B26979D}"/>
              </a:ext>
            </a:extLst>
          </p:cNvPr>
          <p:cNvSpPr txBox="1"/>
          <p:nvPr/>
        </p:nvSpPr>
        <p:spPr>
          <a:xfrm>
            <a:off x="9262559" y="3059408"/>
            <a:ext cx="1136073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3600" dirty="0"/>
              <a:t> </a:t>
            </a:r>
            <a:r>
              <a:rPr kumimoji="1" lang="en-US" altLang="zh-CN" sz="3600" dirty="0"/>
              <a:t>Cat</a:t>
            </a:r>
          </a:p>
          <a:p>
            <a:endParaRPr kumimoji="1" lang="zh-CN" altLang="en-US" sz="2800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FE55AEB-8FA2-0542-8F8E-9ED63CD25D7F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3691142" y="3813462"/>
            <a:ext cx="932812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CCF6EB0-F808-EF45-8619-0DCF34AF113A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8329747" y="3813461"/>
            <a:ext cx="93281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>
            <a:extLst>
              <a:ext uri="{FF2B5EF4-FFF2-40B4-BE49-F238E27FC236}">
                <a16:creationId xmlns:a16="http://schemas.microsoft.com/office/drawing/2014/main" id="{4C8B95F4-4090-4D45-900B-97561268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4000" b="1" dirty="0"/>
              <a:t>Background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3DDBB4-0791-0249-9B96-956FAB8AC461}"/>
              </a:ext>
            </a:extLst>
          </p:cNvPr>
          <p:cNvSpPr txBox="1"/>
          <p:nvPr/>
        </p:nvSpPr>
        <p:spPr>
          <a:xfrm>
            <a:off x="1797330" y="2143055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output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234FA2-873C-2546-8837-EB4DC8F82E2C}"/>
              </a:ext>
            </a:extLst>
          </p:cNvPr>
          <p:cNvSpPr txBox="1"/>
          <p:nvPr/>
        </p:nvSpPr>
        <p:spPr>
          <a:xfrm>
            <a:off x="5988861" y="214305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model</a:t>
            </a:r>
            <a:endParaRPr kumimoji="1"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0E33AA6-2C4A-F44C-B4BF-D8F15B2D13EB}"/>
              </a:ext>
            </a:extLst>
          </p:cNvPr>
          <p:cNvSpPr txBox="1"/>
          <p:nvPr/>
        </p:nvSpPr>
        <p:spPr>
          <a:xfrm>
            <a:off x="9422472" y="214305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23" name="右箭头 22">
            <a:extLst>
              <a:ext uri="{FF2B5EF4-FFF2-40B4-BE49-F238E27FC236}">
                <a16:creationId xmlns:a16="http://schemas.microsoft.com/office/drawing/2014/main" id="{D38AFA50-569E-BD40-AA9C-ACDDBB322BF9}"/>
              </a:ext>
            </a:extLst>
          </p:cNvPr>
          <p:cNvSpPr/>
          <p:nvPr/>
        </p:nvSpPr>
        <p:spPr>
          <a:xfrm rot="10800000">
            <a:off x="2801449" y="5499737"/>
            <a:ext cx="7181764" cy="3019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A3CFD7E-44F1-3F4B-8FD9-F2EC44EB10B0}"/>
              </a:ext>
            </a:extLst>
          </p:cNvPr>
          <p:cNvSpPr txBox="1"/>
          <p:nvPr/>
        </p:nvSpPr>
        <p:spPr>
          <a:xfrm>
            <a:off x="2723057" y="5055420"/>
            <a:ext cx="742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recover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image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model?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🤔</a:t>
            </a:r>
            <a:endParaRPr kumimoji="1" lang="zh-CN" altLang="en-US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A78CF96-5BF2-8742-9625-52BCB5B892E9}"/>
              </a:ext>
            </a:extLst>
          </p:cNvPr>
          <p:cNvSpPr txBox="1"/>
          <p:nvPr/>
        </p:nvSpPr>
        <p:spPr>
          <a:xfrm>
            <a:off x="4322731" y="5894685"/>
            <a:ext cx="429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</a:rPr>
              <a:t>What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if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we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reverse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the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process?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endParaRPr kumimoji="1"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AAF17E6-337F-F048-8181-2E826C32ACF6}"/>
              </a:ext>
            </a:extLst>
          </p:cNvPr>
          <p:cNvSpPr txBox="1"/>
          <p:nvPr/>
        </p:nvSpPr>
        <p:spPr>
          <a:xfrm>
            <a:off x="838200" y="1607693"/>
            <a:ext cx="526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Question: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What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reverse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pipeline?</a:t>
            </a:r>
            <a:r>
              <a:rPr kumimoji="1" lang="zh-CN" altLang="en-US" sz="2000" b="1" dirty="0"/>
              <a:t> 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3A4E6A58-8953-3A45-85E0-12E9CE5D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A71251-EB34-5F4C-8674-67DED61619C8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93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DF5CF36-E878-0A4C-8795-1959DA52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96" y="2853746"/>
            <a:ext cx="2551846" cy="19194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26A7BA-C0A5-1249-86CB-8EC4CA7CE641}"/>
              </a:ext>
            </a:extLst>
          </p:cNvPr>
          <p:cNvSpPr txBox="1"/>
          <p:nvPr/>
        </p:nvSpPr>
        <p:spPr>
          <a:xfrm>
            <a:off x="4623954" y="3059409"/>
            <a:ext cx="3705793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3600" dirty="0"/>
              <a:t> </a:t>
            </a:r>
            <a:r>
              <a:rPr kumimoji="1" lang="en-US" altLang="zh-CN" sz="3600" dirty="0"/>
              <a:t>A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neural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network</a:t>
            </a:r>
          </a:p>
          <a:p>
            <a:endParaRPr kumimoji="1"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E0338D-D47C-3A4A-A98A-37397B26979D}"/>
              </a:ext>
            </a:extLst>
          </p:cNvPr>
          <p:cNvSpPr txBox="1"/>
          <p:nvPr/>
        </p:nvSpPr>
        <p:spPr>
          <a:xfrm>
            <a:off x="9262559" y="3059408"/>
            <a:ext cx="1136073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3600" dirty="0"/>
              <a:t> </a:t>
            </a:r>
            <a:r>
              <a:rPr kumimoji="1" lang="en-US" altLang="zh-CN" sz="3600" dirty="0"/>
              <a:t>Cat</a:t>
            </a:r>
          </a:p>
          <a:p>
            <a:endParaRPr kumimoji="1" lang="zh-CN" altLang="en-US" sz="2800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FE55AEB-8FA2-0542-8F8E-9ED63CD25D7F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3691142" y="3813462"/>
            <a:ext cx="932812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CCF6EB0-F808-EF45-8619-0DCF34AF113A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8329747" y="3813461"/>
            <a:ext cx="93281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>
            <a:extLst>
              <a:ext uri="{FF2B5EF4-FFF2-40B4-BE49-F238E27FC236}">
                <a16:creationId xmlns:a16="http://schemas.microsoft.com/office/drawing/2014/main" id="{4C8B95F4-4090-4D45-900B-97561268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4000" b="1" dirty="0"/>
              <a:t>Background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3DDBB4-0791-0249-9B96-956FAB8AC461}"/>
              </a:ext>
            </a:extLst>
          </p:cNvPr>
          <p:cNvSpPr txBox="1"/>
          <p:nvPr/>
        </p:nvSpPr>
        <p:spPr>
          <a:xfrm>
            <a:off x="1797330" y="2143055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output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234FA2-873C-2546-8837-EB4DC8F82E2C}"/>
              </a:ext>
            </a:extLst>
          </p:cNvPr>
          <p:cNvSpPr txBox="1"/>
          <p:nvPr/>
        </p:nvSpPr>
        <p:spPr>
          <a:xfrm>
            <a:off x="5988861" y="214305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model</a:t>
            </a:r>
            <a:endParaRPr kumimoji="1"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0E33AA6-2C4A-F44C-B4BF-D8F15B2D13EB}"/>
              </a:ext>
            </a:extLst>
          </p:cNvPr>
          <p:cNvSpPr txBox="1"/>
          <p:nvPr/>
        </p:nvSpPr>
        <p:spPr>
          <a:xfrm>
            <a:off x="9422472" y="214305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23" name="右箭头 22">
            <a:extLst>
              <a:ext uri="{FF2B5EF4-FFF2-40B4-BE49-F238E27FC236}">
                <a16:creationId xmlns:a16="http://schemas.microsoft.com/office/drawing/2014/main" id="{D38AFA50-569E-BD40-AA9C-ACDDBB322BF9}"/>
              </a:ext>
            </a:extLst>
          </p:cNvPr>
          <p:cNvSpPr/>
          <p:nvPr/>
        </p:nvSpPr>
        <p:spPr>
          <a:xfrm rot="10800000">
            <a:off x="2801449" y="5499737"/>
            <a:ext cx="7181764" cy="3019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A3CFD7E-44F1-3F4B-8FD9-F2EC44EB10B0}"/>
              </a:ext>
            </a:extLst>
          </p:cNvPr>
          <p:cNvSpPr txBox="1"/>
          <p:nvPr/>
        </p:nvSpPr>
        <p:spPr>
          <a:xfrm>
            <a:off x="2723057" y="5055420"/>
            <a:ext cx="742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recover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image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model?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🤔</a:t>
            </a:r>
            <a:endParaRPr kumimoji="1" lang="zh-CN" altLang="en-US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A78CF96-5BF2-8742-9625-52BCB5B892E9}"/>
              </a:ext>
            </a:extLst>
          </p:cNvPr>
          <p:cNvSpPr txBox="1"/>
          <p:nvPr/>
        </p:nvSpPr>
        <p:spPr>
          <a:xfrm>
            <a:off x="1974492" y="5894685"/>
            <a:ext cx="899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kumimoji="1" lang="zh-CN" altLang="en-US" sz="2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Yes!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/>
              <a:t>we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recover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via</a:t>
            </a:r>
            <a:r>
              <a:rPr kumimoji="1" lang="zh-CN" altLang="en-US" sz="2400" dirty="0"/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model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inversion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attack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AAF17E6-337F-F048-8181-2E826C32ACF6}"/>
              </a:ext>
            </a:extLst>
          </p:cNvPr>
          <p:cNvSpPr txBox="1"/>
          <p:nvPr/>
        </p:nvSpPr>
        <p:spPr>
          <a:xfrm>
            <a:off x="838200" y="1607693"/>
            <a:ext cx="526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Question: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What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reverse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pipeline?</a:t>
            </a:r>
            <a:r>
              <a:rPr kumimoji="1" lang="zh-CN" altLang="en-US" sz="2000" b="1" dirty="0"/>
              <a:t> 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3A4E6A58-8953-3A45-85E0-12E9CE5D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A71251-EB34-5F4C-8674-67DED61619C8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116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FE12C-EC2E-2447-A852-B19B4960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 dirty="0"/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F4B094-98CC-C649-92F8-02286795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959"/>
            <a:ext cx="10515600" cy="1738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/>
              <a:t>Definition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inversion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attack</a:t>
            </a:r>
            <a:endParaRPr lang="en" altLang="zh-CN" dirty="0"/>
          </a:p>
          <a:p>
            <a:r>
              <a:rPr kumimoji="1" lang="en" altLang="zh-CN" sz="2400" dirty="0"/>
              <a:t>a malicious user attempts to </a:t>
            </a:r>
            <a:r>
              <a:rPr kumimoji="1" lang="en" altLang="zh-CN" sz="2400" b="1" dirty="0">
                <a:solidFill>
                  <a:srgbClr val="0070C0"/>
                </a:solidFill>
              </a:rPr>
              <a:t>recover</a:t>
            </a:r>
            <a:r>
              <a:rPr kumimoji="1" lang="en" altLang="zh-CN" sz="2400" dirty="0"/>
              <a:t> the private data</a:t>
            </a:r>
          </a:p>
          <a:p>
            <a:pPr marL="0" indent="0">
              <a:buNone/>
            </a:pPr>
            <a:r>
              <a:rPr kumimoji="1" lang="en-US" altLang="zh-CN" sz="2400" dirty="0"/>
              <a:t>   that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is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used to </a:t>
            </a:r>
            <a:r>
              <a:rPr kumimoji="1" lang="en" altLang="zh-CN" sz="2400" b="1" dirty="0">
                <a:solidFill>
                  <a:srgbClr val="0070C0"/>
                </a:solidFill>
              </a:rPr>
              <a:t>train</a:t>
            </a:r>
            <a:r>
              <a:rPr kumimoji="1" lang="en" altLang="zh-CN" sz="2400" dirty="0"/>
              <a:t> a neural network</a:t>
            </a:r>
            <a:endParaRPr kumimoji="1"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C031FA-63F7-2241-B6AF-652D9552E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8"/>
          <a:stretch/>
        </p:blipFill>
        <p:spPr>
          <a:xfrm>
            <a:off x="6213261" y="3215640"/>
            <a:ext cx="4922520" cy="26752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F768A69-92ED-6B42-8DAD-990305166FC6}"/>
              </a:ext>
            </a:extLst>
          </p:cNvPr>
          <p:cNvSpPr txBox="1"/>
          <p:nvPr/>
        </p:nvSpPr>
        <p:spPr>
          <a:xfrm>
            <a:off x="0" y="6123206"/>
            <a:ext cx="8379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" altLang="zh-CN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Privacy in Pharmacogenetics: An End-to-End Case Study of Personalized Warfarin Dosing.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" altLang="zh-CN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USENIX Security 2014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.</a:t>
            </a:r>
            <a:endParaRPr lang="en" altLang="zh-CN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/>
            <a:r>
              <a:rPr lang="en" altLang="zh-CN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Model Inversion Attacks that Exploit Confidence Information and Basic Countermeasures.  CCS 2015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.</a:t>
            </a:r>
            <a:endParaRPr lang="en-US" altLang="zh-CN" sz="1400" b="0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en" altLang="zh-CN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Variational Model Inversion Attacks.</a:t>
            </a:r>
            <a:r>
              <a:rPr lang="zh-CN" alt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" altLang="zh-CN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NeurIPS</a:t>
            </a:r>
            <a:r>
              <a:rPr lang="en" altLang="zh-CN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2021</a:t>
            </a:r>
            <a:r>
              <a:rPr lang="en-US" altLang="zh-CN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66262268-3FF9-3A4D-988E-1F81D1B1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A71251-EB34-5F4C-8674-67DED61619C8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775035-35D6-3141-A9DB-FA8466F0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19" y="3288557"/>
            <a:ext cx="4567341" cy="27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FE12C-EC2E-2447-A852-B19B4960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 dirty="0"/>
              <a:t>Background</a:t>
            </a:r>
            <a:endParaRPr kumimoji="1" lang="zh-CN" altLang="en-US" dirty="0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66262268-3FF9-3A4D-988E-1F81D1B1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A71251-EB34-5F4C-8674-67DED61619C8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AA72D88-AE30-CA48-9FF5-18AFAC58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2568"/>
            <a:ext cx="7437120" cy="14944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inversion</a:t>
            </a:r>
            <a:r>
              <a:rPr lang="zh-CN" altLang="en-US" dirty="0"/>
              <a:t> </a:t>
            </a:r>
            <a:r>
              <a:rPr lang="en-US" altLang="zh-CN" dirty="0"/>
              <a:t>attack: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graphs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9E38C66-5AC6-0945-ADCD-30C9A6CBB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84" t="22031" r="8575" b="7258"/>
          <a:stretch/>
        </p:blipFill>
        <p:spPr>
          <a:xfrm>
            <a:off x="5572124" y="2768609"/>
            <a:ext cx="4995686" cy="27527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A82E01-7FFC-7B45-A804-0362F4EBA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57" t="27415" r="24275" b="21301"/>
          <a:stretch/>
        </p:blipFill>
        <p:spPr>
          <a:xfrm>
            <a:off x="2206758" y="2557645"/>
            <a:ext cx="1996810" cy="290519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B10BEE7-5A22-3644-B4EE-3363FACC360C}"/>
              </a:ext>
            </a:extLst>
          </p:cNvPr>
          <p:cNvSpPr txBox="1"/>
          <p:nvPr/>
        </p:nvSpPr>
        <p:spPr>
          <a:xfrm>
            <a:off x="2128666" y="1946344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“human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faces”</a:t>
            </a:r>
            <a:endParaRPr kumimoji="1"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2EA6E7-4B9E-424E-9242-738B8D5D8422}"/>
              </a:ext>
            </a:extLst>
          </p:cNvPr>
          <p:cNvSpPr txBox="1"/>
          <p:nvPr/>
        </p:nvSpPr>
        <p:spPr>
          <a:xfrm>
            <a:off x="6660831" y="2007304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but,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what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about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“graphs”?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0B3C7B-5688-A048-97D1-AB4C486B8FDA}"/>
              </a:ext>
            </a:extLst>
          </p:cNvPr>
          <p:cNvSpPr txBox="1"/>
          <p:nvPr/>
        </p:nvSpPr>
        <p:spPr>
          <a:xfrm>
            <a:off x="1882808" y="5762479"/>
            <a:ext cx="817146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Only</a:t>
            </a:r>
            <a:r>
              <a:rPr lang="en" altLang="zh-CN" sz="2000" dirty="0"/>
              <a:t> </a:t>
            </a:r>
            <a:r>
              <a:rPr lang="en" altLang="zh-CN" sz="2000" b="1" dirty="0">
                <a:solidFill>
                  <a:srgbClr val="FF0000"/>
                </a:solidFill>
              </a:rPr>
              <a:t>limited</a:t>
            </a:r>
            <a:r>
              <a:rPr lang="en" altLang="zh-CN" sz="2000" dirty="0"/>
              <a:t> research has been conducted on MIA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graphs</a:t>
            </a:r>
            <a:r>
              <a:rPr lang="zh-CN" altLang="en-US" sz="2000" dirty="0"/>
              <a:t> </a:t>
            </a:r>
            <a:r>
              <a:rPr lang="en-US" altLang="zh-CN" sz="2000" dirty="0"/>
              <a:t>🤔</a:t>
            </a:r>
            <a:endParaRPr lang="en" altLang="zh-CN" sz="2000" dirty="0"/>
          </a:p>
          <a:p>
            <a:pPr algn="ctr"/>
            <a:r>
              <a:rPr lang="en" altLang="zh-CN" sz="2000" dirty="0"/>
              <a:t>The </a:t>
            </a:r>
            <a:r>
              <a:rPr lang="en" altLang="zh-CN" sz="2000" b="1" dirty="0">
                <a:solidFill>
                  <a:srgbClr val="FF0000"/>
                </a:solidFill>
              </a:rPr>
              <a:t>general</a:t>
            </a:r>
            <a:r>
              <a:rPr lang="en" altLang="zh-CN" sz="2000" dirty="0"/>
              <a:t> </a:t>
            </a:r>
            <a:r>
              <a:rPr lang="en" altLang="zh-CN" sz="2000" b="1" dirty="0">
                <a:solidFill>
                  <a:srgbClr val="FF0000"/>
                </a:solidFill>
              </a:rPr>
              <a:t>principles</a:t>
            </a:r>
            <a:r>
              <a:rPr lang="en" altLang="zh-CN" sz="2000" dirty="0"/>
              <a:t> for strengthening and defending MIA are </a:t>
            </a:r>
            <a:r>
              <a:rPr lang="en" altLang="zh-CN" sz="2000" b="1" dirty="0">
                <a:solidFill>
                  <a:srgbClr val="FF0000"/>
                </a:solidFill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241155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2573C-A495-CC4B-9C91-B900DFD1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 dirty="0"/>
              <a:t>Outlines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8B4B8-2807-4E46-AC64-765DA6A2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3546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Problem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Statement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&amp;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Modeling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[problem]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graph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reconstruction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attack: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model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inversion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attack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graphs</a:t>
            </a:r>
            <a:endParaRPr kumimoji="1" lang="en-US" altLang="zh-CN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[modeling]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analyze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problem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Markov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chain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[methods]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corresponding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attack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and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defense</a:t>
            </a:r>
            <a:r>
              <a:rPr kumimoji="1"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sym typeface="Wingdings" pitchFamily="2" charset="2"/>
              </a:rPr>
              <a:t>methods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en-US" altLang="zh-CN" dirty="0"/>
              <a:t>Experiments</a:t>
            </a:r>
          </a:p>
          <a:p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52922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89805</TotalTime>
  <Words>1385</Words>
  <Application>Microsoft Macintosh PowerPoint</Application>
  <PresentationFormat>宽屏</PresentationFormat>
  <Paragraphs>248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Microsoft YaHei</vt:lpstr>
      <vt:lpstr>Arial</vt:lpstr>
      <vt:lpstr>Cambria Math</vt:lpstr>
      <vt:lpstr>Gill Sans MT</vt:lpstr>
      <vt:lpstr>Office 主题​​</vt:lpstr>
      <vt:lpstr>On Strengthening and Defending  Graph Reconstruction Attack  with Markov Chain Approximation</vt:lpstr>
      <vt:lpstr>Outlines</vt:lpstr>
      <vt:lpstr>Outlines</vt:lpstr>
      <vt:lpstr>Background</vt:lpstr>
      <vt:lpstr>Background</vt:lpstr>
      <vt:lpstr>Background</vt:lpstr>
      <vt:lpstr>Background</vt:lpstr>
      <vt:lpstr>Background</vt:lpstr>
      <vt:lpstr>Outlines</vt:lpstr>
      <vt:lpstr>Problem Statement</vt:lpstr>
      <vt:lpstr>Problem Statement</vt:lpstr>
      <vt:lpstr>Modeling &amp; Main Results</vt:lpstr>
      <vt:lpstr>A Comprehensive Study of GRA</vt:lpstr>
      <vt:lpstr>For enhancing the attack: To recover better, you must extract more</vt:lpstr>
      <vt:lpstr>For defending the attack: To learn safer, you must forget more</vt:lpstr>
      <vt:lpstr>To what extent can we recover or defend? An information-theoretical analysis</vt:lpstr>
      <vt:lpstr>Outlines</vt:lpstr>
      <vt:lpstr>Experiments | quantitative results</vt:lpstr>
      <vt:lpstr>Experiments | quantitative results</vt:lpstr>
      <vt:lpstr>Experiments | qualitative results</vt:lpstr>
      <vt:lpstr>Outlines</vt:lpstr>
      <vt:lpstr>Summary</vt:lpstr>
      <vt:lpstr>Potential risk and values</vt:lpstr>
      <vt:lpstr>Potential risk and values</vt:lpstr>
      <vt:lpstr>A curated list of resources</vt:lpstr>
      <vt:lpstr>Research scope | Foundation Models</vt:lpstr>
      <vt:lpstr>DeepInception | out recent work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Recurrent Architecture for Path-based Knowledge Graph Embedding </dc:title>
  <dc:creator>Microsoft Office 用户</dc:creator>
  <cp:lastModifiedBy>Zhou Zhanke</cp:lastModifiedBy>
  <cp:revision>4601</cp:revision>
  <dcterms:created xsi:type="dcterms:W3CDTF">2020-10-12T09:32:22Z</dcterms:created>
  <dcterms:modified xsi:type="dcterms:W3CDTF">2023-11-14T07:18:46Z</dcterms:modified>
</cp:coreProperties>
</file>