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86" r:id="rId2"/>
    <p:sldId id="609" r:id="rId3"/>
    <p:sldId id="675" r:id="rId4"/>
    <p:sldId id="655" r:id="rId5"/>
    <p:sldId id="330" r:id="rId6"/>
    <p:sldId id="329" r:id="rId7"/>
    <p:sldId id="676" r:id="rId8"/>
    <p:sldId id="660" r:id="rId9"/>
    <p:sldId id="651" r:id="rId10"/>
    <p:sldId id="674" r:id="rId11"/>
    <p:sldId id="652" r:id="rId12"/>
    <p:sldId id="654" r:id="rId13"/>
    <p:sldId id="656" r:id="rId14"/>
    <p:sldId id="642" r:id="rId15"/>
    <p:sldId id="634" r:id="rId16"/>
    <p:sldId id="639" r:id="rId17"/>
    <p:sldId id="640" r:id="rId18"/>
    <p:sldId id="641" r:id="rId19"/>
    <p:sldId id="638" r:id="rId20"/>
    <p:sldId id="643" r:id="rId21"/>
    <p:sldId id="644" r:id="rId22"/>
    <p:sldId id="646" r:id="rId23"/>
    <p:sldId id="647" r:id="rId24"/>
    <p:sldId id="636" r:id="rId25"/>
    <p:sldId id="648" r:id="rId26"/>
    <p:sldId id="635" r:id="rId27"/>
    <p:sldId id="659" r:id="rId28"/>
    <p:sldId id="615" r:id="rId29"/>
    <p:sldId id="619" r:id="rId30"/>
    <p:sldId id="628" r:id="rId31"/>
    <p:sldId id="620" r:id="rId32"/>
    <p:sldId id="625" r:id="rId33"/>
    <p:sldId id="626" r:id="rId34"/>
    <p:sldId id="630" r:id="rId35"/>
    <p:sldId id="631" r:id="rId36"/>
    <p:sldId id="632" r:id="rId37"/>
    <p:sldId id="629" r:id="rId38"/>
    <p:sldId id="658" r:id="rId39"/>
    <p:sldId id="663" r:id="rId40"/>
    <p:sldId id="680" r:id="rId41"/>
    <p:sldId id="664" r:id="rId42"/>
    <p:sldId id="666" r:id="rId43"/>
    <p:sldId id="665" r:id="rId44"/>
    <p:sldId id="673" r:id="rId45"/>
    <p:sldId id="679" r:id="rId46"/>
    <p:sldId id="667" r:id="rId47"/>
    <p:sldId id="668" r:id="rId48"/>
    <p:sldId id="669" r:id="rId49"/>
    <p:sldId id="670" r:id="rId50"/>
    <p:sldId id="657" r:id="rId51"/>
    <p:sldId id="610" r:id="rId52"/>
    <p:sldId id="677" r:id="rId53"/>
    <p:sldId id="614" r:id="rId54"/>
    <p:sldId id="678" r:id="rId55"/>
    <p:sldId id="613" r:id="rId56"/>
    <p:sldId id="623" r:id="rId57"/>
    <p:sldId id="633" r:id="rId58"/>
    <p:sldId id="662" r:id="rId59"/>
    <p:sldId id="301" r:id="rId60"/>
    <p:sldId id="661" r:id="rId61"/>
    <p:sldId id="324" r:id="rId62"/>
    <p:sldId id="681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9F"/>
    <a:srgbClr val="7030A0"/>
    <a:srgbClr val="8E8BFE"/>
    <a:srgbClr val="A90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5"/>
    <p:restoredTop sz="88499"/>
  </p:normalViewPr>
  <p:slideViewPr>
    <p:cSldViewPr snapToGrid="0" snapToObjects="1">
      <p:cViewPr varScale="1">
        <p:scale>
          <a:sx n="111" d="100"/>
          <a:sy n="111" d="100"/>
        </p:scale>
        <p:origin x="2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Gill Sans MT" panose="020B0502020104020203" pitchFamily="34" charset="0"/>
              </a:rPr>
              <a:t>2023/11/27</a:t>
            </a:fld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Gill Sans MT" panose="020B0502020104020203" pitchFamily="34" charset="0"/>
              </a:rPr>
              <a:t>‹#›</a:t>
            </a:fld>
            <a:endParaRPr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MT" panose="020B0502020104020203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MT" panose="020B0502020104020203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MT" panose="020B0502020104020203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MT" panose="020B0502020104020203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Graph is a general form of data expression, commonly seen in knowledge graph, common sense graph, user-product interaction graph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762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2073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9633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100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092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48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98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520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025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6745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819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3304-62F2-0B4F-B56E-8BC3FB16B11F}" type="datetimeFigureOut">
              <a:rPr kumimoji="1" lang="zh-CN" altLang="en-US" smtClean="0"/>
              <a:t>2023/11/27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B3563304-62F2-0B4F-B56E-8BC3FB16B11F}" type="datetimeFigureOut">
              <a:rPr kumimoji="1" lang="zh-CN" altLang="en-US" smtClean="0"/>
              <a:pPr/>
              <a:t>2023/11/27</a:t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7B05021E-9823-8140-9A9F-CA304FDE70E2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szkzhou@comp.hkbu.edu.hk" TargetMode="External"/><Relationship Id="rId4" Type="http://schemas.openxmlformats.org/officeDocument/2006/relationships/hyperlink" Target="https://github.com/AndrewZhou92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arxiv.org/abs/2310.0108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10.07064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310.16944.pdf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0.png"/><Relationship Id="rId7" Type="http://schemas.openxmlformats.org/officeDocument/2006/relationships/image" Target="../media/image12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11.03191.pdf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epinception.github.io/" TargetMode="External"/><Relationship Id="rId4" Type="http://schemas.openxmlformats.org/officeDocument/2006/relationships/hyperlink" Target="https://github.com/tmlr-group/DeepInception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mailto:cszkzhou@comp.hkbu.edu.hk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5FA455-E23C-0E41-8F21-570BD3FBF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312" y="1448627"/>
            <a:ext cx="10275376" cy="2387600"/>
          </a:xfrm>
        </p:spPr>
        <p:txBody>
          <a:bodyPr>
            <a:normAutofit/>
          </a:bodyPr>
          <a:lstStyle/>
          <a:p>
            <a:r>
              <a:rPr kumimoji="1" lang="en-US" altLang="zh-CN" sz="4400" b="1" dirty="0"/>
              <a:t>Recent</a:t>
            </a:r>
            <a:r>
              <a:rPr kumimoji="1" lang="zh-CN" altLang="en-US" sz="4400" b="1" dirty="0"/>
              <a:t> </a:t>
            </a:r>
            <a:r>
              <a:rPr kumimoji="1" lang="en-US" altLang="zh-CN" sz="4400" b="1" dirty="0"/>
              <a:t>Advances</a:t>
            </a:r>
            <a:r>
              <a:rPr kumimoji="1" lang="zh-CN" altLang="en-US" sz="4400" b="1" dirty="0"/>
              <a:t> </a:t>
            </a:r>
            <a:r>
              <a:rPr kumimoji="1" lang="en-US" altLang="zh-CN" sz="4400" b="1" dirty="0"/>
              <a:t>on</a:t>
            </a:r>
            <a:br>
              <a:rPr kumimoji="1" lang="en-US" altLang="zh-CN" sz="4400" b="1" dirty="0"/>
            </a:br>
            <a:r>
              <a:rPr kumimoji="1" lang="en-US" altLang="zh-CN" sz="4400" b="1" dirty="0"/>
              <a:t>LLM</a:t>
            </a:r>
            <a:r>
              <a:rPr kumimoji="1" lang="zh-CN" altLang="en-US" sz="4400" b="1" dirty="0"/>
              <a:t> </a:t>
            </a:r>
            <a:r>
              <a:rPr kumimoji="1" lang="en-US" altLang="zh-CN" sz="4400" b="1" dirty="0"/>
              <a:t>Reasoning</a:t>
            </a:r>
            <a:r>
              <a:rPr kumimoji="1" lang="zh-CN" altLang="en-US" sz="4400" b="1" dirty="0"/>
              <a:t> </a:t>
            </a:r>
            <a:r>
              <a:rPr kumimoji="1" lang="en-US" altLang="zh-CN" sz="4400" b="1" dirty="0"/>
              <a:t>with</a:t>
            </a:r>
            <a:r>
              <a:rPr kumimoji="1" lang="zh-CN" altLang="en-US" sz="4400" b="1" dirty="0"/>
              <a:t> </a:t>
            </a:r>
            <a:r>
              <a:rPr kumimoji="1" lang="en-US" altLang="zh-CN" sz="4400" b="1" dirty="0"/>
              <a:t>Graphs</a:t>
            </a:r>
            <a:endParaRPr kumimoji="1" lang="zh-CN" altLang="en-US" sz="4400" i="1" u="sng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63E53FB-130E-754C-8BF1-CEB4794EB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6056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Zhanke</a:t>
            </a:r>
            <a:r>
              <a:rPr kumimoji="1" lang="zh-CN" altLang="en-US" dirty="0"/>
              <a:t> </a:t>
            </a:r>
            <a:r>
              <a:rPr kumimoji="1" lang="en-US" altLang="zh-CN" dirty="0"/>
              <a:t>Zhou</a:t>
            </a:r>
          </a:p>
          <a:p>
            <a:r>
              <a:rPr kumimoji="1" lang="en-US" altLang="zh-CN" dirty="0"/>
              <a:t>PhD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@</a:t>
            </a:r>
            <a:r>
              <a:rPr kumimoji="1" lang="zh-CN" altLang="en-US" dirty="0"/>
              <a:t> </a:t>
            </a:r>
            <a:r>
              <a:rPr kumimoji="1" lang="en-US" altLang="zh-CN" dirty="0"/>
              <a:t>TMLR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Group,</a:t>
            </a:r>
            <a:r>
              <a:rPr kumimoji="1" lang="zh-CN" altLang="en-US" dirty="0"/>
              <a:t> </a:t>
            </a:r>
            <a:r>
              <a:rPr kumimoji="1" lang="en-US" altLang="zh-CN" dirty="0"/>
              <a:t>HKBU</a:t>
            </a:r>
          </a:p>
          <a:p>
            <a:r>
              <a:rPr kumimoji="1" lang="en-US" altLang="zh-CN" dirty="0"/>
              <a:t>2023</a:t>
            </a:r>
            <a:r>
              <a:rPr kumimoji="1" lang="zh-CN" altLang="en-US" dirty="0"/>
              <a:t> </a:t>
            </a:r>
            <a:r>
              <a:rPr kumimoji="1" lang="en-US" altLang="zh-CN" dirty="0"/>
              <a:t>/</a:t>
            </a:r>
            <a:r>
              <a:rPr kumimoji="1" lang="zh-CN" altLang="en-US" dirty="0"/>
              <a:t> </a:t>
            </a:r>
            <a:r>
              <a:rPr kumimoji="1" lang="en-US" altLang="zh-CN" dirty="0"/>
              <a:t>11</a:t>
            </a:r>
            <a:r>
              <a:rPr kumimoji="1" lang="zh-CN" altLang="en-US" dirty="0"/>
              <a:t> </a:t>
            </a:r>
            <a:r>
              <a:rPr kumimoji="1" lang="en-US" altLang="zh-CN" dirty="0"/>
              <a:t>/</a:t>
            </a:r>
            <a:r>
              <a:rPr kumimoji="1" lang="zh-CN" altLang="en-US" dirty="0"/>
              <a:t> </a:t>
            </a:r>
            <a:r>
              <a:rPr kumimoji="1" lang="en-US" altLang="zh-CN" dirty="0"/>
              <a:t>09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682CF7-38AA-FB40-BD99-41221D26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820" y="104504"/>
            <a:ext cx="1306720" cy="13067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E0B391-42A8-7B47-B2B8-0654E58C3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36" y="104504"/>
            <a:ext cx="3173462" cy="13067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C70C857-0E12-EB42-8C24-00E96807F9E0}"/>
              </a:ext>
            </a:extLst>
          </p:cNvPr>
          <p:cNvSpPr txBox="1"/>
          <p:nvPr/>
        </p:nvSpPr>
        <p:spPr>
          <a:xfrm>
            <a:off x="491741" y="6384164"/>
            <a:ext cx="1120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Personal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Github: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  <a:hlinkClick r:id="rId4"/>
              </a:rPr>
              <a:t>https://github.com/AndrewZhou924</a:t>
            </a:r>
            <a:r>
              <a:rPr kumimoji="1" lang="zh-CN" altLang="en-US" dirty="0">
                <a:latin typeface="Gill Sans MT" panose="020B0502020104020203" pitchFamily="34" charset="0"/>
              </a:rPr>
              <a:t>    </a:t>
            </a:r>
            <a:r>
              <a:rPr kumimoji="1" lang="en-US" altLang="zh-CN" sz="1800" dirty="0">
                <a:latin typeface="Gill Sans MT" panose="020B0502020104020203" pitchFamily="34" charset="0"/>
              </a:rPr>
              <a:t>Email: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800" dirty="0">
                <a:latin typeface="Gill Sans MT" panose="020B0502020104020203" pitchFamily="34" charset="0"/>
                <a:hlinkClick r:id="rId5"/>
              </a:rPr>
              <a:t>cszkzhou@comp.hkbu.edu.hk</a:t>
            </a:r>
            <a:r>
              <a:rPr kumimoji="1" lang="zh-CN" altLang="en-US" dirty="0">
                <a:latin typeface="Gill Sans MT" panose="020B0502020104020203" pitchFamily="34" charset="0"/>
              </a:rPr>
              <a:t>   </a:t>
            </a:r>
            <a:r>
              <a:rPr kumimoji="1" lang="en-US" altLang="zh-CN" sz="1800" dirty="0" err="1">
                <a:latin typeface="Gill Sans MT" panose="020B0502020104020203" pitchFamily="34" charset="0"/>
              </a:rPr>
              <a:t>Wechat</a:t>
            </a:r>
            <a:r>
              <a:rPr kumimoji="1" lang="en-US" altLang="zh-CN" sz="1800" dirty="0">
                <a:latin typeface="Gill Sans MT" panose="020B0502020104020203" pitchFamily="34" charset="0"/>
              </a:rPr>
              <a:t>: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800" dirty="0">
                <a:latin typeface="Gill Sans MT" panose="020B0502020104020203" pitchFamily="34" charset="0"/>
              </a:rPr>
              <a:t>zhouzhanke924</a:t>
            </a:r>
            <a:endParaRPr kumimoji="1" lang="zh-CN" altLang="en-US" sz="1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5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" altLang="zh-CN" dirty="0"/>
              <a:t>﻿</a:t>
            </a:r>
            <a:r>
              <a:rPr kumimoji="1" lang="en" altLang="zh-CN" sz="2000" dirty="0"/>
              <a:t>LLMs Enhancing Graph Learning</a:t>
            </a:r>
            <a:endParaRPr kumimoji="1" lang="zh-CN" altLang="en-US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647DA2B-B461-394A-BB7C-6B73964C3CBD}"/>
              </a:ext>
            </a:extLst>
          </p:cNvPr>
          <p:cNvSpPr txBox="1"/>
          <p:nvPr/>
        </p:nvSpPr>
        <p:spPr>
          <a:xfrm>
            <a:off x="0" y="6223861"/>
            <a:ext cx="9052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Exploring the Potential of Large Language Models (LLMs) in Learning on Graphs</a:t>
            </a:r>
            <a:r>
              <a:rPr kumimoji="1" lang="en-US" altLang="zh-CN" dirty="0"/>
              <a:t>.</a:t>
            </a:r>
            <a:r>
              <a:rPr kumimoji="1" lang="zh-CN" altLang="en-US" dirty="0"/>
              <a:t> </a:t>
            </a:r>
            <a:r>
              <a:rPr kumimoji="1" lang="en-US" altLang="zh-CN" dirty="0"/>
              <a:t>Arxiv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2023.08.</a:t>
            </a:r>
            <a:endParaRPr lang="en" altLang="zh-CN" dirty="0">
              <a:effectLst/>
            </a:endParaRPr>
          </a:p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AB1638-A097-BC4C-A7DF-1E1EDAFD7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36" b="46990"/>
          <a:stretch/>
        </p:blipFill>
        <p:spPr>
          <a:xfrm>
            <a:off x="371025" y="1977669"/>
            <a:ext cx="3708195" cy="19256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4C1CF3-47C0-8E48-AFD7-382B6D8C1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7" b="46990"/>
          <a:stretch/>
        </p:blipFill>
        <p:spPr>
          <a:xfrm>
            <a:off x="690900" y="4256415"/>
            <a:ext cx="3388319" cy="15091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AFA109-3FD0-934F-9BF9-433D5B2A7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43" b="22564"/>
          <a:stretch/>
        </p:blipFill>
        <p:spPr>
          <a:xfrm>
            <a:off x="4770120" y="1620040"/>
            <a:ext cx="6583680" cy="469518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FA3ECF0-E282-0F40-AF29-BEF1F9792568}"/>
              </a:ext>
            </a:extLst>
          </p:cNvPr>
          <p:cNvSpPr txBox="1"/>
          <p:nvPr/>
        </p:nvSpPr>
        <p:spPr>
          <a:xfrm>
            <a:off x="904527" y="3772608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LLM-as-Enhancers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(of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GNNs)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3B9ABFD-B74F-4047-BEA5-A3354087D087}"/>
              </a:ext>
            </a:extLst>
          </p:cNvPr>
          <p:cNvSpPr txBox="1"/>
          <p:nvPr/>
        </p:nvSpPr>
        <p:spPr>
          <a:xfrm>
            <a:off x="1437428" y="5580871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LLM-as-Predictors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CC51594E-3A6C-0241-BFB3-99CD86AAF786}"/>
              </a:ext>
            </a:extLst>
          </p:cNvPr>
          <p:cNvCxnSpPr/>
          <p:nvPr/>
        </p:nvCxnSpPr>
        <p:spPr>
          <a:xfrm flipH="1">
            <a:off x="3865594" y="1977669"/>
            <a:ext cx="1059974" cy="94841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A40E0EDD-3920-B14D-A659-93A6A16CE41F}"/>
              </a:ext>
            </a:extLst>
          </p:cNvPr>
          <p:cNvCxnSpPr>
            <a:cxnSpLocks/>
          </p:cNvCxnSpPr>
          <p:nvPr/>
        </p:nvCxnSpPr>
        <p:spPr>
          <a:xfrm flipH="1">
            <a:off x="3865594" y="3429000"/>
            <a:ext cx="904526" cy="12982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0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" altLang="zh-CN" dirty="0"/>
              <a:t>﻿</a:t>
            </a:r>
            <a:r>
              <a:rPr kumimoji="1" lang="en" altLang="zh-CN" sz="2000" dirty="0"/>
              <a:t>LLMs Enhancing Graph Learning</a:t>
            </a:r>
            <a:endParaRPr kumimoji="1"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F96D53-0873-C447-9CED-D6254376E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43" b="22564"/>
          <a:stretch/>
        </p:blipFill>
        <p:spPr>
          <a:xfrm>
            <a:off x="4770120" y="1620040"/>
            <a:ext cx="6583680" cy="46951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47DA2B-B461-394A-BB7C-6B73964C3CBD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A13FE06B-8B1F-F14B-8D01-56B22279DE64}"/>
              </a:ext>
            </a:extLst>
          </p:cNvPr>
          <p:cNvSpPr/>
          <p:nvPr/>
        </p:nvSpPr>
        <p:spPr>
          <a:xfrm>
            <a:off x="4902506" y="3183875"/>
            <a:ext cx="4252511" cy="159744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6C33D5-5D51-4747-B840-D725251CB47B}"/>
              </a:ext>
            </a:extLst>
          </p:cNvPr>
          <p:cNvSpPr txBox="1"/>
          <p:nvPr/>
        </p:nvSpPr>
        <p:spPr>
          <a:xfrm>
            <a:off x="2361960" y="3505969"/>
            <a:ext cx="2408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pPr algn="r"/>
            <a:r>
              <a:rPr kumimoji="1" lang="en-US" altLang="zh-CN" sz="1800" dirty="0">
                <a:latin typeface="Gill Sans MT" panose="020B0502020104020203" pitchFamily="34" charset="0"/>
              </a:rPr>
              <a:t>NLGraph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800" dirty="0">
                <a:latin typeface="Gill Sans MT" panose="020B0502020104020203" pitchFamily="34" charset="0"/>
              </a:rPr>
              <a:t>(paper-1)</a:t>
            </a:r>
          </a:p>
          <a:p>
            <a:pPr algn="r"/>
            <a:r>
              <a:rPr kumimoji="1" lang="en" altLang="zh-CN" sz="1800" dirty="0">
                <a:latin typeface="Gill Sans MT" panose="020B0502020104020203" pitchFamily="34" charset="0"/>
              </a:rPr>
              <a:t>GRAPHTEXT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800" dirty="0">
                <a:latin typeface="Gill Sans MT" panose="020B0502020104020203" pitchFamily="34" charset="0"/>
              </a:rPr>
              <a:t>(paper-2)</a:t>
            </a:r>
          </a:p>
        </p:txBody>
      </p:sp>
    </p:spTree>
    <p:extLst>
      <p:ext uri="{BB962C8B-B14F-4D97-AF65-F5344CB8AC3E}">
        <p14:creationId xmlns:p14="http://schemas.microsoft.com/office/powerpoint/2010/main" val="81702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" altLang="zh-CN" dirty="0"/>
              <a:t>﻿﻿</a:t>
            </a:r>
            <a:r>
              <a:rPr kumimoji="1" lang="en" altLang="zh-CN" sz="2000" dirty="0"/>
              <a:t>Graphs Enhance LLM Ability</a:t>
            </a:r>
            <a:endParaRPr kumimoji="1"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F96D53-0873-C447-9CED-D6254376E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2" b="23234"/>
          <a:stretch/>
        </p:blipFill>
        <p:spPr>
          <a:xfrm>
            <a:off x="533400" y="1799439"/>
            <a:ext cx="7840111" cy="41001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47DA2B-B461-394A-BB7C-6B73964C3CBD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B988CC5D-8191-814F-A1B0-2AE7D5CE1AE7}"/>
              </a:ext>
            </a:extLst>
          </p:cNvPr>
          <p:cNvSpPr/>
          <p:nvPr/>
        </p:nvSpPr>
        <p:spPr>
          <a:xfrm>
            <a:off x="3800819" y="3128790"/>
            <a:ext cx="1509311" cy="114575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B16EA25-2E04-D240-AB5E-1AD2E17F6899}"/>
              </a:ext>
            </a:extLst>
          </p:cNvPr>
          <p:cNvSpPr/>
          <p:nvPr/>
        </p:nvSpPr>
        <p:spPr>
          <a:xfrm>
            <a:off x="2377807" y="4272708"/>
            <a:ext cx="2932323" cy="147809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458AA7B-E823-6C49-A748-30DDC9105AAF}"/>
              </a:ext>
            </a:extLst>
          </p:cNvPr>
          <p:cNvSpPr/>
          <p:nvPr/>
        </p:nvSpPr>
        <p:spPr>
          <a:xfrm>
            <a:off x="5310130" y="1894901"/>
            <a:ext cx="2932323" cy="2126256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E7AC3A-ABC5-F949-AB3B-DC2987361C8F}"/>
              </a:ext>
            </a:extLst>
          </p:cNvPr>
          <p:cNvSpPr txBox="1"/>
          <p:nvPr/>
        </p:nvSpPr>
        <p:spPr>
          <a:xfrm>
            <a:off x="8577549" y="2944124"/>
            <a:ext cx="34404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-US" altLang="zh-CN" sz="1800" dirty="0">
                <a:latin typeface="Gill Sans MT" panose="020B0502020104020203" pitchFamily="34" charset="0"/>
              </a:rPr>
              <a:t>Chain-of-thought,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endParaRPr kumimoji="1" lang="en-US" altLang="zh-CN" sz="1800" dirty="0">
              <a:latin typeface="Gill Sans MT" panose="020B0502020104020203" pitchFamily="34" charset="0"/>
            </a:endParaRPr>
          </a:p>
          <a:p>
            <a:r>
              <a:rPr kumimoji="1" lang="en-US" altLang="zh-CN" sz="1800" dirty="0">
                <a:latin typeface="Gill Sans MT" panose="020B0502020104020203" pitchFamily="34" charset="0"/>
              </a:rPr>
              <a:t>Tree-of-thought,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endParaRPr kumimoji="1" lang="en-US" altLang="zh-CN" sz="1800" dirty="0"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Graph-of-thought,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" altLang="zh-CN" dirty="0">
                <a:latin typeface="Gill Sans MT" panose="020B0502020104020203" pitchFamily="34" charset="0"/>
              </a:rPr>
              <a:t>Hypotheses-to-Theories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(paper-3),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etc.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902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2573C-A495-CC4B-9C91-B900DFD1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B4B8-2807-4E46-AC64-765DA6A2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overview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LLMs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&amp;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Graphs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paper-1: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" altLang="zh-CN" sz="2400" dirty="0">
                <a:solidFill>
                  <a:srgbClr val="FF0000"/>
                </a:solidFill>
              </a:rPr>
              <a:t>Can Language Models Solve Graph Problems in Natural Language?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2023/05</a:t>
            </a:r>
          </a:p>
          <a:p>
            <a:r>
              <a:rPr lang="en-US" altLang="zh-CN" sz="2400" dirty="0"/>
              <a:t>paper-2:</a:t>
            </a:r>
            <a:r>
              <a:rPr lang="zh-CN" altLang="en-US" sz="2400" dirty="0"/>
              <a:t> </a:t>
            </a:r>
            <a:r>
              <a:rPr lang="en" altLang="zh-CN" sz="2400" dirty="0" err="1"/>
              <a:t>GraphText</a:t>
            </a:r>
            <a:r>
              <a:rPr lang="en" altLang="zh-CN" sz="2400" dirty="0"/>
              <a:t>: Graph Reasoning in Text Space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lang="en-US" altLang="zh-CN" sz="2400" dirty="0"/>
              <a:t>paper-3:</a:t>
            </a:r>
            <a:r>
              <a:rPr lang="zh-CN" altLang="en-US" sz="2400" dirty="0"/>
              <a:t> </a:t>
            </a:r>
            <a:r>
              <a:rPr lang="en" altLang="zh-CN" sz="2400" dirty="0"/>
              <a:t>Large Language Models can Learn Rules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18191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DB4E3-005E-AD4B-885E-7C48E844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7619"/>
            <a:ext cx="10515600" cy="19952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investigated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problem:</a:t>
            </a:r>
          </a:p>
          <a:p>
            <a:pPr marL="0" indent="0">
              <a:buNone/>
            </a:pPr>
            <a:r>
              <a:rPr kumimoji="1" lang="en-US" altLang="zh-CN" dirty="0"/>
              <a:t>C</a:t>
            </a:r>
            <a:r>
              <a:rPr kumimoji="1" lang="en" altLang="zh-CN" dirty="0"/>
              <a:t>an </a:t>
            </a:r>
            <a:r>
              <a:rPr kumimoji="1" lang="en" altLang="zh-CN" b="1" i="1" dirty="0"/>
              <a:t>LLM</a:t>
            </a:r>
            <a:r>
              <a:rPr kumimoji="1" lang="en-US" altLang="zh-CN" b="1" i="1" dirty="0"/>
              <a:t>s</a:t>
            </a:r>
            <a:r>
              <a:rPr kumimoji="1" lang="zh-CN" altLang="en-US" dirty="0"/>
              <a:t> </a:t>
            </a:r>
            <a:r>
              <a:rPr kumimoji="1" lang="en" altLang="zh-CN" dirty="0"/>
              <a:t>solve </a:t>
            </a:r>
            <a:r>
              <a:rPr kumimoji="1" lang="en" altLang="zh-CN" b="1" i="1" dirty="0">
                <a:solidFill>
                  <a:schemeClr val="accent1"/>
                </a:solidFill>
              </a:rPr>
              <a:t>graph algorithm problems</a:t>
            </a:r>
            <a:r>
              <a:rPr kumimoji="1" lang="zh-CN" altLang="en-US" b="1" i="1" dirty="0">
                <a:solidFill>
                  <a:schemeClr val="accent1"/>
                </a:solidFill>
              </a:rPr>
              <a:t> </a:t>
            </a:r>
            <a:r>
              <a:rPr kumimoji="1" lang="en" altLang="zh-CN" dirty="0"/>
              <a:t>in </a:t>
            </a:r>
            <a:r>
              <a:rPr kumimoji="1" lang="en" altLang="zh-CN" b="1" i="1" dirty="0">
                <a:solidFill>
                  <a:srgbClr val="FF0000"/>
                </a:solidFill>
              </a:rPr>
              <a:t>natural language</a:t>
            </a:r>
            <a:r>
              <a:rPr kumimoji="1" lang="en-US" altLang="zh-CN" b="1" i="1" dirty="0">
                <a:solidFill>
                  <a:srgbClr val="FF0000"/>
                </a:solidFill>
              </a:rPr>
              <a:t>?</a:t>
            </a:r>
          </a:p>
          <a:p>
            <a:r>
              <a:rPr lang="en-US" altLang="zh-CN" sz="2200" u="sng" dirty="0">
                <a:effectLst/>
                <a:latin typeface="Gill Sans MT" panose="020B0502020104020203" pitchFamily="34" charset="0"/>
              </a:rPr>
              <a:t>NLGraph</a:t>
            </a:r>
            <a:r>
              <a:rPr lang="zh-CN" altLang="en-US" sz="2200" u="sng" dirty="0">
                <a:effectLst/>
                <a:latin typeface="Gill Sans MT" panose="020B0502020104020203" pitchFamily="34" charset="0"/>
              </a:rPr>
              <a:t> </a:t>
            </a:r>
            <a:r>
              <a:rPr lang="en-US" altLang="zh-CN" sz="2200" u="sng" dirty="0">
                <a:effectLst/>
                <a:latin typeface="Gill Sans MT" panose="020B0502020104020203" pitchFamily="34" charset="0"/>
              </a:rPr>
              <a:t>Benchmark</a:t>
            </a:r>
            <a:r>
              <a:rPr lang="zh-CN" altLang="en-US" sz="2200" u="sng" dirty="0">
                <a:effectLst/>
                <a:latin typeface="Gill Sans MT" panose="020B0502020104020203" pitchFamily="34" charset="0"/>
              </a:rPr>
              <a:t> </a:t>
            </a:r>
            <a:r>
              <a:rPr lang="en-US" altLang="zh-CN" sz="2200" dirty="0">
                <a:sym typeface="Wingdings" pitchFamily="2" charset="2"/>
              </a:rPr>
              <a:t></a:t>
            </a:r>
            <a:r>
              <a:rPr lang="zh-CN" altLang="en-US" sz="2200" dirty="0">
                <a:sym typeface="Wingdings" pitchFamily="2" charset="2"/>
              </a:rPr>
              <a:t> </a:t>
            </a:r>
            <a:r>
              <a:rPr lang="en-US" altLang="zh-CN" sz="2200" dirty="0">
                <a:sym typeface="Wingdings" pitchFamily="2" charset="2"/>
              </a:rPr>
              <a:t>the</a:t>
            </a:r>
            <a:r>
              <a:rPr lang="zh-CN" altLang="en-US" sz="2200" dirty="0">
                <a:sym typeface="Wingdings" pitchFamily="2" charset="2"/>
              </a:rPr>
              <a:t> </a:t>
            </a:r>
            <a:r>
              <a:rPr lang="en-US" altLang="zh-CN" sz="2200" dirty="0">
                <a:sym typeface="Wingdings" pitchFamily="2" charset="2"/>
              </a:rPr>
              <a:t>base</a:t>
            </a:r>
            <a:r>
              <a:rPr lang="zh-CN" altLang="en-US" sz="2200" dirty="0">
                <a:sym typeface="Wingdings" pitchFamily="2" charset="2"/>
              </a:rPr>
              <a:t> </a:t>
            </a:r>
            <a:r>
              <a:rPr lang="en-US" altLang="zh-CN" sz="2200" dirty="0">
                <a:sym typeface="Wingdings" pitchFamily="2" charset="2"/>
              </a:rPr>
              <a:t>of</a:t>
            </a:r>
            <a:r>
              <a:rPr lang="zh-CN" altLang="en-US" sz="2200" dirty="0">
                <a:sym typeface="Wingdings" pitchFamily="2" charset="2"/>
              </a:rPr>
              <a:t> </a:t>
            </a:r>
            <a:r>
              <a:rPr lang="en-US" altLang="zh-CN" sz="2200" dirty="0">
                <a:sym typeface="Wingdings" pitchFamily="2" charset="2"/>
              </a:rPr>
              <a:t>evaluation</a:t>
            </a:r>
          </a:p>
          <a:p>
            <a:r>
              <a:rPr kumimoji="1" lang="en-US" altLang="zh-CN" sz="2200" u="sng" dirty="0">
                <a:latin typeface="Gill Sans MT" panose="020B0502020104020203" pitchFamily="34" charset="0"/>
              </a:rPr>
              <a:t>Experiments</a:t>
            </a:r>
            <a:r>
              <a:rPr kumimoji="1" lang="zh-CN" altLang="en-US" sz="22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200" dirty="0">
                <a:latin typeface="Gill Sans MT" panose="020B0502020104020203" pitchFamily="34" charset="0"/>
                <a:sym typeface="Wingdings" pitchFamily="2" charset="2"/>
              </a:rPr>
              <a:t></a:t>
            </a:r>
            <a:r>
              <a:rPr kumimoji="1" lang="zh-CN" altLang="en-US" sz="22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200" dirty="0">
                <a:latin typeface="Gill Sans MT" panose="020B0502020104020203" pitchFamily="34" charset="0"/>
                <a:sym typeface="Wingdings" pitchFamily="2" charset="2"/>
              </a:rPr>
              <a:t>evaluatin</a:t>
            </a:r>
            <a:r>
              <a:rPr kumimoji="1" lang="en-US" altLang="zh-CN" sz="2200" dirty="0">
                <a:sym typeface="Wingdings" pitchFamily="2" charset="2"/>
              </a:rPr>
              <a:t>g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-US" altLang="zh-CN" sz="2200" dirty="0">
                <a:sym typeface="Wingdings" pitchFamily="2" charset="2"/>
              </a:rPr>
              <a:t>LLMs</a:t>
            </a:r>
          </a:p>
          <a:p>
            <a:r>
              <a:rPr kumimoji="1" lang="en-US" altLang="zh-CN" sz="2200" u="sng" dirty="0">
                <a:latin typeface="Gill Sans MT" panose="020B0502020104020203" pitchFamily="34" charset="0"/>
              </a:rPr>
              <a:t>I</a:t>
            </a:r>
            <a:r>
              <a:rPr kumimoji="1" lang="en" altLang="zh-CN" sz="2200" u="sng" dirty="0">
                <a:latin typeface="Gill Sans MT" panose="020B0502020104020203" pitchFamily="34" charset="0"/>
              </a:rPr>
              <a:t>nstruction-based </a:t>
            </a:r>
            <a:r>
              <a:rPr kumimoji="1" lang="en-US" altLang="zh-CN" sz="2200" u="sng" dirty="0">
                <a:latin typeface="Gill Sans MT" panose="020B0502020104020203" pitchFamily="34" charset="0"/>
              </a:rPr>
              <a:t>A</a:t>
            </a:r>
            <a:r>
              <a:rPr kumimoji="1" lang="en" altLang="zh-CN" sz="2200" u="sng" dirty="0">
                <a:latin typeface="Gill Sans MT" panose="020B0502020104020203" pitchFamily="34" charset="0"/>
              </a:rPr>
              <a:t>pproaches</a:t>
            </a:r>
            <a:r>
              <a:rPr kumimoji="1" lang="zh-CN" altLang="en-US" sz="2200" u="sng" dirty="0">
                <a:latin typeface="Gill Sans MT" panose="020B0502020104020203" pitchFamily="34" charset="0"/>
              </a:rPr>
              <a:t> </a:t>
            </a:r>
            <a:r>
              <a:rPr kumimoji="1" lang="en-US" altLang="zh-CN" sz="2200" dirty="0">
                <a:latin typeface="Gill Sans MT" panose="020B0502020104020203" pitchFamily="34" charset="0"/>
                <a:sym typeface="Wingdings" pitchFamily="2" charset="2"/>
              </a:rPr>
              <a:t></a:t>
            </a:r>
            <a:r>
              <a:rPr kumimoji="1" lang="zh-CN" altLang="en-US" sz="22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200" dirty="0">
                <a:latin typeface="Gill Sans MT" panose="020B0502020104020203" pitchFamily="34" charset="0"/>
                <a:sym typeface="Wingdings" pitchFamily="2" charset="2"/>
              </a:rPr>
              <a:t>enhance</a:t>
            </a:r>
            <a:r>
              <a:rPr kumimoji="1" lang="zh-CN" altLang="en-US" sz="22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200" dirty="0">
                <a:latin typeface="Gill Sans MT" panose="020B0502020104020203" pitchFamily="34" charset="0"/>
                <a:sym typeface="Wingdings" pitchFamily="2" charset="2"/>
              </a:rPr>
              <a:t>LLMs</a:t>
            </a:r>
            <a:endParaRPr kumimoji="1" lang="en-US" altLang="zh-CN" sz="22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kumimoji="1" lang="en" altLang="zh-CN" b="1" i="1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C515F5-5F58-124F-9C62-0110A443D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36" y="1690688"/>
            <a:ext cx="7789127" cy="2602026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1EBD0B68-1769-4741-AD2D-CDD2F17F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effectLst/>
              </a:rPr>
              <a:t>About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the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paper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|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3200" dirty="0" err="1">
                <a:effectLst/>
              </a:rPr>
              <a:t>NeurIPS</a:t>
            </a:r>
            <a:r>
              <a:rPr lang="zh-CN" altLang="en-US" sz="3200" dirty="0">
                <a:effectLst/>
              </a:rPr>
              <a:t> </a:t>
            </a:r>
            <a:r>
              <a:rPr lang="en-US" altLang="zh-CN" sz="3200" dirty="0">
                <a:effectLst/>
              </a:rPr>
              <a:t>2023</a:t>
            </a:r>
            <a:r>
              <a:rPr lang="zh-CN" altLang="en-US" sz="3200" dirty="0">
                <a:effectLst/>
              </a:rPr>
              <a:t> </a:t>
            </a:r>
            <a:r>
              <a:rPr lang="en-US" altLang="zh-CN" sz="3200" dirty="0">
                <a:effectLst/>
              </a:rPr>
              <a:t>(Spotlight)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02997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147F67-DEAC-9740-88B7-BEB5C18C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ffectLst/>
              </a:rPr>
              <a:t>NLGraph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Benchmark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|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3200" dirty="0">
                <a:effectLst/>
              </a:rPr>
              <a:t>overview</a:t>
            </a:r>
            <a:endParaRPr kumimoji="1" lang="zh-CN" altLang="en-US" sz="4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9C3FB3-49FD-0C49-9CD6-24A8717E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15" y="1406291"/>
            <a:ext cx="8641170" cy="52607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75A2DBE-AC11-7245-A7CC-DDB622EE8ABB}"/>
              </a:ext>
            </a:extLst>
          </p:cNvPr>
          <p:cNvSpPr txBox="1"/>
          <p:nvPr/>
        </p:nvSpPr>
        <p:spPr>
          <a:xfrm>
            <a:off x="8732207" y="190930"/>
            <a:ext cx="3283399" cy="92333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NLGraph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Benchmark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</a:t>
            </a: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nstruction-based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pproaches</a:t>
            </a:r>
            <a:endParaRPr kumimoji="1" lang="en-US" altLang="zh-CN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02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147F67-DEAC-9740-88B7-BEB5C18C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ffectLst/>
              </a:rPr>
              <a:t>NLGraph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Benchmark</a:t>
            </a:r>
            <a:endParaRPr kumimoji="1" lang="zh-CN" altLang="en-US" sz="4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FB02E0-E501-9548-B11E-FCD56936A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1" y="2159039"/>
            <a:ext cx="7244337" cy="25447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D0F217-5917-EC4B-B5BF-843D2A44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31" y="4625715"/>
            <a:ext cx="7244337" cy="6237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3AD2B5-01C7-B841-8077-DB8F8B572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165"/>
          <a:stretch/>
        </p:blipFill>
        <p:spPr>
          <a:xfrm>
            <a:off x="8221590" y="220974"/>
            <a:ext cx="2338615" cy="20807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D78E56-B988-7449-95F9-E35969A6A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49" r="33201"/>
          <a:stretch/>
        </p:blipFill>
        <p:spPr>
          <a:xfrm>
            <a:off x="8189018" y="2388634"/>
            <a:ext cx="2403757" cy="20807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1427CA-D3C4-2448-988A-C4D72E3A8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50"/>
          <a:stretch/>
        </p:blipFill>
        <p:spPr>
          <a:xfrm>
            <a:off x="8221590" y="4556294"/>
            <a:ext cx="2403758" cy="20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147F67-DEAC-9740-88B7-BEB5C18C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ffectLst/>
              </a:rPr>
              <a:t>NLGraph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Benchmark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14EE73-6F81-5944-89F4-488AB877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37" y="2007219"/>
            <a:ext cx="7370956" cy="33796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C7E5CAB-CCD6-8740-9CFB-CD7F4B7D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65" y="241850"/>
            <a:ext cx="3219336" cy="25057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EACA6B-996D-5E4E-AE29-5915B9380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463"/>
          <a:stretch/>
        </p:blipFill>
        <p:spPr>
          <a:xfrm>
            <a:off x="8081235" y="2947039"/>
            <a:ext cx="3137299" cy="38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147F67-DEAC-9740-88B7-BEB5C18C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ffectLst/>
              </a:rPr>
              <a:t>NLGraph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Benchmark</a:t>
            </a:r>
            <a:endParaRPr kumimoji="1" lang="zh-CN" altLang="en-US" sz="4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F0CE49-EA81-D846-9431-5B691F370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15" y="1984917"/>
            <a:ext cx="6992365" cy="38150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FF473CB-A3AE-ED4D-8561-D7973F39A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49"/>
          <a:stretch/>
        </p:blipFill>
        <p:spPr>
          <a:xfrm>
            <a:off x="8545339" y="509964"/>
            <a:ext cx="2441808" cy="29499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E7696E-C4F3-2B43-9B9C-CABFC0CA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641" y="3692361"/>
            <a:ext cx="4675205" cy="26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147F67-DEAC-9740-88B7-BEB5C18C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ffectLst/>
              </a:rPr>
              <a:t>NLGraph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Benchmark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4000" dirty="0">
                <a:effectLst/>
              </a:rPr>
              <a:t>|</a:t>
            </a:r>
            <a:r>
              <a:rPr lang="zh-CN" altLang="en-US" sz="4000" dirty="0">
                <a:effectLst/>
              </a:rPr>
              <a:t> </a:t>
            </a:r>
            <a:r>
              <a:rPr lang="en-US" altLang="zh-CN" sz="3200" dirty="0">
                <a:effectLst/>
              </a:rPr>
              <a:t>data</a:t>
            </a:r>
            <a:r>
              <a:rPr lang="zh-CN" altLang="en-US" sz="3200" dirty="0">
                <a:effectLst/>
              </a:rPr>
              <a:t> </a:t>
            </a:r>
            <a:r>
              <a:rPr lang="en-US" altLang="zh-CN" sz="3200" dirty="0">
                <a:effectLst/>
              </a:rPr>
              <a:t>generation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FAC917-2177-A746-BB8C-9D9B9EAE4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298" y="1524116"/>
            <a:ext cx="8823403" cy="2464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DB488DC-5438-7B4E-8C97-08701736C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94" y="4239254"/>
            <a:ext cx="9157010" cy="2424132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CCA4BD2C-B3E5-3242-84B9-7F2DF884BFA9}"/>
              </a:ext>
            </a:extLst>
          </p:cNvPr>
          <p:cNvSpPr/>
          <p:nvPr/>
        </p:nvSpPr>
        <p:spPr>
          <a:xfrm>
            <a:off x="1684298" y="4701120"/>
            <a:ext cx="8708639" cy="434837"/>
          </a:xfrm>
          <a:prstGeom prst="roundRect">
            <a:avLst/>
          </a:prstGeom>
          <a:noFill/>
          <a:ln w="254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89C374C4-B82C-8143-B32A-422864EC6331}"/>
              </a:ext>
            </a:extLst>
          </p:cNvPr>
          <p:cNvSpPr/>
          <p:nvPr/>
        </p:nvSpPr>
        <p:spPr>
          <a:xfrm>
            <a:off x="1684297" y="5520965"/>
            <a:ext cx="8708639" cy="4348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2C208A-1CA2-294B-86AC-AA73208E95BB}"/>
              </a:ext>
            </a:extLst>
          </p:cNvPr>
          <p:cNvSpPr txBox="1"/>
          <p:nvPr/>
        </p:nvSpPr>
        <p:spPr>
          <a:xfrm>
            <a:off x="336231" y="4730628"/>
            <a:ext cx="130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B050"/>
                </a:solidFill>
              </a:rPr>
              <a:t>“easy”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/>
              <a:t>tasks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2C6EBCC-DBC0-0544-9B6B-094E648A5B61}"/>
              </a:ext>
            </a:extLst>
          </p:cNvPr>
          <p:cNvSpPr txBox="1"/>
          <p:nvPr/>
        </p:nvSpPr>
        <p:spPr>
          <a:xfrm>
            <a:off x="336231" y="5576019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“hard”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tasks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28B11-F99A-E04B-A8ED-22224BB66583}"/>
              </a:ext>
            </a:extLst>
          </p:cNvPr>
          <p:cNvSpPr txBox="1"/>
          <p:nvPr/>
        </p:nvSpPr>
        <p:spPr>
          <a:xfrm>
            <a:off x="8374566" y="441982"/>
            <a:ext cx="3817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Gill Sans MT" panose="020B0502020104020203" pitchFamily="34" charset="0"/>
              </a:rPr>
              <a:t>﻿NLGraph benchmark </a:t>
            </a:r>
            <a:r>
              <a:rPr lang="en-US" altLang="zh-CN" sz="1600" dirty="0">
                <a:latin typeface="Gill Sans MT" panose="020B0502020104020203" pitchFamily="34" charset="0"/>
              </a:rPr>
              <a:t>is</a:t>
            </a:r>
            <a:r>
              <a:rPr lang="zh-CN" altLang="en-US" sz="1600" dirty="0">
                <a:latin typeface="Gill Sans MT" panose="020B0502020104020203" pitchFamily="34" charset="0"/>
              </a:rPr>
              <a:t> with </a:t>
            </a:r>
            <a:endParaRPr lang="en-US" altLang="zh-CN" sz="16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Gill Sans MT" panose="020B0502020104020203" pitchFamily="34" charset="0"/>
              </a:rPr>
              <a:t>5,902 problems in a standard version</a:t>
            </a:r>
            <a:endParaRPr lang="en-US" altLang="zh-CN" sz="16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Gill Sans MT" panose="020B0502020104020203" pitchFamily="34" charset="0"/>
              </a:rPr>
              <a:t>29,370 problems in an extended version</a:t>
            </a:r>
          </a:p>
        </p:txBody>
      </p:sp>
    </p:spTree>
    <p:extLst>
      <p:ext uri="{BB962C8B-B14F-4D97-AF65-F5344CB8AC3E}">
        <p14:creationId xmlns:p14="http://schemas.microsoft.com/office/powerpoint/2010/main" val="53045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2573C-A495-CC4B-9C91-B900DFD1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B4B8-2807-4E46-AC64-765DA6A2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/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LLMs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</a:p>
          <a:p>
            <a:r>
              <a:rPr lang="en-US" altLang="zh-CN" sz="2400" dirty="0"/>
              <a:t>paper-1:</a:t>
            </a:r>
            <a:r>
              <a:rPr lang="zh-CN" altLang="en-US" sz="2400" dirty="0"/>
              <a:t> </a:t>
            </a:r>
            <a:r>
              <a:rPr lang="en" altLang="zh-CN" sz="2400" dirty="0"/>
              <a:t>Can Language Models Solve Graph Problems in Natural Language?</a:t>
            </a:r>
            <a:r>
              <a:rPr lang="zh-CN" altLang="en-US" sz="2400" dirty="0"/>
              <a:t> </a:t>
            </a:r>
            <a:r>
              <a:rPr lang="en-US" altLang="zh-CN" sz="2400" dirty="0"/>
              <a:t>2023/05</a:t>
            </a:r>
          </a:p>
          <a:p>
            <a:r>
              <a:rPr lang="en-US" altLang="zh-CN" sz="2400" dirty="0"/>
              <a:t>paper-2:</a:t>
            </a:r>
            <a:r>
              <a:rPr lang="zh-CN" altLang="en-US" sz="2400" dirty="0"/>
              <a:t> </a:t>
            </a:r>
            <a:r>
              <a:rPr lang="en" altLang="zh-CN" sz="2400" dirty="0" err="1"/>
              <a:t>GraphText</a:t>
            </a:r>
            <a:r>
              <a:rPr lang="en" altLang="zh-CN" sz="2400" dirty="0"/>
              <a:t>: Graph Reasoning in Text Space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lang="en-US" altLang="zh-CN" sz="2400" dirty="0"/>
              <a:t>paper-3:</a:t>
            </a:r>
            <a:r>
              <a:rPr lang="zh-CN" altLang="en-US" sz="2400" dirty="0"/>
              <a:t> </a:t>
            </a:r>
            <a:r>
              <a:rPr lang="en" altLang="zh-CN" sz="2400" dirty="0"/>
              <a:t>Large Language Models can Learn Rules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123166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A4A12-A76A-D546-951E-45EB75B3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Setup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87C27D4-3170-C34B-BA74-3BF716F23EF8}"/>
              </a:ext>
            </a:extLst>
          </p:cNvPr>
          <p:cNvSpPr txBox="1"/>
          <p:nvPr/>
        </p:nvSpPr>
        <p:spPr>
          <a:xfrm>
            <a:off x="8732207" y="190930"/>
            <a:ext cx="3283399" cy="92333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NLGraph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Benchmark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</a:t>
            </a: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nstruction-based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pproaches</a:t>
            </a:r>
            <a:endParaRPr kumimoji="1" lang="en-US" altLang="zh-CN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E10B99-6287-F44F-AA63-88D37BB1A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790" y="1460751"/>
            <a:ext cx="8262688" cy="515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7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A4A12-A76A-D546-951E-45EB75B3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A320A3-78E2-1F49-8F9C-0CC353689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17"/>
          <a:stretch/>
        </p:blipFill>
        <p:spPr>
          <a:xfrm>
            <a:off x="1154698" y="1589784"/>
            <a:ext cx="9882604" cy="19574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67EF21-7F72-8643-9C9B-34680EA5B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681" y="3796649"/>
            <a:ext cx="4630305" cy="201980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29587F4-4F2D-B04C-81C9-2D564ACBBEC5}"/>
              </a:ext>
            </a:extLst>
          </p:cNvPr>
          <p:cNvSpPr txBox="1"/>
          <p:nvPr/>
        </p:nvSpPr>
        <p:spPr>
          <a:xfrm>
            <a:off x="758284" y="6065889"/>
            <a:ext cx="692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  <a:sym typeface="Wingdings" pitchFamily="2" charset="2"/>
              </a:rPr>
              <a:t></a:t>
            </a:r>
            <a:r>
              <a:rPr kumimoji="1" lang="zh-CN" altLang="en-US" sz="24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﻿LLMs Have (Preliminary) Graph Reasoning Abilities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A9F73E-3C85-374A-8710-FCAC4CCBC8C4}"/>
              </a:ext>
            </a:extLst>
          </p:cNvPr>
          <p:cNvSpPr txBox="1"/>
          <p:nvPr/>
        </p:nvSpPr>
        <p:spPr>
          <a:xfrm>
            <a:off x="7808986" y="4344886"/>
            <a:ext cx="4256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Gill Sans MT" panose="020B0502020104020203" pitchFamily="34" charset="0"/>
              </a:rPr>
              <a:t>﻿Model performance on the task of simulating graph neural networks. </a:t>
            </a:r>
          </a:p>
          <a:p>
            <a:r>
              <a:rPr kumimoji="1" lang="en" altLang="zh-CN" dirty="0">
                <a:latin typeface="Gill Sans MT" panose="020B0502020104020203" pitchFamily="34" charset="0"/>
              </a:rPr>
              <a:t>PC and RE are two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﻿partial credit metrics</a:t>
            </a:r>
            <a:r>
              <a:rPr kumimoji="1" lang="en-US" altLang="zh-CN" dirty="0">
                <a:latin typeface="Gill Sans MT" panose="020B0502020104020203" pitchFamily="34" charset="0"/>
              </a:rPr>
              <a:t>.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5B2527D-C132-EE41-8888-19EC62A6A1D0}"/>
              </a:ext>
            </a:extLst>
          </p:cNvPr>
          <p:cNvSpPr txBox="1"/>
          <p:nvPr/>
        </p:nvSpPr>
        <p:spPr>
          <a:xfrm>
            <a:off x="5019643" y="1044712"/>
            <a:ext cx="5399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Random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&lt;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Zero-shot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&lt;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Few-shot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&lt;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COT</a:t>
            </a:r>
            <a:endParaRPr kumimoji="1" lang="zh-CN" altLang="en-US" sz="24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200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A4A12-A76A-D546-951E-45EB75B3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9693" cy="1325563"/>
          </a:xfrm>
        </p:spPr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32A4A3-BC88-0848-AF21-64633794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9" y="1858662"/>
            <a:ext cx="8084737" cy="19503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04D2AB-85E4-B54C-A402-C251660F5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96" y="2727329"/>
            <a:ext cx="3449444" cy="29015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F5C512-518B-7A42-97CF-92EF811C8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52" y="3956408"/>
            <a:ext cx="7999344" cy="242211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21AC50-F792-7546-8B74-4FD0E65D0809}"/>
              </a:ext>
            </a:extLst>
          </p:cNvPr>
          <p:cNvSpPr txBox="1"/>
          <p:nvPr/>
        </p:nvSpPr>
        <p:spPr>
          <a:xfrm>
            <a:off x="6096000" y="566241"/>
            <a:ext cx="563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Gill Sans MT" panose="020B0502020104020203" pitchFamily="34" charset="0"/>
              </a:rPr>
              <a:t>﻿</a:t>
            </a:r>
            <a:r>
              <a:rPr kumimoji="1" lang="en" altLang="zh-CN" b="1" dirty="0">
                <a:latin typeface="Gill Sans MT" panose="020B0502020104020203" pitchFamily="34" charset="0"/>
              </a:rPr>
              <a:t>In-Context Learning Can be Counterproductive</a:t>
            </a:r>
          </a:p>
          <a:p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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﻿LLMs fall short of generating valid intermediate steps to solve the more complex graph reasoning problem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85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A4A12-A76A-D546-951E-45EB75B3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BC9D0A-EAA6-CE46-A6D5-E59EFB532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18" y="4840942"/>
            <a:ext cx="7703634" cy="18250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615339F-DF45-2C40-8D48-6EA9F17D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73" y="1387397"/>
            <a:ext cx="8660881" cy="32626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9EB72B9-9BB9-8C4F-9FF9-B0A182F0BC8D}"/>
              </a:ext>
            </a:extLst>
          </p:cNvPr>
          <p:cNvSpPr txBox="1"/>
          <p:nvPr/>
        </p:nvSpPr>
        <p:spPr>
          <a:xfrm>
            <a:off x="406920" y="2310842"/>
            <a:ext cx="239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Gill Sans MT" panose="020B0502020104020203" pitchFamily="34" charset="0"/>
              </a:rPr>
              <a:t>Two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variant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tasks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of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connectivity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task</a:t>
            </a:r>
            <a:endParaRPr kumimoji="1" lang="zh-CN" altLang="en-US" sz="2000" dirty="0">
              <a:latin typeface="Gill Sans MT" panose="020B050202010402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F9DD3E-B5C5-AB4B-A3A8-E3820BC59552}"/>
              </a:ext>
            </a:extLst>
          </p:cNvPr>
          <p:cNvSpPr txBox="1"/>
          <p:nvPr/>
        </p:nvSpPr>
        <p:spPr>
          <a:xfrm>
            <a:off x="8541834" y="5163015"/>
            <a:ext cx="324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Gill Sans MT" panose="020B0502020104020203" pitchFamily="34" charset="0"/>
              </a:rPr>
              <a:t>﻿LLMs are indeed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vulnerable to spurious correlations in structured reasoning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(But,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that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real?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🤔)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5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147F67-DEAC-9740-88B7-BEB5C18C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I</a:t>
            </a:r>
            <a:r>
              <a:rPr kumimoji="1" lang="en" altLang="zh-CN" dirty="0"/>
              <a:t>nstruction-based </a:t>
            </a:r>
            <a:r>
              <a:rPr kumimoji="1" lang="en-US" altLang="zh-CN" dirty="0"/>
              <a:t>A</a:t>
            </a:r>
            <a:r>
              <a:rPr kumimoji="1" lang="en" altLang="zh-CN" dirty="0"/>
              <a:t>pproaches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F3DBAC-10F6-8343-8413-E600E586F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565" y="1569287"/>
            <a:ext cx="8874870" cy="492358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6F6ED36-8514-3446-BECD-D367C0A3476B}"/>
              </a:ext>
            </a:extLst>
          </p:cNvPr>
          <p:cNvSpPr txBox="1"/>
          <p:nvPr/>
        </p:nvSpPr>
        <p:spPr>
          <a:xfrm>
            <a:off x="8732207" y="190930"/>
            <a:ext cx="3283399" cy="92333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NLGraph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Benchmark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I</a:t>
            </a:r>
            <a:r>
              <a:rPr kumimoji="1" lang="en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nstruction-based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A</a:t>
            </a:r>
            <a:r>
              <a:rPr kumimoji="1" lang="en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pproaches</a:t>
            </a:r>
            <a:endParaRPr kumimoji="1" lang="en-US" altLang="zh-CN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01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2EC12F-1204-9547-9291-6197E148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88" y="466463"/>
            <a:ext cx="8648617" cy="46073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FE1947-1781-0248-8F9C-40A483EA9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57" y="5365581"/>
            <a:ext cx="8073481" cy="11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91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147F67-DEAC-9740-88B7-BEB5C18C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Take-home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messages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(paper-1)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E91D36-D362-C146-90A2-6431DE96D5A6}"/>
              </a:ext>
            </a:extLst>
          </p:cNvPr>
          <p:cNvSpPr txBox="1"/>
          <p:nvPr/>
        </p:nvSpPr>
        <p:spPr>
          <a:xfrm>
            <a:off x="677335" y="2048933"/>
            <a:ext cx="10953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dirty="0">
                <a:latin typeface="Gill Sans MT" panose="020B0502020104020203" pitchFamily="34" charset="0"/>
              </a:rPr>
              <a:t>﻿Extensive experiments on the </a:t>
            </a:r>
            <a:r>
              <a:rPr kumimoji="1" lang="en" altLang="zh-CN" sz="2400" dirty="0" err="1">
                <a:latin typeface="Gill Sans MT" panose="020B0502020104020203" pitchFamily="34" charset="0"/>
              </a:rPr>
              <a:t>NLGraph</a:t>
            </a:r>
            <a:r>
              <a:rPr kumimoji="1" lang="en" altLang="zh-CN" sz="2400" dirty="0">
                <a:latin typeface="Gill Sans MT" panose="020B0502020104020203" pitchFamily="34" charset="0"/>
              </a:rPr>
              <a:t> benchmark demonstrate that: </a:t>
            </a:r>
          </a:p>
          <a:p>
            <a:pPr marL="342900" indent="-342900">
              <a:buAutoNum type="arabicPeriod"/>
            </a:pPr>
            <a:r>
              <a:rPr kumimoji="1" lang="en" altLang="zh-CN" sz="2400" dirty="0">
                <a:latin typeface="Gill Sans MT" panose="020B0502020104020203" pitchFamily="34" charset="0"/>
              </a:rPr>
              <a:t>LLMs do possess </a:t>
            </a:r>
            <a:r>
              <a:rPr kumimoji="1" lang="en" altLang="zh-CN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preliminary</a:t>
            </a:r>
            <a:r>
              <a:rPr kumimoji="1" lang="en" altLang="zh-CN" sz="2400" dirty="0">
                <a:latin typeface="Gill Sans MT" panose="020B0502020104020203" pitchFamily="34" charset="0"/>
              </a:rPr>
              <a:t> graph reasoning abilities. </a:t>
            </a:r>
          </a:p>
          <a:p>
            <a:pPr marL="342900" indent="-342900">
              <a:buAutoNum type="arabicPeriod"/>
            </a:pPr>
            <a:r>
              <a:rPr kumimoji="1" lang="en" altLang="zh-CN" sz="2400" dirty="0">
                <a:highlight>
                  <a:srgbClr val="FFFF00"/>
                </a:highlight>
                <a:latin typeface="Gill Sans MT" panose="020B0502020104020203" pitchFamily="34" charset="0"/>
              </a:rPr>
              <a:t>The benefit of </a:t>
            </a:r>
            <a:r>
              <a:rPr kumimoji="1" lang="en" altLang="zh-CN" sz="2400" b="1" i="1" dirty="0">
                <a:highlight>
                  <a:srgbClr val="FFFF00"/>
                </a:highlight>
                <a:latin typeface="Gill Sans MT" panose="020B0502020104020203" pitchFamily="34" charset="0"/>
              </a:rPr>
              <a:t>advanced prompting </a:t>
            </a:r>
            <a:r>
              <a:rPr kumimoji="1" lang="en" altLang="zh-CN" sz="2400" dirty="0">
                <a:highlight>
                  <a:srgbClr val="FFFF00"/>
                </a:highlight>
                <a:latin typeface="Gill Sans MT" panose="020B0502020104020203" pitchFamily="34" charset="0"/>
              </a:rPr>
              <a:t>methods </a:t>
            </a:r>
            <a:r>
              <a:rPr kumimoji="1" lang="en" altLang="zh-CN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diminishes</a:t>
            </a:r>
            <a:r>
              <a:rPr kumimoji="1" lang="en" altLang="zh-CN" sz="2400" dirty="0">
                <a:highlight>
                  <a:srgbClr val="FFFF00"/>
                </a:highlight>
                <a:latin typeface="Gill Sans MT" panose="020B0502020104020203" pitchFamily="34" charset="0"/>
              </a:rPr>
              <a:t> with complex problems. </a:t>
            </a:r>
          </a:p>
          <a:p>
            <a:pPr marL="342900" indent="-342900">
              <a:buAutoNum type="arabicPeriod"/>
            </a:pPr>
            <a:r>
              <a:rPr kumimoji="1" lang="en" altLang="zh-CN" sz="2400" b="1" i="1" dirty="0">
                <a:highlight>
                  <a:srgbClr val="FFFF00"/>
                </a:highlight>
                <a:latin typeface="Gill Sans MT" panose="020B0502020104020203" pitchFamily="34" charset="0"/>
              </a:rPr>
              <a:t>Learning from examples </a:t>
            </a:r>
            <a:r>
              <a:rPr kumimoji="1" lang="en" altLang="zh-CN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did not happen </a:t>
            </a:r>
            <a:r>
              <a:rPr kumimoji="1" lang="en" altLang="zh-CN" sz="2400" dirty="0">
                <a:highlight>
                  <a:srgbClr val="FFFF00"/>
                </a:highlight>
                <a:latin typeface="Gill Sans MT" panose="020B0502020104020203" pitchFamily="34" charset="0"/>
              </a:rPr>
              <a:t>on complex graph reasoning problems. </a:t>
            </a:r>
          </a:p>
          <a:p>
            <a:pPr marL="342900" indent="-342900">
              <a:buAutoNum type="arabicPeriod"/>
            </a:pPr>
            <a:r>
              <a:rPr kumimoji="1" lang="en" altLang="zh-CN" sz="2400" dirty="0">
                <a:latin typeface="Gill Sans MT" panose="020B0502020104020203" pitchFamily="34" charset="0"/>
              </a:rPr>
              <a:t>LLMs are (un)surprisingly brittle to </a:t>
            </a:r>
            <a:r>
              <a:rPr kumimoji="1" lang="en" altLang="zh-CN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spurious correlations </a:t>
            </a:r>
            <a:r>
              <a:rPr kumimoji="1" lang="en" altLang="zh-CN" sz="2400" dirty="0">
                <a:latin typeface="Gill Sans MT" panose="020B0502020104020203" pitchFamily="34" charset="0"/>
              </a:rPr>
              <a:t>in problem settings. </a:t>
            </a:r>
          </a:p>
          <a:p>
            <a:pPr marL="342900" indent="-342900">
              <a:buAutoNum type="arabicPeriod"/>
            </a:pPr>
            <a:endParaRPr kumimoji="1" lang="en" altLang="zh-CN" sz="2400" dirty="0">
              <a:latin typeface="Gill Sans MT" panose="020B0502020104020203" pitchFamily="34" charset="0"/>
            </a:endParaRPr>
          </a:p>
          <a:p>
            <a:r>
              <a:rPr kumimoji="1" lang="en-US" altLang="zh-CN" sz="2400" dirty="0">
                <a:latin typeface="Gill Sans MT" panose="020B0502020104020203" pitchFamily="34" charset="0"/>
              </a:rPr>
              <a:t>Note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that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LLMs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here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endParaRPr kumimoji="1" lang="en-US" altLang="zh-CN" sz="24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can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only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rely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on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latin typeface="Gill Sans MT" panose="020B0502020104020203" pitchFamily="34" charset="0"/>
              </a:rPr>
              <a:t>structural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information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of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graphs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previous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studies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on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text-attributed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graphs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have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justified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importance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of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latin typeface="Gill Sans MT" panose="020B0502020104020203" pitchFamily="34" charset="0"/>
              </a:rPr>
              <a:t>texts</a:t>
            </a:r>
          </a:p>
          <a:p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01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2573C-A495-CC4B-9C91-B900DFD1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B4B8-2807-4E46-AC64-765DA6A2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overview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LLMs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&amp;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Graphs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paper-1: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altLang="zh-CN" sz="2400" dirty="0">
                <a:solidFill>
                  <a:schemeClr val="bg1">
                    <a:lumMod val="65000"/>
                  </a:schemeClr>
                </a:solidFill>
              </a:rPr>
              <a:t>Can Language Models Solve Graph Problems in Natural Language?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2023/05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paper-2: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" altLang="zh-CN" sz="2400" dirty="0" err="1">
                <a:solidFill>
                  <a:srgbClr val="FF0000"/>
                </a:solidFill>
              </a:rPr>
              <a:t>GraphText</a:t>
            </a:r>
            <a:r>
              <a:rPr lang="en" altLang="zh-CN" sz="2400" dirty="0">
                <a:solidFill>
                  <a:srgbClr val="FF0000"/>
                </a:solidFill>
              </a:rPr>
              <a:t>: Graph Reasoning in Text Space</a:t>
            </a:r>
            <a:r>
              <a:rPr lang="en-US" altLang="zh-CN" sz="2400" dirty="0">
                <a:solidFill>
                  <a:srgbClr val="FF0000"/>
                </a:solidFill>
              </a:rPr>
              <a:t>.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2023/10</a:t>
            </a:r>
          </a:p>
          <a:p>
            <a:r>
              <a:rPr lang="en-US" altLang="zh-CN" sz="2400" dirty="0"/>
              <a:t>paper-3:</a:t>
            </a:r>
            <a:r>
              <a:rPr lang="zh-CN" altLang="en-US" sz="2400" dirty="0"/>
              <a:t> </a:t>
            </a:r>
            <a:r>
              <a:rPr lang="en" altLang="zh-CN" sz="2400" dirty="0"/>
              <a:t>Large Language Models can Learn Rules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739932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9CF107-A661-6042-BB77-1577B438A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3" r="13650"/>
          <a:stretch/>
        </p:blipFill>
        <p:spPr>
          <a:xfrm>
            <a:off x="335280" y="594360"/>
            <a:ext cx="7178040" cy="31915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1D705EA-2663-9941-ADFC-B21F8472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738" y="792480"/>
            <a:ext cx="3990982" cy="55778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E2C98EC-F143-364F-8AA5-639E662A7248}"/>
              </a:ext>
            </a:extLst>
          </p:cNvPr>
          <p:cNvSpPr txBox="1"/>
          <p:nvPr/>
        </p:nvSpPr>
        <p:spPr>
          <a:xfrm>
            <a:off x="182880" y="6370320"/>
            <a:ext cx="500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Arxiv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2023/10/02</a:t>
            </a:r>
            <a:r>
              <a:rPr kumimoji="1" lang="zh-CN" altLang="en-US" dirty="0"/>
              <a:t> </a:t>
            </a:r>
            <a:r>
              <a:rPr kumimoji="1" lang="en" altLang="zh-CN" dirty="0">
                <a:hlinkClick r:id="rId4"/>
              </a:rPr>
              <a:t>https://arxiv.org/abs/2310.01089</a:t>
            </a:r>
            <a:endParaRPr kumimoji="1" lang="en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B11DF6E-BA91-1147-849C-C17D7F7C9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" y="3882807"/>
            <a:ext cx="6416040" cy="2123539"/>
          </a:xfrm>
          <a:prstGeom prst="rect">
            <a:avLst/>
          </a:prstGeom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6CA45D51-AC57-D242-8F52-EF4CC4AA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1567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9A19F7-7025-3744-A2F8-8DF664CB4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Difficulty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B48FB9-E0F9-A741-9851-354005024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48055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>
                <a:sym typeface="Wingdings" pitchFamily="2" charset="2"/>
              </a:rPr>
              <a:t>The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modality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gap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between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“graph”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and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“text”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CA1DA81-C4B8-5444-B94C-309579F96379}"/>
              </a:ext>
            </a:extLst>
          </p:cNvPr>
          <p:cNvSpPr txBox="1"/>
          <p:nvPr/>
        </p:nvSpPr>
        <p:spPr>
          <a:xfrm>
            <a:off x="838200" y="5826443"/>
            <a:ext cx="956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Gill Sans MT" panose="020B0502020104020203" pitchFamily="34" charset="0"/>
              </a:rPr>
              <a:t>So,</a:t>
            </a:r>
            <a:r>
              <a:rPr kumimoji="1" lang="zh-CN" altLang="en-US" sz="2800" dirty="0">
                <a:latin typeface="Gill Sans MT" panose="020B0502020104020203" pitchFamily="34" charset="0"/>
              </a:rPr>
              <a:t> </a:t>
            </a:r>
            <a:r>
              <a:rPr kumimoji="1" lang="en" altLang="zh-CN" sz="2800" dirty="0">
                <a:latin typeface="Gill Sans MT" panose="020B0502020104020203" pitchFamily="34" charset="0"/>
              </a:rPr>
              <a:t>﻿can we derive </a:t>
            </a:r>
            <a:r>
              <a:rPr kumimoji="1" lang="en" altLang="zh-CN" sz="28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a language for graph </a:t>
            </a:r>
            <a:r>
              <a:rPr kumimoji="1" lang="en" altLang="zh-CN" sz="2800" dirty="0">
                <a:latin typeface="Gill Sans MT" panose="020B0502020104020203" pitchFamily="34" charset="0"/>
              </a:rPr>
              <a:t>in natural language?</a:t>
            </a:r>
            <a:r>
              <a:rPr kumimoji="1" lang="zh-CN" altLang="en-US" sz="28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dirty="0">
                <a:latin typeface="Gill Sans MT" panose="020B0502020104020203" pitchFamily="34" charset="0"/>
              </a:rPr>
              <a:t>🤔</a:t>
            </a:r>
            <a:endParaRPr kumimoji="1" lang="zh-CN" altLang="en-US" sz="2800" dirty="0">
              <a:latin typeface="Gill Sans MT" panose="020B0502020104020203" pitchFamily="34" charset="0"/>
            </a:endParaRPr>
          </a:p>
        </p:txBody>
      </p:sp>
      <p:pic>
        <p:nvPicPr>
          <p:cNvPr id="4098" name="Picture 2" descr="Large Language Model ( LLM ) Trends">
            <a:extLst>
              <a:ext uri="{FF2B5EF4-FFF2-40B4-BE49-F238E27FC236}">
                <a16:creationId xmlns:a16="http://schemas.microsoft.com/office/drawing/2014/main" id="{D58DC4F9-599C-154D-9DBA-9E7A6701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8" y="3165634"/>
            <a:ext cx="6096002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aph Data Structure - Explained With Examples">
            <a:extLst>
              <a:ext uri="{FF2B5EF4-FFF2-40B4-BE49-F238E27FC236}">
                <a16:creationId xmlns:a16="http://schemas.microsoft.com/office/drawing/2014/main" id="{D894B4F7-F354-1C49-A2D3-BF7131D6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2773680"/>
            <a:ext cx="4394937" cy="248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C663D8F5-12A5-DE4C-9371-0BDDF328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29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44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2573C-A495-CC4B-9C91-B900DFD1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B4B8-2807-4E46-AC64-765DA6A2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Background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(Learning 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Graphs)</a:t>
            </a:r>
          </a:p>
          <a:p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LLMs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</a:p>
          <a:p>
            <a:r>
              <a:rPr lang="en-US" altLang="zh-CN" sz="2400" dirty="0"/>
              <a:t>paper-1:</a:t>
            </a:r>
            <a:r>
              <a:rPr lang="zh-CN" altLang="en-US" sz="2400" dirty="0"/>
              <a:t> </a:t>
            </a:r>
            <a:r>
              <a:rPr lang="en" altLang="zh-CN" sz="2400" dirty="0"/>
              <a:t>Can Language Models Solve Graph Problems in Natural Language?</a:t>
            </a:r>
            <a:r>
              <a:rPr lang="zh-CN" altLang="en-US" sz="2400" dirty="0"/>
              <a:t> </a:t>
            </a:r>
            <a:r>
              <a:rPr lang="en-US" altLang="zh-CN" sz="2400" dirty="0"/>
              <a:t>2023/05</a:t>
            </a:r>
          </a:p>
          <a:p>
            <a:r>
              <a:rPr lang="en-US" altLang="zh-CN" sz="2400" dirty="0"/>
              <a:t>paper-2:</a:t>
            </a:r>
            <a:r>
              <a:rPr lang="zh-CN" altLang="en-US" sz="2400" dirty="0"/>
              <a:t> </a:t>
            </a:r>
            <a:r>
              <a:rPr lang="en" altLang="zh-CN" sz="2400" dirty="0" err="1"/>
              <a:t>GraphText</a:t>
            </a:r>
            <a:r>
              <a:rPr lang="en" altLang="zh-CN" sz="2400" dirty="0"/>
              <a:t>: Graph Reasoning in Text Space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lang="en-US" altLang="zh-CN" sz="2400" dirty="0"/>
              <a:t>paper-3:</a:t>
            </a:r>
            <a:r>
              <a:rPr lang="zh-CN" altLang="en-US" sz="2400" dirty="0"/>
              <a:t> </a:t>
            </a:r>
            <a:r>
              <a:rPr lang="en" altLang="zh-CN" sz="2400" dirty="0"/>
              <a:t>Large Language Models can Learn Rules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644652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5CBE2-75B4-A742-8FF5-696628E4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Difficulty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D4C988-77E5-864E-AB3D-9ED12D4FD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81"/>
          <a:stretch/>
        </p:blipFill>
        <p:spPr>
          <a:xfrm>
            <a:off x="688523" y="2272396"/>
            <a:ext cx="6203076" cy="422047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54E1011-667D-8F48-AC56-8632839D3BBC}"/>
              </a:ext>
            </a:extLst>
          </p:cNvPr>
          <p:cNvSpPr txBox="1"/>
          <p:nvPr/>
        </p:nvSpPr>
        <p:spPr>
          <a:xfrm>
            <a:off x="6891599" y="2784631"/>
            <a:ext cx="5105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b="1" i="1" dirty="0">
                <a:latin typeface="Gill Sans MT" panose="020B0502020104020203" pitchFamily="34" charset="0"/>
              </a:rPr>
              <a:t>﻿An example of the GRAPHTEXT framework </a:t>
            </a:r>
          </a:p>
          <a:p>
            <a:r>
              <a:rPr kumimoji="1" lang="en" altLang="zh-CN" b="1" i="1" dirty="0">
                <a:latin typeface="Gill Sans MT" panose="020B0502020104020203" pitchFamily="34" charset="0"/>
              </a:rPr>
              <a:t>that classifies node 0: </a:t>
            </a:r>
          </a:p>
          <a:p>
            <a:endParaRPr kumimoji="1" lang="en" altLang="zh-CN" dirty="0">
              <a:latin typeface="Gill Sans MT" panose="020B0502020104020203" pitchFamily="34" charset="0"/>
            </a:endParaRPr>
          </a:p>
          <a:p>
            <a:r>
              <a:rPr kumimoji="1" lang="en" altLang="zh-CN" dirty="0">
                <a:latin typeface="Gill Sans MT" panose="020B0502020104020203" pitchFamily="34" charset="0"/>
              </a:rPr>
              <a:t>Given a graph, GRAPHTEXT </a:t>
            </a:r>
            <a:r>
              <a:rPr kumimoji="1" lang="en" altLang="zh-CN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constructs a graph-syntax tree</a:t>
            </a:r>
            <a:r>
              <a:rPr kumimoji="1" lang="en" altLang="zh-CN" dirty="0">
                <a:latin typeface="Gill Sans MT" panose="020B0502020104020203" pitchFamily="34" charset="0"/>
              </a:rPr>
              <a:t> that contains both node attributes (e.g. feature and label) and relationships (e.g. center-node, 1st-hop, and 2nd-hop). </a:t>
            </a:r>
          </a:p>
          <a:p>
            <a:endParaRPr kumimoji="1" lang="en" altLang="zh-CN" dirty="0">
              <a:latin typeface="Gill Sans MT" panose="020B0502020104020203" pitchFamily="34" charset="0"/>
            </a:endParaRPr>
          </a:p>
          <a:p>
            <a:r>
              <a:rPr kumimoji="1" lang="en" altLang="zh-CN" dirty="0">
                <a:latin typeface="Gill Sans MT" panose="020B0502020104020203" pitchFamily="34" charset="0"/>
              </a:rPr>
              <a:t>Then, GRAPHTEXT </a:t>
            </a:r>
            <a:r>
              <a:rPr kumimoji="1" lang="en" altLang="zh-CN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traverses the graph-syntax tree to obtain a sequential text</a:t>
            </a:r>
            <a:r>
              <a:rPr kumimoji="1" lang="en" altLang="zh-CN" dirty="0">
                <a:latin typeface="Gill Sans MT" panose="020B0502020104020203" pitchFamily="34" charset="0"/>
              </a:rPr>
              <a:t>, i.e. graph prompt, and let LLM perform graph reasoning in text space.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271432-2608-7C4E-9907-0EDE9E93BB02}"/>
              </a:ext>
            </a:extLst>
          </p:cNvPr>
          <p:cNvSpPr txBox="1"/>
          <p:nvPr/>
        </p:nvSpPr>
        <p:spPr>
          <a:xfrm>
            <a:off x="838200" y="1481102"/>
            <a:ext cx="6385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b="1" dirty="0">
                <a:latin typeface="Gill Sans MT" panose="020B0502020104020203" pitchFamily="34" charset="0"/>
              </a:rPr>
              <a:t>GRAPHTEXT</a:t>
            </a:r>
            <a:r>
              <a:rPr kumimoji="1" lang="en-US" altLang="zh-CN" b="1" dirty="0">
                <a:latin typeface="Gill Sans MT" panose="020B0502020104020203" pitchFamily="34" charset="0"/>
              </a:rPr>
              <a:t>:</a:t>
            </a:r>
            <a:r>
              <a:rPr kumimoji="1" lang="zh-CN" altLang="en-US" b="1" dirty="0">
                <a:latin typeface="Gill Sans MT" panose="020B0502020104020203" pitchFamily="34" charset="0"/>
              </a:rPr>
              <a:t> </a:t>
            </a:r>
            <a:r>
              <a:rPr kumimoji="1" lang="en" altLang="zh-CN" b="1" dirty="0">
                <a:latin typeface="Gill Sans MT" panose="020B0502020104020203" pitchFamily="34" charset="0"/>
              </a:rPr>
              <a:t>﻿a graph-syntax tree </a:t>
            </a:r>
            <a:r>
              <a:rPr kumimoji="1" lang="en" altLang="zh-CN" dirty="0">
                <a:latin typeface="Gill Sans MT" panose="020B0502020104020203" pitchFamily="34" charset="0"/>
              </a:rPr>
              <a:t>for each graph that </a:t>
            </a:r>
          </a:p>
          <a:p>
            <a:r>
              <a:rPr kumimoji="1" lang="en" altLang="zh-CN" dirty="0">
                <a:latin typeface="Gill Sans MT" panose="020B0502020104020203" pitchFamily="34" charset="0"/>
              </a:rPr>
              <a:t>encapsulates both the node attributes and inter-node relationships</a:t>
            </a:r>
            <a:endParaRPr kumimoji="1" lang="zh-CN" altLang="en-US" dirty="0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31E199C-E6BC-5B4E-A128-1BD279F5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86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5CBE2-75B4-A742-8FF5-696628E4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Comparing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D4C988-77E5-864E-AB3D-9ED12D4FD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31" b="53841"/>
          <a:stretch/>
        </p:blipFill>
        <p:spPr>
          <a:xfrm>
            <a:off x="715913" y="1742209"/>
            <a:ext cx="4907648" cy="17949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A9C3DEF-16AF-964B-87A6-53234A7BC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13" r="54131"/>
          <a:stretch/>
        </p:blipFill>
        <p:spPr>
          <a:xfrm>
            <a:off x="5836920" y="1919491"/>
            <a:ext cx="4907648" cy="19826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7D7E511-76D4-CB42-AD13-6E6103BA0913}"/>
              </a:ext>
            </a:extLst>
          </p:cNvPr>
          <p:cNvSpPr txBox="1"/>
          <p:nvPr/>
        </p:nvSpPr>
        <p:spPr>
          <a:xfrm>
            <a:off x="715913" y="4050070"/>
            <a:ext cx="4734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b="1" dirty="0">
                <a:latin typeface="Gill Sans MT" panose="020B0502020104020203" pitchFamily="34" charset="0"/>
              </a:rPr>
              <a:t>﻿GNN framework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different GNNs </a:t>
            </a:r>
            <a:r>
              <a:rPr kumimoji="1" lang="el-GR" altLang="zh-CN" sz="2400" dirty="0"/>
              <a:t>θ1 θ2 </a:t>
            </a:r>
            <a:r>
              <a:rPr kumimoji="1" lang="en" altLang="zh-CN" sz="2400" dirty="0">
                <a:latin typeface="Gill Sans MT" panose="020B0502020104020203" pitchFamily="34" charset="0"/>
              </a:rPr>
              <a:t>are trained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for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different graphs G1 and G2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458D9A7-B00A-5A4D-BDE9-6FB3FB057996}"/>
              </a:ext>
            </a:extLst>
          </p:cNvPr>
          <p:cNvSpPr txBox="1"/>
          <p:nvPr/>
        </p:nvSpPr>
        <p:spPr>
          <a:xfrm>
            <a:off x="5532120" y="4031060"/>
            <a:ext cx="6659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b="1" dirty="0">
                <a:latin typeface="Gill Sans MT" panose="020B0502020104020203" pitchFamily="34" charset="0"/>
              </a:rPr>
              <a:t>﻿GRAPHTEXT framework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:</a:t>
            </a:r>
            <a:endParaRPr kumimoji="1" lang="en" altLang="zh-CN" sz="2400" b="1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﻿encodes the graph information to text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generates text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as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prediction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(reasoning)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leverages a pre-trained LLM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perform </a:t>
            </a:r>
            <a:r>
              <a:rPr kumimoji="1" lang="en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training-free</a:t>
            </a:r>
            <a:r>
              <a:rPr kumimoji="1" lang="en" altLang="zh-CN" sz="2400" dirty="0">
                <a:latin typeface="Gill Sans MT" panose="020B0502020104020203" pitchFamily="34" charset="0"/>
              </a:rPr>
              <a:t> graph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enables </a:t>
            </a:r>
            <a:r>
              <a:rPr kumimoji="1" lang="en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human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-</a:t>
            </a:r>
            <a:r>
              <a:rPr kumimoji="1" lang="en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AI interaction </a:t>
            </a:r>
            <a:r>
              <a:rPr kumimoji="1" lang="en" altLang="zh-CN" sz="2400" dirty="0">
                <a:latin typeface="Gill Sans MT" panose="020B0502020104020203" pitchFamily="34" charset="0"/>
              </a:rPr>
              <a:t>in natural language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3F41EE5D-E0E5-FE48-9FDC-600086A0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31</a:t>
            </a:fld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95C2B3-8B1E-8C4D-BE6E-BE1579024DED}"/>
              </a:ext>
            </a:extLst>
          </p:cNvPr>
          <p:cNvSpPr txBox="1"/>
          <p:nvPr/>
        </p:nvSpPr>
        <p:spPr>
          <a:xfrm>
            <a:off x="6748979" y="227611"/>
            <a:ext cx="4734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Gill Sans MT" panose="020B0502020104020203" pitchFamily="34" charset="0"/>
              </a:rPr>
              <a:t>Advantages</a:t>
            </a:r>
            <a:r>
              <a:rPr kumimoji="1" lang="zh-CN" altLang="en-US" b="1" dirty="0"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latin typeface="Gill Sans MT" panose="020B0502020104020203" pitchFamily="34" charset="0"/>
              </a:rPr>
              <a:t>compared</a:t>
            </a:r>
            <a:r>
              <a:rPr kumimoji="1" lang="zh-CN" altLang="en-US" b="1" dirty="0"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latin typeface="Gill Sans MT" panose="020B0502020104020203" pitchFamily="34" charset="0"/>
              </a:rPr>
              <a:t>with</a:t>
            </a:r>
            <a:r>
              <a:rPr kumimoji="1" lang="zh-CN" altLang="en-US" b="1" dirty="0"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latin typeface="Gill Sans MT" panose="020B0502020104020203" pitchFamily="34" charset="0"/>
              </a:rPr>
              <a:t>GNNs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equipped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with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commonsense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handling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text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features/attributes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generalization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to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few/zero-shot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latin typeface="Gill Sans MT" panose="020B0502020104020203" pitchFamily="34" charset="0"/>
              </a:rPr>
              <a:t>explainability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and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human-AI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interaction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7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5CBE2-75B4-A742-8FF5-696628E4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Application:</a:t>
            </a:r>
            <a:r>
              <a:rPr kumimoji="1" lang="zh-CN" altLang="en-US" dirty="0"/>
              <a:t> </a:t>
            </a:r>
            <a:r>
              <a:rPr kumimoji="1" lang="en-US" altLang="zh-CN" sz="3200" dirty="0"/>
              <a:t>Few-shot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reasoning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with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interaction</a:t>
            </a:r>
            <a:endParaRPr kumimoji="1"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02628A-083B-4845-B01B-BE007152E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80" y="1690688"/>
            <a:ext cx="8854440" cy="486333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02B398-18F7-2B46-90EA-6FDEA580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4662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5CBE2-75B4-A742-8FF5-696628E4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353ED5-F911-EC40-819E-6B2579D2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89" y="1591253"/>
            <a:ext cx="6844145" cy="504484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A685A50-5965-A044-A7F5-96E5AE471045}"/>
              </a:ext>
            </a:extLst>
          </p:cNvPr>
          <p:cNvSpPr txBox="1"/>
          <p:nvPr/>
        </p:nvSpPr>
        <p:spPr>
          <a:xfrm>
            <a:off x="7663900" y="4869455"/>
            <a:ext cx="4092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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GRAPHTEXT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can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out-perform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GNNs</a:t>
            </a:r>
            <a:endParaRPr kumimoji="1" lang="zh-CN" altLang="en-US" dirty="0"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in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Zero-shot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/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Few-shot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setting.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FFEE5C-66DE-444E-B804-6285A7483006}"/>
              </a:ext>
            </a:extLst>
          </p:cNvPr>
          <p:cNvSpPr txBox="1"/>
          <p:nvPr/>
        </p:nvSpPr>
        <p:spPr>
          <a:xfrm>
            <a:off x="7663900" y="2484746"/>
            <a:ext cx="4300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 </a:t>
            </a:r>
            <a:r>
              <a:rPr kumimoji="1" lang="en" altLang="zh-CN" dirty="0">
                <a:latin typeface="Gill Sans MT" panose="020B0502020104020203" pitchFamily="34" charset="0"/>
              </a:rPr>
              <a:t>GRAPHTEXT can deliver performance on par with, or even surpassing, supervised </a:t>
            </a:r>
            <a:r>
              <a:rPr kumimoji="1" lang="en-US" altLang="zh-CN" dirty="0">
                <a:latin typeface="Gill Sans MT" panose="020B0502020104020203" pitchFamily="34" charset="0"/>
              </a:rPr>
              <a:t>GNNs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through in-context learning.</a:t>
            </a: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E4CFCA50-2AEC-6840-9E06-0E65C36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3616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5CBE2-75B4-A742-8FF5-696628E4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B965B0-8CA7-3745-B1E3-8194E5438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86" y="2083331"/>
            <a:ext cx="8603673" cy="321894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C8D411A-4206-674D-B2F3-B494D72A0FC5}"/>
              </a:ext>
            </a:extLst>
          </p:cNvPr>
          <p:cNvSpPr txBox="1"/>
          <p:nvPr/>
        </p:nvSpPr>
        <p:spPr>
          <a:xfrm>
            <a:off x="1240184" y="5827923"/>
            <a:ext cx="418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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human-LLM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interaction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essential.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6E1A0140-C4CC-0647-A6DD-3F13211C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0180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5CBE2-75B4-A742-8FF5-696628E4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D764A4-5F4E-A346-B41C-A00E91C1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39" y="1838808"/>
            <a:ext cx="7400747" cy="447304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CB212D7-CD98-7B4F-AA7C-5140882C6C01}"/>
              </a:ext>
            </a:extLst>
          </p:cNvPr>
          <p:cNvSpPr txBox="1"/>
          <p:nvPr/>
        </p:nvSpPr>
        <p:spPr>
          <a:xfrm>
            <a:off x="8516039" y="2646803"/>
            <a:ext cx="323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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hierarchy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  <a:sym typeface="Wingdings" pitchFamily="2" charset="2"/>
              </a:rPr>
              <a:t>﻿graph-syntax tree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is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important.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83A72AF6-0012-9D4C-9499-4A8A655B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3258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5CBE2-75B4-A742-8FF5-696628E4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839067-7DF5-064E-AD59-CC733B6A0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63" y="1646620"/>
            <a:ext cx="10214337" cy="43113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B92FDB1-16BD-8F41-94A6-A39CE440D1B9}"/>
              </a:ext>
            </a:extLst>
          </p:cNvPr>
          <p:cNvSpPr txBox="1"/>
          <p:nvPr/>
        </p:nvSpPr>
        <p:spPr>
          <a:xfrm>
            <a:off x="1713910" y="6123543"/>
            <a:ext cx="6236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sym typeface="Wingdings" pitchFamily="2" charset="2"/>
              </a:rPr>
              <a:t></a:t>
            </a:r>
            <a:r>
              <a:rPr kumimoji="1" lang="zh-CN" altLang="en-US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ability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LLM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graph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learning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can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be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further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enhanced.</a:t>
            </a:r>
            <a:endParaRPr kumimoji="1" lang="zh-CN" altLang="en-US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74D7F4D-BFFC-374D-8E71-4CB43F32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0158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EF87D-F1A4-444C-8CEB-C212184D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Take-home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messages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(paper-2)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04233F-9A7C-FE47-BCB2-BD1A05889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0359" cy="4351338"/>
          </a:xfrm>
        </p:spPr>
        <p:txBody>
          <a:bodyPr>
            <a:normAutofit/>
          </a:bodyPr>
          <a:lstStyle/>
          <a:p>
            <a:r>
              <a:rPr kumimoji="1" lang="en" altLang="zh-CN" sz="2400" dirty="0"/>
              <a:t>﻿GRAPHTEXT serves as </a:t>
            </a:r>
            <a:r>
              <a:rPr kumimoji="1" lang="en" altLang="zh-CN" sz="2400" dirty="0">
                <a:solidFill>
                  <a:srgbClr val="FF0000"/>
                </a:solidFill>
              </a:rPr>
              <a:t>a general reasoning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" altLang="zh-CN" sz="2400" dirty="0">
                <a:solidFill>
                  <a:srgbClr val="FF0000"/>
                </a:solidFill>
              </a:rPr>
              <a:t>framework </a:t>
            </a:r>
            <a:r>
              <a:rPr kumimoji="1" lang="en" altLang="zh-CN" sz="2400" dirty="0"/>
              <a:t>for both in-context learning and instruction tuning, on both general graphs and text-attributed graphs. </a:t>
            </a:r>
          </a:p>
          <a:p>
            <a:endParaRPr kumimoji="1" lang="en" altLang="zh-CN" sz="2400" dirty="0"/>
          </a:p>
          <a:p>
            <a:r>
              <a:rPr kumimoji="1" lang="en" altLang="zh-CN" sz="2400" dirty="0"/>
              <a:t>The </a:t>
            </a:r>
            <a:r>
              <a:rPr kumimoji="1" lang="en" altLang="zh-CN" sz="2400" dirty="0">
                <a:solidFill>
                  <a:srgbClr val="FF0000"/>
                </a:solidFill>
              </a:rPr>
              <a:t>training-free</a:t>
            </a:r>
            <a:r>
              <a:rPr kumimoji="1" lang="en" altLang="zh-CN" sz="2400" dirty="0"/>
              <a:t> property enables us to deploy GRAPHTEXT not only with open-source LLMs, but also with powerful closed-source LLMs. </a:t>
            </a:r>
          </a:p>
          <a:p>
            <a:endParaRPr kumimoji="1" lang="en" altLang="zh-CN" sz="2400" dirty="0"/>
          </a:p>
          <a:p>
            <a:r>
              <a:rPr kumimoji="1" lang="en" altLang="zh-CN" sz="2400" dirty="0"/>
              <a:t>GRAPHTEXT fosters </a:t>
            </a:r>
            <a:r>
              <a:rPr kumimoji="1" lang="en" altLang="zh-CN" sz="2400" dirty="0">
                <a:solidFill>
                  <a:srgbClr val="FF0000"/>
                </a:solidFill>
              </a:rPr>
              <a:t>interactive graph reasoning</a:t>
            </a:r>
            <a:r>
              <a:rPr kumimoji="1" lang="en-US" altLang="zh-CN" sz="2400" dirty="0"/>
              <a:t>.</a:t>
            </a:r>
            <a:r>
              <a:rPr kumimoji="1" lang="zh-CN" altLang="en-US" sz="2400" dirty="0"/>
              <a:t>  </a:t>
            </a:r>
            <a:r>
              <a:rPr kumimoji="1" lang="en" altLang="zh-CN" sz="2400" dirty="0"/>
              <a:t>With its capacity to generate and </a:t>
            </a:r>
            <a:r>
              <a:rPr kumimoji="1" lang="en" altLang="zh-CN" sz="2400" dirty="0">
                <a:solidFill>
                  <a:srgbClr val="FF0000"/>
                </a:solidFill>
              </a:rPr>
              <a:t>explain</a:t>
            </a:r>
            <a:r>
              <a:rPr kumimoji="1" lang="en" altLang="zh-CN" sz="2400" dirty="0"/>
              <a:t> predictions in natural language, humans can directly engage </a:t>
            </a:r>
            <a:r>
              <a:rPr kumimoji="1" lang="en-US" altLang="zh-CN" sz="2400" dirty="0"/>
              <a:t>in</a:t>
            </a:r>
            <a:r>
              <a:rPr kumimoji="1" lang="en" altLang="zh-CN" sz="2400" dirty="0"/>
              <a:t>. </a:t>
            </a:r>
            <a:endParaRPr kumimoji="1" lang="zh-CN" altLang="en-US" sz="2400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9C1B4C0-CA6D-544E-911A-32211871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37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3802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2573C-A495-CC4B-9C91-B900DFD1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B4B8-2807-4E46-AC64-765DA6A2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overview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LLMs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&amp;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Graphs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paper-1: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altLang="zh-CN" sz="2400" dirty="0">
                <a:solidFill>
                  <a:schemeClr val="bg1">
                    <a:lumMod val="65000"/>
                  </a:schemeClr>
                </a:solidFill>
              </a:rPr>
              <a:t>Can Language Models Solve Graph Problems in Natural Language?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2023/05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paper-2: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altLang="zh-CN" sz="2400" dirty="0" err="1">
                <a:solidFill>
                  <a:schemeClr val="bg1">
                    <a:lumMod val="65000"/>
                  </a:schemeClr>
                </a:solidFill>
              </a:rPr>
              <a:t>GraphText</a:t>
            </a:r>
            <a:r>
              <a:rPr lang="en" altLang="zh-CN" sz="2400" dirty="0">
                <a:solidFill>
                  <a:schemeClr val="bg1">
                    <a:lumMod val="65000"/>
                  </a:schemeClr>
                </a:solidFill>
              </a:rPr>
              <a:t>: Graph Reasoning in Text Space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2023/10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paper-3: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" altLang="zh-CN" sz="2400" dirty="0">
                <a:solidFill>
                  <a:srgbClr val="FF0000"/>
                </a:solidFill>
              </a:rPr>
              <a:t>Large Language Models can Learn Rules</a:t>
            </a:r>
            <a:r>
              <a:rPr lang="en-US" altLang="zh-CN" sz="2400" dirty="0">
                <a:solidFill>
                  <a:srgbClr val="FF0000"/>
                </a:solidFill>
              </a:rPr>
              <a:t>.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2023/10</a:t>
            </a:r>
          </a:p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614702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81D020-C9E8-B34C-B158-48688056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" altLang="zh-CN" sz="3600" dirty="0"/>
              <a:t>﻿LARGE LANGUAGE MODELS CAN LEARN RULES</a:t>
            </a:r>
            <a:endParaRPr kumimoji="1"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C8F6CF-438B-2E48-8D3F-EB418793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07" y="1690688"/>
            <a:ext cx="10066986" cy="39660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9C7048D-2460-3642-8B77-0583B542E280}"/>
              </a:ext>
            </a:extLst>
          </p:cNvPr>
          <p:cNvSpPr txBox="1"/>
          <p:nvPr/>
        </p:nvSpPr>
        <p:spPr>
          <a:xfrm>
            <a:off x="0" y="6488668"/>
            <a:ext cx="368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hlinkClick r:id="rId3"/>
              </a:rPr>
              <a:t>https://arxiv.org/pdf/2310.07064.pdf</a:t>
            </a:r>
            <a:endParaRPr kumimoji="1" lang="en" altLang="zh-CN" dirty="0"/>
          </a:p>
        </p:txBody>
      </p:sp>
    </p:spTree>
    <p:extLst>
      <p:ext uri="{BB962C8B-B14F-4D97-AF65-F5344CB8AC3E}">
        <p14:creationId xmlns:p14="http://schemas.microsoft.com/office/powerpoint/2010/main" val="160472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沃尔玛的产品知识图谱_磐创AI的博客-CSDN博客_商品知识图谱">
            <a:extLst>
              <a:ext uri="{FF2B5EF4-FFF2-40B4-BE49-F238E27FC236}">
                <a16:creationId xmlns:a16="http://schemas.microsoft.com/office/drawing/2014/main" id="{8EAC6115-0197-904A-9DBD-D6FB207C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5" y="2532527"/>
            <a:ext cx="3284340" cy="23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知识图谱在推荐系统的落地">
            <a:extLst>
              <a:ext uri="{FF2B5EF4-FFF2-40B4-BE49-F238E27FC236}">
                <a16:creationId xmlns:a16="http://schemas.microsoft.com/office/drawing/2014/main" id="{A55577E8-4DDB-324C-8F13-5CF8F1959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"/>
          <a:stretch/>
        </p:blipFill>
        <p:spPr bwMode="auto">
          <a:xfrm>
            <a:off x="7582467" y="3906596"/>
            <a:ext cx="4412427" cy="20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8007CA-06FA-F643-92F7-76C231443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800" y="1766085"/>
            <a:ext cx="2646797" cy="2018255"/>
          </a:xfrm>
          <a:prstGeom prst="rect">
            <a:avLst/>
          </a:prstGeom>
        </p:spPr>
      </p:pic>
      <p:pic>
        <p:nvPicPr>
          <p:cNvPr id="10" name="Picture 8" descr="为什么一些用户感觉自己被监视了？_今日财经">
            <a:extLst>
              <a:ext uri="{FF2B5EF4-FFF2-40B4-BE49-F238E27FC236}">
                <a16:creationId xmlns:a16="http://schemas.microsoft.com/office/drawing/2014/main" id="{0FC5CEE2-3684-CD45-82CD-53678098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92" y="3995490"/>
            <a:ext cx="2906380" cy="20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B61007-27A1-3A47-9F86-2942BBDE9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688" y="1848114"/>
            <a:ext cx="3410987" cy="2058482"/>
          </a:xfrm>
          <a:prstGeom prst="rect">
            <a:avLst/>
          </a:prstGeom>
        </p:spPr>
      </p:pic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0BFD6B52-3A28-7040-89C4-23B7457CC29D}"/>
              </a:ext>
            </a:extLst>
          </p:cNvPr>
          <p:cNvCxnSpPr>
            <a:cxnSpLocks/>
          </p:cNvCxnSpPr>
          <p:nvPr/>
        </p:nvCxnSpPr>
        <p:spPr>
          <a:xfrm>
            <a:off x="3841545" y="1849184"/>
            <a:ext cx="0" cy="430998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94B73562-C935-3D4C-8EB8-88476432C885}"/>
              </a:ext>
            </a:extLst>
          </p:cNvPr>
          <p:cNvSpPr txBox="1"/>
          <p:nvPr/>
        </p:nvSpPr>
        <p:spPr>
          <a:xfrm>
            <a:off x="569006" y="4984126"/>
            <a:ext cx="3119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b="1" dirty="0">
                <a:latin typeface="Gill Sans MT" panose="020B0502020104020203" pitchFamily="34" charset="0"/>
              </a:rPr>
              <a:t>Graph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: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a general form </a:t>
            </a:r>
          </a:p>
          <a:p>
            <a:r>
              <a:rPr kumimoji="1" lang="en" altLang="zh-CN" sz="2400" dirty="0">
                <a:latin typeface="Gill Sans MT" panose="020B0502020104020203" pitchFamily="34" charset="0"/>
              </a:rPr>
              <a:t>of data expression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B67C43CE-FC1B-1E41-B532-C90DA2B1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3590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4F3BA-6616-D74F-BE1F-1B5C677E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3E75DE-666A-1F4F-BAAA-43E59FA43F54}"/>
              </a:ext>
            </a:extLst>
          </p:cNvPr>
          <p:cNvSpPr txBox="1"/>
          <p:nvPr/>
        </p:nvSpPr>
        <p:spPr>
          <a:xfrm>
            <a:off x="897225" y="1684432"/>
            <a:ext cx="1010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Gill Sans MT" panose="020B0502020104020203" pitchFamily="34" charset="0"/>
              </a:rPr>
              <a:t>﻿</a:t>
            </a:r>
            <a:r>
              <a:rPr lang="zh-CN" altLang="en-US" sz="2400" dirty="0">
                <a:latin typeface="Gill Sans MT" panose="020B0502020104020203" pitchFamily="34" charset="0"/>
              </a:rPr>
              <a:t>While it is </a:t>
            </a:r>
            <a:r>
              <a:rPr lang="en-US" altLang="zh-CN" sz="2400" dirty="0">
                <a:latin typeface="Gill Sans MT" panose="020B0502020104020203" pitchFamily="34" charset="0"/>
              </a:rPr>
              <a:t>common</a:t>
            </a:r>
            <a:r>
              <a:rPr lang="zh-CN" altLang="en-US" sz="2400" dirty="0">
                <a:latin typeface="Gill Sans MT" panose="020B0502020104020203" pitchFamily="34" charset="0"/>
              </a:rPr>
              <a:t> to curate a dataset and inject required knowledge</a:t>
            </a:r>
            <a:endParaRPr lang="en-US" altLang="zh-CN" sz="2400" dirty="0">
              <a:latin typeface="Gill Sans MT" panose="020B0502020104020203" pitchFamily="34" charset="0"/>
            </a:endParaRPr>
          </a:p>
          <a:p>
            <a:r>
              <a:rPr lang="zh-CN" altLang="en-US" sz="2400" dirty="0">
                <a:latin typeface="Gill Sans MT" panose="020B0502020104020203" pitchFamily="34" charset="0"/>
              </a:rPr>
              <a:t>into an LLM via </a:t>
            </a:r>
            <a:r>
              <a:rPr lang="zh-CN" altLang="en-US" sz="2400" b="1" i="1" dirty="0">
                <a:latin typeface="Gill Sans MT" panose="020B0502020104020203" pitchFamily="34" charset="0"/>
              </a:rPr>
              <a:t>supervised fine-tuning</a:t>
            </a:r>
            <a:endParaRPr lang="en-US" altLang="zh-CN" sz="2400" dirty="0">
              <a:latin typeface="Gill Sans MT" panose="020B0502020104020203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559325-7062-FB4A-865B-7C672680C963}"/>
              </a:ext>
            </a:extLst>
          </p:cNvPr>
          <p:cNvSpPr txBox="1"/>
          <p:nvPr/>
        </p:nvSpPr>
        <p:spPr>
          <a:xfrm>
            <a:off x="510491" y="3429000"/>
            <a:ext cx="110784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i="1" dirty="0">
                <a:latin typeface="Gill Sans MT" panose="020B0502020104020203" pitchFamily="34" charset="0"/>
              </a:rPr>
              <a:t>However,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supervised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fine-tuning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is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quite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solidFill>
                  <a:srgbClr val="FF0000"/>
                </a:solidFill>
                <a:latin typeface="Gill Sans MT" panose="020B0502020104020203" pitchFamily="34" charset="0"/>
              </a:rPr>
              <a:t>expensive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.</a:t>
            </a:r>
          </a:p>
          <a:p>
            <a:pPr algn="ctr"/>
            <a:r>
              <a:rPr kumimoji="1" lang="en-US" altLang="zh-CN" sz="3200" i="1" dirty="0">
                <a:latin typeface="Gill Sans MT" panose="020B0502020104020203" pitchFamily="34" charset="0"/>
              </a:rPr>
              <a:t>So,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how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can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we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leverage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the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few-shot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examples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solidFill>
                  <a:srgbClr val="00B050"/>
                </a:solidFill>
                <a:latin typeface="Gill Sans MT" panose="020B0502020104020203" pitchFamily="34" charset="0"/>
              </a:rPr>
              <a:t>without</a:t>
            </a:r>
            <a:r>
              <a:rPr kumimoji="1" lang="zh-CN" altLang="en-US" sz="3200" i="1" dirty="0">
                <a:solidFill>
                  <a:srgbClr val="00B05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i="1" dirty="0">
                <a:solidFill>
                  <a:srgbClr val="00B050"/>
                </a:solidFill>
                <a:latin typeface="Gill Sans MT" panose="020B0502020104020203" pitchFamily="34" charset="0"/>
              </a:rPr>
              <a:t>fine-tuning</a:t>
            </a:r>
            <a:r>
              <a:rPr kumimoji="1" lang="en-US" altLang="zh-CN" sz="3200" i="1" dirty="0">
                <a:latin typeface="Gill Sans MT" panose="020B0502020104020203" pitchFamily="34" charset="0"/>
              </a:rPr>
              <a:t>?</a:t>
            </a:r>
            <a:r>
              <a:rPr kumimoji="1" lang="zh-CN" altLang="en-US" sz="32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3200" dirty="0">
                <a:latin typeface="Gill Sans MT" panose="020B0502020104020203" pitchFamily="34" charset="0"/>
              </a:rPr>
              <a:t>🤔</a:t>
            </a:r>
            <a:endParaRPr kumimoji="1" lang="zh-CN" altLang="en-US" sz="3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80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4F3BA-6616-D74F-BE1F-1B5C677E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3E75DE-666A-1F4F-BAAA-43E59FA43F54}"/>
              </a:ext>
            </a:extLst>
          </p:cNvPr>
          <p:cNvSpPr txBox="1"/>
          <p:nvPr/>
        </p:nvSpPr>
        <p:spPr>
          <a:xfrm>
            <a:off x="897225" y="1684432"/>
            <a:ext cx="101072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While it is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common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to curate a dataset and inject required knowledge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into an LLM via </a:t>
            </a:r>
            <a:r>
              <a:rPr lang="zh-CN" altLang="en-US" sz="2400" b="1" i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supervised fine-tuning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, 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zh-CN" altLang="en-US" sz="2400" b="1" i="1" dirty="0">
                <a:latin typeface="Gill Sans MT" panose="020B0502020104020203" pitchFamily="34" charset="0"/>
              </a:rPr>
              <a:t>a generic approach </a:t>
            </a:r>
            <a:r>
              <a:rPr lang="zh-CN" altLang="en-US" sz="2400" dirty="0">
                <a:latin typeface="Gill Sans MT" panose="020B0502020104020203" pitchFamily="34" charset="0"/>
              </a:rPr>
              <a:t>to </a:t>
            </a:r>
            <a:r>
              <a:rPr lang="zh-CN" altLang="en-US" sz="2400" b="1" i="1" dirty="0">
                <a:solidFill>
                  <a:srgbClr val="00B050"/>
                </a:solidFill>
                <a:latin typeface="Gill Sans MT" panose="020B0502020104020203" pitchFamily="34" charset="0"/>
              </a:rPr>
              <a:t>automatically discovering and applying </a:t>
            </a:r>
            <a:r>
              <a:rPr lang="zh-CN" altLang="en-US" sz="2400" b="1" i="1" u="sng" dirty="0">
                <a:solidFill>
                  <a:srgbClr val="00B050"/>
                </a:solidFill>
                <a:latin typeface="Gill Sans MT" panose="020B0502020104020203" pitchFamily="34" charset="0"/>
              </a:rPr>
              <a:t>knowledge</a:t>
            </a:r>
            <a:r>
              <a:rPr lang="zh-CN" altLang="en-US" sz="2400" b="1" i="1" dirty="0">
                <a:solidFill>
                  <a:srgbClr val="00B050"/>
                </a:solidFill>
                <a:latin typeface="Gill Sans MT" panose="020B0502020104020203" pitchFamily="34" charset="0"/>
              </a:rPr>
              <a:t> </a:t>
            </a:r>
            <a:endParaRPr lang="en-US" altLang="zh-CN" sz="2400" b="1" i="1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r>
              <a:rPr lang="zh-CN" altLang="en-US" sz="2400" dirty="0">
                <a:latin typeface="Gill Sans MT" panose="020B0502020104020203" pitchFamily="34" charset="0"/>
              </a:rPr>
              <a:t>in reasoning problems would be </a:t>
            </a:r>
            <a:r>
              <a:rPr lang="zh-CN" altLang="en-US" sz="2400" b="1" i="1" dirty="0">
                <a:solidFill>
                  <a:srgbClr val="00B050"/>
                </a:solidFill>
                <a:latin typeface="Gill Sans MT" panose="020B0502020104020203" pitchFamily="34" charset="0"/>
              </a:rPr>
              <a:t>more desirable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9B3AF8-CD9B-8D47-9662-B6A72265E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4303901"/>
            <a:ext cx="9740900" cy="6731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F84D92-A1A6-EF4F-8034-D5305AFEFF7C}"/>
              </a:ext>
            </a:extLst>
          </p:cNvPr>
          <p:cNvSpPr txBox="1"/>
          <p:nvPr/>
        </p:nvSpPr>
        <p:spPr>
          <a:xfrm>
            <a:off x="2176530" y="4977001"/>
            <a:ext cx="86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a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fact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625582-D77C-2649-8703-DD53CFD580B6}"/>
              </a:ext>
            </a:extLst>
          </p:cNvPr>
          <p:cNvSpPr txBox="1"/>
          <p:nvPr/>
        </p:nvSpPr>
        <p:spPr>
          <a:xfrm>
            <a:off x="5059251" y="497700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rule</a:t>
            </a:r>
            <a:endParaRPr kumimoji="1" lang="zh-CN" altLang="en-US" sz="2400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D1010B-E8B4-F449-84DA-3AA02FB3C103}"/>
              </a:ext>
            </a:extLst>
          </p:cNvPr>
          <p:cNvSpPr txBox="1"/>
          <p:nvPr/>
        </p:nvSpPr>
        <p:spPr>
          <a:xfrm>
            <a:off x="8600941" y="4964121"/>
            <a:ext cx="86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a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fact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49524E-B318-4540-B0B2-092D692A50FE}"/>
              </a:ext>
            </a:extLst>
          </p:cNvPr>
          <p:cNvSpPr txBox="1"/>
          <p:nvPr/>
        </p:nvSpPr>
        <p:spPr>
          <a:xfrm>
            <a:off x="897225" y="3775156"/>
            <a:ext cx="180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For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example: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559325-7062-FB4A-865B-7C672680C963}"/>
              </a:ext>
            </a:extLst>
          </p:cNvPr>
          <p:cNvSpPr txBox="1"/>
          <p:nvPr/>
        </p:nvSpPr>
        <p:spPr>
          <a:xfrm>
            <a:off x="3772447" y="5808856"/>
            <a:ext cx="464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i="1" dirty="0">
                <a:latin typeface="Gill Sans MT" panose="020B0502020104020203" pitchFamily="34" charset="0"/>
              </a:rPr>
              <a:t>﻿If</a:t>
            </a:r>
            <a:r>
              <a:rPr kumimoji="1" lang="zh-CN" altLang="en-US" sz="2400" i="1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i="1" dirty="0" err="1">
                <a:latin typeface="Gill Sans MT" panose="020B0502020104020203" pitchFamily="34" charset="0"/>
              </a:rPr>
              <a:t>Scorates</a:t>
            </a:r>
            <a:r>
              <a:rPr kumimoji="1" lang="en" altLang="zh-CN" sz="2400" i="1" dirty="0">
                <a:latin typeface="Gill Sans MT" panose="020B0502020104020203" pitchFamily="34" charset="0"/>
              </a:rPr>
              <a:t> is a man, Socrates is mortal</a:t>
            </a:r>
            <a:endParaRPr kumimoji="1" lang="zh-CN" altLang="en-US" sz="2400" i="1" dirty="0">
              <a:latin typeface="Gill Sans MT" panose="020B0502020104020203" pitchFamily="34" charset="0"/>
            </a:endParaRPr>
          </a:p>
        </p:txBody>
      </p:sp>
      <p:cxnSp>
        <p:nvCxnSpPr>
          <p:cNvPr id="15" name="肘形连接符 14">
            <a:extLst>
              <a:ext uri="{FF2B5EF4-FFF2-40B4-BE49-F238E27FC236}">
                <a16:creationId xmlns:a16="http://schemas.microsoft.com/office/drawing/2014/main" id="{97BADDD8-4023-274F-BE4B-5B0908D0567B}"/>
              </a:ext>
            </a:extLst>
          </p:cNvPr>
          <p:cNvCxnSpPr>
            <a:stCxn id="7" idx="2"/>
            <a:endCxn id="9" idx="2"/>
          </p:cNvCxnSpPr>
          <p:nvPr/>
        </p:nvCxnSpPr>
        <p:spPr>
          <a:xfrm rot="5400000" flipH="1" flipV="1">
            <a:off x="5817062" y="2220020"/>
            <a:ext cx="12880" cy="6424411"/>
          </a:xfrm>
          <a:prstGeom prst="bentConnector3">
            <a:avLst>
              <a:gd name="adj1" fmla="val -6674433"/>
            </a:avLst>
          </a:prstGeom>
          <a:ln w="1905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67D93050-52BE-6944-8580-7F4AD8AA773D}"/>
              </a:ext>
            </a:extLst>
          </p:cNvPr>
          <p:cNvSpPr txBox="1"/>
          <p:nvPr/>
        </p:nvSpPr>
        <p:spPr>
          <a:xfrm>
            <a:off x="8269686" y="3952467"/>
            <a:ext cx="308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Gill Sans MT" panose="020B0502020104020203" pitchFamily="34" charset="0"/>
              </a:rPr>
              <a:t>mortal:</a:t>
            </a:r>
            <a:r>
              <a:rPr kumimoji="1" lang="zh-CN" altLang="en-US" sz="1600" dirty="0">
                <a:latin typeface="Gill Sans MT" panose="020B0502020104020203" pitchFamily="34" charset="0"/>
              </a:rPr>
              <a:t> </a:t>
            </a:r>
            <a:r>
              <a:rPr lang="zh-CN" altLang="en-US" sz="1600" b="0" i="0" u="none" strike="noStrike" dirty="0">
                <a:effectLst/>
                <a:latin typeface="Gill Sans MT" panose="020B0502020104020203" pitchFamily="34" charset="0"/>
              </a:rPr>
              <a:t>终有一死的，不能永生的</a:t>
            </a:r>
            <a:endParaRPr kumimoji="1" lang="zh-CN" altLang="en-US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12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7BB99-F667-5445-8D17-07675744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8544" cy="1325563"/>
          </a:xfrm>
        </p:spPr>
        <p:txBody>
          <a:bodyPr/>
          <a:lstStyle/>
          <a:p>
            <a:r>
              <a:rPr kumimoji="1" lang="en-US" altLang="zh-CN" b="1" i="1" dirty="0">
                <a:solidFill>
                  <a:srgbClr val="0070C0"/>
                </a:solidFill>
              </a:rPr>
              <a:t>Deductive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</a:t>
            </a:r>
            <a:r>
              <a:rPr kumimoji="1" lang="zh-CN" altLang="en-US" dirty="0"/>
              <a:t> </a:t>
            </a:r>
            <a:r>
              <a:rPr kumimoji="1" lang="en-US" altLang="zh-CN" i="1" dirty="0"/>
              <a:t>or</a:t>
            </a:r>
            <a:r>
              <a:rPr kumimoji="1" lang="zh-CN" altLang="en-US" i="1" dirty="0"/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Inductive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Reasoning?</a:t>
            </a:r>
            <a:endParaRPr kumimoji="1" lang="zh-CN" altLang="en-US" i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A83FB27-53DD-5343-B02E-1AAF033E4D5D}"/>
              </a:ext>
            </a:extLst>
          </p:cNvPr>
          <p:cNvSpPr txBox="1"/>
          <p:nvPr/>
        </p:nvSpPr>
        <p:spPr>
          <a:xfrm>
            <a:off x="838200" y="1867436"/>
            <a:ext cx="10611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﻿Deductive Reasoning</a:t>
            </a:r>
            <a:r>
              <a:rPr kumimoji="1" lang="zh-CN" altLang="en-US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aims to </a:t>
            </a:r>
            <a:r>
              <a:rPr kumimoji="1" lang="en" altLang="zh-CN" sz="2400" b="1" i="1" u="sng" dirty="0">
                <a:solidFill>
                  <a:srgbClr val="0070C0"/>
                </a:solidFill>
                <a:latin typeface="Gill Sans MT" panose="020B0502020104020203" pitchFamily="34" charset="0"/>
              </a:rPr>
              <a:t>derive new facts based on known facts and rules</a:t>
            </a:r>
            <a:r>
              <a:rPr kumimoji="1" lang="en" altLang="zh-CN" sz="2400" dirty="0">
                <a:latin typeface="Gill Sans MT" panose="020B0502020104020203" pitchFamily="34" charset="0"/>
              </a:rPr>
              <a:t>. </a:t>
            </a:r>
          </a:p>
          <a:p>
            <a:endParaRPr kumimoji="1" lang="en" altLang="zh-CN" sz="800" dirty="0">
              <a:latin typeface="Gill Sans MT" panose="020B0502020104020203" pitchFamily="34" charset="0"/>
            </a:endParaRPr>
          </a:p>
          <a:p>
            <a:r>
              <a:rPr kumimoji="1" lang="en" altLang="zh-CN" sz="2400" dirty="0">
                <a:latin typeface="Gill Sans MT" panose="020B0502020104020203" pitchFamily="34" charset="0"/>
              </a:rPr>
              <a:t>For LLMs, most prompting techniques are designed to elicit deductive reasoning.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chain-of-thought prompting teach an LLM to deduce conclusions from given 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these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prompting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methods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rely on implicit rules stored in the LLM</a:t>
            </a:r>
          </a:p>
          <a:p>
            <a:endParaRPr kumimoji="1" lang="en" altLang="zh-CN" sz="2400" dirty="0">
              <a:latin typeface="Gill Sans MT" panose="020B0502020104020203" pitchFamily="34" charset="0"/>
            </a:endParaRPr>
          </a:p>
          <a:p>
            <a:r>
              <a:rPr kumimoji="1" lang="en" altLang="zh-CN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﻿Inductive Reasoning</a:t>
            </a:r>
            <a:r>
              <a:rPr kumimoji="1" lang="zh-CN" altLang="en-US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focuses on </a:t>
            </a:r>
            <a:r>
              <a:rPr kumimoji="1" lang="en" altLang="zh-CN" sz="2400" b="1" i="1" u="sng" dirty="0">
                <a:solidFill>
                  <a:srgbClr val="FF0000"/>
                </a:solidFill>
                <a:latin typeface="Gill Sans MT" panose="020B0502020104020203" pitchFamily="34" charset="0"/>
              </a:rPr>
              <a:t>deriving general rules from observed facts</a:t>
            </a:r>
            <a:r>
              <a:rPr kumimoji="1" lang="en" altLang="zh-CN" sz="2400" dirty="0">
                <a:latin typeface="Gill Sans MT" panose="020B0502020104020203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For example, if we know “</a:t>
            </a:r>
            <a:r>
              <a:rPr kumimoji="1" lang="en" altLang="zh-CN" sz="2400" dirty="0" err="1">
                <a:latin typeface="Gill Sans MT" panose="020B0502020104020203" pitchFamily="34" charset="0"/>
              </a:rPr>
              <a:t>Scorates</a:t>
            </a:r>
            <a:r>
              <a:rPr kumimoji="1" lang="en" altLang="zh-CN" sz="2400" dirty="0">
                <a:latin typeface="Gill Sans MT" panose="020B0502020104020203" pitchFamily="34" charset="0"/>
              </a:rPr>
              <a:t> is a man” and “Socrates is mortal” and the same facts hold for Aristotle, we might hypothesize a rule “All men are mortal”.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Gill Sans MT" panose="020B0502020104020203" pitchFamily="34" charset="0"/>
              </a:rPr>
              <a:t>Indu</a:t>
            </a:r>
            <a:r>
              <a:rPr kumimoji="1" lang="en-US" altLang="zh-CN" sz="2400" dirty="0" err="1">
                <a:latin typeface="Gill Sans MT" panose="020B0502020104020203" pitchFamily="34" charset="0"/>
              </a:rPr>
              <a:t>ctive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reasoning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is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widely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studied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in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logic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programming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and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KG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reasoning</a:t>
            </a:r>
            <a:endParaRPr kumimoji="1" lang="en" altLang="zh-CN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27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7BB99-F667-5445-8D17-07675744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8544" cy="1325563"/>
          </a:xfrm>
        </p:spPr>
        <p:txBody>
          <a:bodyPr/>
          <a:lstStyle/>
          <a:p>
            <a:r>
              <a:rPr kumimoji="1" lang="en-US" altLang="zh-CN" b="1" i="1" dirty="0"/>
              <a:t>Deductive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</a:t>
            </a:r>
            <a:r>
              <a:rPr kumimoji="1" lang="zh-CN" altLang="en-US" dirty="0"/>
              <a:t> </a:t>
            </a:r>
            <a:r>
              <a:rPr kumimoji="1" lang="en-US" altLang="zh-CN" i="1" dirty="0"/>
              <a:t>or</a:t>
            </a:r>
            <a:r>
              <a:rPr kumimoji="1" lang="zh-CN" altLang="en-US" i="1" dirty="0"/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Inductive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Reasoning?</a:t>
            </a:r>
            <a:endParaRPr kumimoji="1" lang="zh-CN" altLang="en-US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FA46C5-0639-834A-A9A0-922E9020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30" y="1464223"/>
            <a:ext cx="7314283" cy="513574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CC3EC8-D894-5748-864A-CAEBAA9FCB0F}"/>
              </a:ext>
            </a:extLst>
          </p:cNvPr>
          <p:cNvSpPr txBox="1"/>
          <p:nvPr/>
        </p:nvSpPr>
        <p:spPr>
          <a:xfrm>
            <a:off x="218940" y="2331076"/>
            <a:ext cx="2147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proposed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endParaRPr kumimoji="1" lang="en-US" altLang="zh-CN" sz="2400" dirty="0">
              <a:latin typeface="Gill Sans MT" panose="020B0502020104020203" pitchFamily="34" charset="0"/>
            </a:endParaRPr>
          </a:p>
          <a:p>
            <a:r>
              <a:rPr kumimoji="1" lang="en-US" altLang="zh-CN" sz="2400" dirty="0" err="1">
                <a:latin typeface="Gill Sans MT" panose="020B0502020104020203" pitchFamily="34" charset="0"/>
              </a:rPr>
              <a:t>HtT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framework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75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7BB99-F667-5445-8D17-07675744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8544" cy="1325563"/>
          </a:xfrm>
        </p:spPr>
        <p:txBody>
          <a:bodyPr/>
          <a:lstStyle/>
          <a:p>
            <a:r>
              <a:rPr kumimoji="1" lang="en-US" altLang="zh-CN" b="1" i="1" dirty="0"/>
              <a:t>Deductive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</a:t>
            </a:r>
            <a:r>
              <a:rPr kumimoji="1" lang="zh-CN" altLang="en-US" dirty="0"/>
              <a:t> </a:t>
            </a:r>
            <a:r>
              <a:rPr kumimoji="1" lang="en-US" altLang="zh-CN" i="1" dirty="0"/>
              <a:t>or</a:t>
            </a:r>
            <a:r>
              <a:rPr kumimoji="1" lang="zh-CN" altLang="en-US" i="1" dirty="0"/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Inductive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Reasoning?</a:t>
            </a:r>
            <a:endParaRPr kumimoji="1" lang="zh-CN" altLang="en-US" i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0A27A2-61FD-4A41-8A37-02A16CD9D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974" y="1633728"/>
            <a:ext cx="5161296" cy="4724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4BF493-107C-4A48-AA54-EE10E660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7" y="2290064"/>
            <a:ext cx="4306720" cy="18166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496FD0-5F45-5C44-922E-7F44B672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7" y="3923792"/>
            <a:ext cx="4306720" cy="716757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40030D87-B249-0843-9160-09A340E7A291}"/>
              </a:ext>
            </a:extLst>
          </p:cNvPr>
          <p:cNvSpPr/>
          <p:nvPr/>
        </p:nvSpPr>
        <p:spPr>
          <a:xfrm>
            <a:off x="5643974" y="2508304"/>
            <a:ext cx="3020341" cy="141548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3595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7BB99-F667-5445-8D17-07675744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8544" cy="1325563"/>
          </a:xfrm>
        </p:spPr>
        <p:txBody>
          <a:bodyPr/>
          <a:lstStyle/>
          <a:p>
            <a:r>
              <a:rPr kumimoji="1" lang="en-US" altLang="zh-CN" b="1" i="1" dirty="0"/>
              <a:t>Deductive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</a:t>
            </a:r>
            <a:r>
              <a:rPr kumimoji="1" lang="zh-CN" altLang="en-US" dirty="0"/>
              <a:t> </a:t>
            </a:r>
            <a:r>
              <a:rPr kumimoji="1" lang="en-US" altLang="zh-CN" i="1" dirty="0"/>
              <a:t>or</a:t>
            </a:r>
            <a:r>
              <a:rPr kumimoji="1" lang="zh-CN" altLang="en-US" i="1" dirty="0"/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Inductive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Reasoning?</a:t>
            </a:r>
            <a:endParaRPr kumimoji="1" lang="zh-CN" altLang="en-US" i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B64745-8449-E74F-A01B-6E76B04F2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091" y="1894114"/>
            <a:ext cx="5666344" cy="3829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F1413B-D0F2-5F4F-A510-0C8AC52A7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7" y="1926772"/>
            <a:ext cx="5039359" cy="968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46AC76-092A-8449-90C5-7CA2A3C54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07" y="2787725"/>
            <a:ext cx="5039359" cy="1171271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F68268E3-505A-B048-BA09-46B5E74E63A1}"/>
              </a:ext>
            </a:extLst>
          </p:cNvPr>
          <p:cNvSpPr/>
          <p:nvPr/>
        </p:nvSpPr>
        <p:spPr>
          <a:xfrm>
            <a:off x="5917051" y="2577592"/>
            <a:ext cx="5445493" cy="63440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9218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FBDA3D-2941-314E-B99B-3EF35B28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7E4CDB-8DA6-AA4B-9DED-BA2F050C5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22" y="1415937"/>
            <a:ext cx="6406021" cy="25883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C02A889-8DEE-F145-A24D-FF9F5E9B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761" y="4138370"/>
            <a:ext cx="6066039" cy="25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9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FBDA3D-2941-314E-B99B-3EF35B28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A046E5-3541-9C4E-B6D1-8453F46F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30" y="1584062"/>
            <a:ext cx="3861727" cy="490881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D86D8E1-DE55-A344-B201-14D4984B2322}"/>
              </a:ext>
            </a:extLst>
          </p:cNvPr>
          <p:cNvSpPr txBox="1"/>
          <p:nvPr/>
        </p:nvSpPr>
        <p:spPr>
          <a:xfrm>
            <a:off x="5290532" y="2585349"/>
            <a:ext cx="6403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T</a:t>
            </a:r>
            <a:r>
              <a:rPr kumimoji="1" lang="en" altLang="zh-CN" sz="2400" dirty="0">
                <a:latin typeface="Gill Sans MT" panose="020B0502020104020203" pitchFamily="34" charset="0"/>
              </a:rPr>
              <a:t>wo types of errors related to rules:</a:t>
            </a:r>
          </a:p>
          <a:p>
            <a:r>
              <a:rPr kumimoji="1" lang="en" altLang="zh-CN" sz="2400" dirty="0">
                <a:latin typeface="Gill Sans MT" panose="020B0502020104020203" pitchFamily="34" charset="0"/>
              </a:rPr>
              <a:t> (1) the LLM generates or retrieves </a:t>
            </a:r>
            <a:r>
              <a:rPr kumimoji="1" lang="en" altLang="zh-CN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a factually incorrect rule</a:t>
            </a:r>
            <a:r>
              <a:rPr kumimoji="1" lang="zh-CN" altLang="en-US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latin typeface="Gill Sans MT" panose="020B0502020104020203" pitchFamily="34" charset="0"/>
              </a:rPr>
              <a:t>(rule</a:t>
            </a:r>
            <a:r>
              <a:rPr kumimoji="1" lang="zh-CN" altLang="en-US" sz="2400" b="1" i="1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b="1" i="1" dirty="0">
                <a:latin typeface="Gill Sans MT" panose="020B0502020104020203" pitchFamily="34" charset="0"/>
              </a:rPr>
              <a:t>﻿hallucination</a:t>
            </a:r>
            <a:r>
              <a:rPr kumimoji="1" lang="en-US" altLang="zh-CN" sz="2400" b="1" i="1" dirty="0">
                <a:latin typeface="Gill Sans MT" panose="020B0502020104020203" pitchFamily="34" charset="0"/>
              </a:rPr>
              <a:t>)</a:t>
            </a:r>
            <a:endParaRPr kumimoji="1" lang="en" altLang="zh-CN" sz="2400" b="1" i="1" dirty="0">
              <a:latin typeface="Gill Sans MT" panose="020B0502020104020203" pitchFamily="34" charset="0"/>
            </a:endParaRPr>
          </a:p>
          <a:p>
            <a:r>
              <a:rPr kumimoji="1" lang="en" altLang="zh-CN" sz="2400" dirty="0">
                <a:latin typeface="Gill Sans MT" panose="020B0502020104020203" pitchFamily="34" charset="0"/>
              </a:rPr>
              <a:t> (2) the LLM retrieves a factually correct rule that is not proper for the deductive step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CC13971-5512-044F-AEC4-7D32F7630939}"/>
              </a:ext>
            </a:extLst>
          </p:cNvPr>
          <p:cNvSpPr txBox="1"/>
          <p:nvPr/>
        </p:nvSpPr>
        <p:spPr>
          <a:xfrm>
            <a:off x="5181209" y="5203366"/>
            <a:ext cx="683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  <a:sym typeface="Wingdings" pitchFamily="2" charset="2"/>
              </a:rPr>
              <a:t></a:t>
            </a:r>
            <a:r>
              <a:rPr kumimoji="1" lang="zh-CN" altLang="en-US" sz="24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﻿</a:t>
            </a:r>
            <a:r>
              <a:rPr kumimoji="1" lang="en" altLang="zh-CN" sz="2400" dirty="0" err="1">
                <a:latin typeface="Gill Sans MT" panose="020B0502020104020203" pitchFamily="34" charset="0"/>
              </a:rPr>
              <a:t>HtT</a:t>
            </a:r>
            <a:r>
              <a:rPr kumimoji="1" lang="en" altLang="zh-CN" sz="2400" dirty="0">
                <a:latin typeface="Gill Sans MT" panose="020B0502020104020203" pitchFamily="34" charset="0"/>
              </a:rPr>
              <a:t> significantly reduces hallucination versus </a:t>
            </a:r>
            <a:r>
              <a:rPr kumimoji="1" lang="en" altLang="zh-CN" sz="2400" dirty="0" err="1">
                <a:latin typeface="Gill Sans MT" panose="020B0502020104020203" pitchFamily="34" charset="0"/>
              </a:rPr>
              <a:t>CoT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8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FBDA3D-2941-314E-B99B-3EF35B28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D5E632-908F-A24F-A6B2-CBEA080E6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09" y="1481432"/>
            <a:ext cx="7581382" cy="51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43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028859-1259-7D45-A4E6-32C0EC2B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Take-home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messages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(paper-3)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D9104A-AC3E-0740-9F4A-A141BA5F2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8312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kumimoji="1" lang="en" altLang="zh-CN" dirty="0"/>
              <a:t>Hypotheses-to-Theories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HtT</a:t>
            </a:r>
            <a:r>
              <a:rPr kumimoji="1" lang="en-US" altLang="zh-CN" dirty="0"/>
              <a:t>):</a:t>
            </a:r>
            <a:r>
              <a:rPr kumimoji="1" lang="zh-CN" altLang="en-US" dirty="0"/>
              <a:t> </a:t>
            </a:r>
            <a:r>
              <a:rPr kumimoji="1" lang="en" altLang="zh-CN" dirty="0"/>
              <a:t>learn explicit rules and apply them in reasoning</a:t>
            </a:r>
          </a:p>
          <a:p>
            <a:r>
              <a:rPr kumimoji="1" lang="en" altLang="zh-CN" b="1" i="1" dirty="0" err="1"/>
              <a:t>HtT</a:t>
            </a:r>
            <a:r>
              <a:rPr kumimoji="1" lang="en" altLang="zh-CN" b="1" i="1" dirty="0"/>
              <a:t> consists of two stages</a:t>
            </a:r>
            <a:r>
              <a:rPr kumimoji="1" lang="en" altLang="zh-CN" i="1" dirty="0"/>
              <a:t>: </a:t>
            </a:r>
          </a:p>
          <a:p>
            <a:pPr lvl="1"/>
            <a:r>
              <a:rPr kumimoji="1" lang="en" altLang="zh-CN" dirty="0"/>
              <a:t>an induction stage that generates rules and verifies them to construct a library</a:t>
            </a:r>
          </a:p>
          <a:p>
            <a:pPr lvl="1"/>
            <a:r>
              <a:rPr kumimoji="1" lang="en" altLang="zh-CN" dirty="0"/>
              <a:t>and a deduction stage that applies rules from the learned rule library to solve a reasoning problem. </a:t>
            </a:r>
          </a:p>
          <a:p>
            <a:r>
              <a:rPr kumimoji="1" lang="en" altLang="zh-CN" b="1" i="1" dirty="0" err="1"/>
              <a:t>HtT</a:t>
            </a:r>
            <a:r>
              <a:rPr kumimoji="1" lang="en" altLang="zh-CN" b="1" i="1" dirty="0"/>
              <a:t> significantly boosts the performance </a:t>
            </a:r>
          </a:p>
          <a:p>
            <a:pPr lvl="1"/>
            <a:r>
              <a:rPr kumimoji="1" lang="en" altLang="zh-CN" dirty="0"/>
              <a:t>of baseline prompting methods on numerical reasoning and relational reasoning problems</a:t>
            </a:r>
          </a:p>
          <a:p>
            <a:r>
              <a:rPr kumimoji="1" lang="en-US" altLang="zh-CN" b="1" i="1" dirty="0" err="1"/>
              <a:t>HtT</a:t>
            </a:r>
            <a:r>
              <a:rPr kumimoji="1" lang="zh-CN" altLang="en-US" b="1" i="1" dirty="0"/>
              <a:t> </a:t>
            </a:r>
            <a:r>
              <a:rPr kumimoji="1" lang="en" altLang="zh-CN" b="1" i="1" dirty="0"/>
              <a:t>opens up a new direction </a:t>
            </a:r>
          </a:p>
          <a:p>
            <a:pPr lvl="1"/>
            <a:r>
              <a:rPr kumimoji="1" lang="en" altLang="zh-CN" dirty="0"/>
              <a:t>of learning textual knowledge with LLMs. </a:t>
            </a:r>
          </a:p>
          <a:p>
            <a:pPr marL="0" indent="0">
              <a:buNone/>
            </a:pPr>
            <a:endParaRPr kumimoji="1" lang="en" altLang="zh-CN" dirty="0"/>
          </a:p>
          <a:p>
            <a:pPr marL="0" indent="0">
              <a:buNone/>
            </a:pPr>
            <a:r>
              <a:rPr kumimoji="1" lang="en" altLang="zh-CN" dirty="0"/>
              <a:t>Limitations</a:t>
            </a:r>
            <a:r>
              <a:rPr kumimoji="1" lang="en-US" altLang="zh-CN" dirty="0"/>
              <a:t>:</a:t>
            </a:r>
            <a:r>
              <a:rPr kumimoji="1" lang="en" altLang="zh-CN" dirty="0"/>
              <a:t>it requires the base model to have reasonably </a:t>
            </a:r>
            <a:r>
              <a:rPr kumimoji="1" lang="en" altLang="zh-CN" b="1" i="1" dirty="0"/>
              <a:t>strong knowledge and retrieval ability</a:t>
            </a:r>
          </a:p>
          <a:p>
            <a:r>
              <a:rPr kumimoji="1" lang="en" altLang="zh-CN" dirty="0"/>
              <a:t>the gain of </a:t>
            </a:r>
            <a:r>
              <a:rPr kumimoji="1" lang="en" altLang="zh-CN" dirty="0" err="1"/>
              <a:t>HtT</a:t>
            </a:r>
            <a:r>
              <a:rPr kumimoji="1" lang="en" altLang="zh-CN" dirty="0"/>
              <a:t> for GPT3.5 is very marginal due to weak knowledge of non-decimal systems</a:t>
            </a:r>
          </a:p>
          <a:p>
            <a:r>
              <a:rPr kumimoji="1" lang="en-US" altLang="zh-CN" dirty="0"/>
              <a:t>e</a:t>
            </a:r>
            <a:r>
              <a:rPr kumimoji="1" lang="en" altLang="zh-CN" dirty="0" err="1"/>
              <a:t>ven</a:t>
            </a:r>
            <a:r>
              <a:rPr kumimoji="1" lang="en" altLang="zh-CN" dirty="0"/>
              <a:t> with a rule library induced by GPT4, GPT3.5 has issues in retrieving correct rules</a:t>
            </a:r>
          </a:p>
          <a:p>
            <a:r>
              <a:rPr kumimoji="1" lang="en" altLang="zh-CN" dirty="0"/>
              <a:t>such issues may be solved by finetuning on retrieval datasets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3CE3DC-0E5C-7E47-B05E-432C5E7BFE09}"/>
              </a:ext>
            </a:extLst>
          </p:cNvPr>
          <p:cNvSpPr txBox="1"/>
          <p:nvPr/>
        </p:nvSpPr>
        <p:spPr>
          <a:xfrm>
            <a:off x="4616112" y="6011633"/>
            <a:ext cx="7285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i="1" dirty="0">
                <a:latin typeface="Gill Sans MT" panose="020B0502020104020203" pitchFamily="34" charset="0"/>
              </a:rPr>
              <a:t>R</a:t>
            </a:r>
            <a:r>
              <a:rPr lang="en" altLang="zh-CN" sz="2000" b="1" i="1" dirty="0">
                <a:effectLst/>
                <a:latin typeface="Gill Sans MT" panose="020B0502020104020203" pitchFamily="34" charset="0"/>
              </a:rPr>
              <a:t>etrieval-augmented generation</a:t>
            </a:r>
            <a:r>
              <a:rPr kumimoji="1" lang="zh-CN" altLang="en-US" sz="2000" b="1" i="1" dirty="0">
                <a:effectLst/>
                <a:latin typeface="Gill Sans MT" panose="020B0502020104020203" pitchFamily="34" charset="0"/>
              </a:rPr>
              <a:t> </a:t>
            </a:r>
            <a:r>
              <a:rPr kumimoji="1" lang="en-US" altLang="zh-CN" sz="2000" b="1" i="1" dirty="0">
                <a:effectLst/>
                <a:latin typeface="Gill Sans MT" panose="020B0502020104020203" pitchFamily="34" charset="0"/>
              </a:rPr>
              <a:t>(RAG)</a:t>
            </a:r>
            <a:r>
              <a:rPr kumimoji="1" lang="zh-CN" altLang="en-US" sz="2000" b="1" i="1" dirty="0">
                <a:effectLst/>
                <a:latin typeface="Gill Sans MT" panose="020B0502020104020203" pitchFamily="34" charset="0"/>
              </a:rPr>
              <a:t> </a:t>
            </a:r>
            <a:r>
              <a:rPr kumimoji="1" lang="en-US" altLang="zh-CN" sz="2000" b="1" i="1" dirty="0">
                <a:effectLst/>
                <a:latin typeface="Gill Sans MT" panose="020B0502020104020203" pitchFamily="34" charset="0"/>
              </a:rPr>
              <a:t>could</a:t>
            </a:r>
            <a:r>
              <a:rPr kumimoji="1" lang="zh-CN" altLang="en-US" sz="2000" b="1" i="1" dirty="0">
                <a:effectLst/>
                <a:latin typeface="Gill Sans MT" panose="020B0502020104020203" pitchFamily="34" charset="0"/>
              </a:rPr>
              <a:t> </a:t>
            </a:r>
            <a:r>
              <a:rPr kumimoji="1" lang="en-US" altLang="zh-CN" sz="2000" b="1" i="1" dirty="0">
                <a:effectLst/>
                <a:latin typeface="Gill Sans MT" panose="020B0502020104020203" pitchFamily="34" charset="0"/>
              </a:rPr>
              <a:t>be</a:t>
            </a:r>
            <a:r>
              <a:rPr kumimoji="1" lang="zh-CN" altLang="en-US" sz="2000" b="1" i="1" dirty="0">
                <a:effectLst/>
                <a:latin typeface="Gill Sans MT" panose="020B0502020104020203" pitchFamily="34" charset="0"/>
              </a:rPr>
              <a:t> </a:t>
            </a:r>
            <a:r>
              <a:rPr kumimoji="1" lang="en-US" altLang="zh-CN" sz="2000" b="1" i="1" dirty="0">
                <a:effectLst/>
                <a:latin typeface="Gill Sans MT" panose="020B0502020104020203" pitchFamily="34" charset="0"/>
              </a:rPr>
              <a:t>useful</a:t>
            </a:r>
            <a:r>
              <a:rPr kumimoji="1" lang="zh-CN" altLang="en-US" sz="2000" b="1" i="1" dirty="0">
                <a:effectLst/>
                <a:latin typeface="Gill Sans MT" panose="020B0502020104020203" pitchFamily="34" charset="0"/>
              </a:rPr>
              <a:t> </a:t>
            </a:r>
            <a:r>
              <a:rPr kumimoji="1" lang="en-US" altLang="zh-CN" sz="2000" b="1" i="1" dirty="0">
                <a:effectLst/>
                <a:latin typeface="Gill Sans MT" panose="020B0502020104020203" pitchFamily="34" charset="0"/>
              </a:rPr>
              <a:t>here?</a:t>
            </a:r>
            <a:r>
              <a:rPr kumimoji="1" lang="zh-CN" altLang="en-US" sz="2000" b="1" i="1" dirty="0">
                <a:effectLst/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effectLst/>
                <a:latin typeface="Gill Sans MT" panose="020B0502020104020203" pitchFamily="34" charset="0"/>
              </a:rPr>
              <a:t>🤔</a:t>
            </a:r>
            <a:endParaRPr lang="en" altLang="zh-CN" sz="2000" b="1" dirty="0">
              <a:effectLst/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6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D7B22-5DBB-9D4D-97AE-73AD7DF3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64" name="Picture 4" descr="Nonlinear Graph Learning-Convolutional Networks for Node Classification |  SpringerLink">
            <a:extLst>
              <a:ext uri="{FF2B5EF4-FFF2-40B4-BE49-F238E27FC236}">
                <a16:creationId xmlns:a16="http://schemas.microsoft.com/office/drawing/2014/main" id="{EE0992DE-FFDA-084F-8015-029146B51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42"/>
          <a:stretch/>
        </p:blipFill>
        <p:spPr bwMode="auto">
          <a:xfrm>
            <a:off x="1478705" y="3003168"/>
            <a:ext cx="1507876" cy="17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Missing Link Prediction using Common Neighbor and Centrality based  Parameterized Algorithm | Scientific Reports">
            <a:extLst>
              <a:ext uri="{FF2B5EF4-FFF2-40B4-BE49-F238E27FC236}">
                <a16:creationId xmlns:a16="http://schemas.microsoft.com/office/drawing/2014/main" id="{1AE0E221-280F-0543-BEA6-09E46AC7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47" y="2903468"/>
            <a:ext cx="4069945" cy="20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Machine Learning Tasks on Graphs. Can We Divide It Into… | by Kacper Kubara  | Towards Data Science">
            <a:extLst>
              <a:ext uri="{FF2B5EF4-FFF2-40B4-BE49-F238E27FC236}">
                <a16:creationId xmlns:a16="http://schemas.microsoft.com/office/drawing/2014/main" id="{D3A04541-8829-EA44-BAA9-58F051ECD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7"/>
          <a:stretch/>
        </p:blipFill>
        <p:spPr bwMode="auto">
          <a:xfrm>
            <a:off x="8882445" y="3227248"/>
            <a:ext cx="246267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51059A57-BFE8-1D40-9851-B1D581F0F49C}"/>
              </a:ext>
            </a:extLst>
          </p:cNvPr>
          <p:cNvSpPr txBox="1"/>
          <p:nvPr/>
        </p:nvSpPr>
        <p:spPr>
          <a:xfrm>
            <a:off x="1677393" y="2181593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node-level</a:t>
            </a:r>
            <a:endParaRPr kumimoji="1" lang="zh-CN" altLang="en-US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10A1D87-1AF4-E348-971D-32B4299C6A3C}"/>
              </a:ext>
            </a:extLst>
          </p:cNvPr>
          <p:cNvSpPr txBox="1"/>
          <p:nvPr/>
        </p:nvSpPr>
        <p:spPr>
          <a:xfrm>
            <a:off x="3048135" y="2178774"/>
            <a:ext cx="56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link-level</a:t>
            </a:r>
            <a:endParaRPr kumimoji="1" lang="zh-CN" altLang="en-US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  <p:sp>
        <p:nvSpPr>
          <p:cNvPr id="69" name="文本框 4">
            <a:extLst>
              <a:ext uri="{FF2B5EF4-FFF2-40B4-BE49-F238E27FC236}">
                <a16:creationId xmlns:a16="http://schemas.microsoft.com/office/drawing/2014/main" id="{E17CF9BB-BC18-C449-9E2D-DC7986B3DCE5}"/>
              </a:ext>
            </a:extLst>
          </p:cNvPr>
          <p:cNvSpPr txBox="1"/>
          <p:nvPr/>
        </p:nvSpPr>
        <p:spPr>
          <a:xfrm>
            <a:off x="9444369" y="2178774"/>
            <a:ext cx="119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graph-level</a:t>
            </a:r>
            <a:endParaRPr kumimoji="1" lang="zh-CN" altLang="en-US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9355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2573C-A495-CC4B-9C91-B900DFD1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B4B8-2807-4E46-AC64-765DA6A2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overview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LLMs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&amp;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Graphs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paper-1: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altLang="zh-CN" sz="2400" dirty="0">
                <a:solidFill>
                  <a:schemeClr val="bg1">
                    <a:lumMod val="65000"/>
                  </a:schemeClr>
                </a:solidFill>
              </a:rPr>
              <a:t>Can Language Models Solve Graph Problems in Natural Language?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2023/05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paper-2: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altLang="zh-CN" sz="2400" dirty="0" err="1">
                <a:solidFill>
                  <a:schemeClr val="bg1">
                    <a:lumMod val="65000"/>
                  </a:schemeClr>
                </a:solidFill>
              </a:rPr>
              <a:t>GraphText</a:t>
            </a:r>
            <a:r>
              <a:rPr lang="en" altLang="zh-CN" sz="2400" dirty="0">
                <a:solidFill>
                  <a:schemeClr val="bg1">
                    <a:lumMod val="65000"/>
                  </a:schemeClr>
                </a:solidFill>
              </a:rPr>
              <a:t>: Graph Reasoning in Text Space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2023/10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paper-3: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altLang="zh-CN" sz="2400" dirty="0">
                <a:solidFill>
                  <a:schemeClr val="bg1">
                    <a:lumMod val="65000"/>
                  </a:schemeClr>
                </a:solidFill>
              </a:rPr>
              <a:t>Large Language Models can Learn Rules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2023/10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Summary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and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041361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51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F96D53-0873-C447-9CED-D6254376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600" cy="45474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47DA2B-B461-394A-BB7C-6B73964C3CBD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5485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52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" altLang="zh-CN" dirty="0"/>
              <a:t>﻿</a:t>
            </a:r>
            <a:r>
              <a:rPr kumimoji="1" lang="en" altLang="zh-CN" sz="2000" dirty="0"/>
              <a:t>LLMs Enhancing Graph Learning</a:t>
            </a:r>
            <a:endParaRPr kumimoji="1"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F96D53-0873-C447-9CED-D6254376E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43" b="22564"/>
          <a:stretch/>
        </p:blipFill>
        <p:spPr>
          <a:xfrm>
            <a:off x="4770120" y="1620040"/>
            <a:ext cx="6583680" cy="46951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47DA2B-B461-394A-BB7C-6B73964C3CBD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A13FE06B-8B1F-F14B-8D01-56B22279DE64}"/>
              </a:ext>
            </a:extLst>
          </p:cNvPr>
          <p:cNvSpPr/>
          <p:nvPr/>
        </p:nvSpPr>
        <p:spPr>
          <a:xfrm>
            <a:off x="4902506" y="3183875"/>
            <a:ext cx="4252511" cy="159744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6C33D5-5D51-4747-B840-D725251CB47B}"/>
              </a:ext>
            </a:extLst>
          </p:cNvPr>
          <p:cNvSpPr txBox="1"/>
          <p:nvPr/>
        </p:nvSpPr>
        <p:spPr>
          <a:xfrm>
            <a:off x="2361960" y="3505969"/>
            <a:ext cx="2408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pPr algn="r"/>
            <a:r>
              <a:rPr kumimoji="1" lang="en-US" altLang="zh-CN" sz="1800" dirty="0">
                <a:latin typeface="Gill Sans MT" panose="020B0502020104020203" pitchFamily="34" charset="0"/>
              </a:rPr>
              <a:t>NLGraph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800" dirty="0">
                <a:latin typeface="Gill Sans MT" panose="020B0502020104020203" pitchFamily="34" charset="0"/>
              </a:rPr>
              <a:t>(paper-1)</a:t>
            </a:r>
          </a:p>
          <a:p>
            <a:pPr algn="r"/>
            <a:r>
              <a:rPr kumimoji="1" lang="en" altLang="zh-CN" sz="1800" dirty="0">
                <a:latin typeface="Gill Sans MT" panose="020B0502020104020203" pitchFamily="34" charset="0"/>
              </a:rPr>
              <a:t>GRAPHTEXT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800" dirty="0">
                <a:latin typeface="Gill Sans MT" panose="020B0502020104020203" pitchFamily="34" charset="0"/>
              </a:rPr>
              <a:t>(paper-2)</a:t>
            </a:r>
          </a:p>
        </p:txBody>
      </p:sp>
    </p:spTree>
    <p:extLst>
      <p:ext uri="{BB962C8B-B14F-4D97-AF65-F5344CB8AC3E}">
        <p14:creationId xmlns:p14="http://schemas.microsoft.com/office/powerpoint/2010/main" val="118765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53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Open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Questions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and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Directions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|</a:t>
            </a:r>
            <a:r>
              <a:rPr kumimoji="1" lang="zh-CN" altLang="en-US" sz="4000" dirty="0"/>
              <a:t> </a:t>
            </a:r>
            <a:r>
              <a:rPr kumimoji="1" lang="en" altLang="zh-CN" sz="4000" dirty="0"/>
              <a:t>﻿</a:t>
            </a:r>
            <a:r>
              <a:rPr kumimoji="1" lang="en" altLang="zh-CN" sz="2000" dirty="0"/>
              <a:t>LLMs Enhancing Graph Learning</a:t>
            </a:r>
            <a:endParaRPr kumimoji="1" lang="zh-CN" altLang="en-US" sz="4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46521F-6EBA-504B-B188-2B6253DF5C89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AD9D16-EC59-224B-B4A2-FA9A36BCEF11}"/>
              </a:ext>
            </a:extLst>
          </p:cNvPr>
          <p:cNvSpPr txBox="1"/>
          <p:nvPr/>
        </p:nvSpPr>
        <p:spPr>
          <a:xfrm>
            <a:off x="838200" y="1781354"/>
            <a:ext cx="1097999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b="1" dirty="0">
                <a:latin typeface="Gill Sans MT" panose="020B0502020104020203" pitchFamily="34" charset="0"/>
              </a:rPr>
              <a:t>﻿Question 1. </a:t>
            </a:r>
            <a:r>
              <a:rPr kumimoji="1" lang="en" altLang="zh-CN" dirty="0">
                <a:latin typeface="Gill Sans MT" panose="020B0502020104020203" pitchFamily="34" charset="0"/>
              </a:rPr>
              <a:t>How to leverage LLMs to learn on other types of graphs beyond Text-attributed Graphs (TAG)?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﻿Direction 1. Translate diverse data types into textual format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For instance, a user’s profile on a social network might list attributes like age, ad- dress, gender, and hobbies.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﻿</a:t>
            </a: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Direction 2. Leveraging multi-modal models for graph-text 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Multi-modal LLMs have already made notable strides in domains like audio and images. </a:t>
            </a:r>
          </a:p>
          <a:p>
            <a:pPr lvl="1"/>
            <a:endParaRPr kumimoji="1" lang="en" altLang="zh-CN" dirty="0">
              <a:latin typeface="Gill Sans MT" panose="020B0502020104020203" pitchFamily="34" charset="0"/>
            </a:endParaRPr>
          </a:p>
          <a:p>
            <a:r>
              <a:rPr kumimoji="1" lang="en" altLang="zh-CN" b="1" dirty="0">
                <a:latin typeface="Gill Sans MT" panose="020B0502020104020203" pitchFamily="34" charset="0"/>
              </a:rPr>
              <a:t>﻿Question 2. </a:t>
            </a:r>
            <a:r>
              <a:rPr kumimoji="1" lang="en" altLang="zh-CN" dirty="0">
                <a:latin typeface="Gill Sans MT" panose="020B0502020104020203" pitchFamily="34" charset="0"/>
              </a:rPr>
              <a:t>How can we help LLMs understand graphs?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﻿Direction 1. Expanding graph description languages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Current graph description languages offer a somewhat restricted scope.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﻿Direction 2. Pretraining or fine-tuning LLMs on Graphs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Pre-training or fine-tuning LLMs on various graph data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converted by graph description language can help LLMs understand graphs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Direction 3. Foundational graph models for graph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While foundational models have made strides in areas like language, and image,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a gap remains in establishing large-scale foundational models for graphs. 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A97B60-BF7D-264A-A9A3-CC088B6B3D37}"/>
              </a:ext>
            </a:extLst>
          </p:cNvPr>
          <p:cNvSpPr txBox="1"/>
          <p:nvPr/>
        </p:nvSpPr>
        <p:spPr>
          <a:xfrm>
            <a:off x="9066543" y="3551069"/>
            <a:ext cx="2656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000" dirty="0">
                <a:latin typeface="Gill Sans MT" panose="020B0502020104020203" pitchFamily="34" charset="0"/>
              </a:rPr>
              <a:t>Extensions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with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plug-in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endParaRPr kumimoji="1" lang="en-US" altLang="zh-CN" sz="2000" dirty="0">
              <a:latin typeface="Gill Sans MT" panose="020B0502020104020203" pitchFamily="34" charset="0"/>
            </a:endParaRPr>
          </a:p>
          <a:p>
            <a:pPr algn="r"/>
            <a:r>
              <a:rPr kumimoji="1" lang="en-US" altLang="zh-CN" sz="2000" dirty="0">
                <a:latin typeface="Gill Sans MT" panose="020B0502020104020203" pitchFamily="34" charset="0"/>
              </a:rPr>
              <a:t>algorithmic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modules?</a:t>
            </a:r>
            <a:endParaRPr kumimoji="1" lang="zh-CN" altLang="en-U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79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54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" altLang="zh-CN" dirty="0"/>
              <a:t>﻿﻿</a:t>
            </a:r>
            <a:r>
              <a:rPr kumimoji="1" lang="en" altLang="zh-CN" sz="2000" dirty="0"/>
              <a:t>Graphs Enhance LLM Ability</a:t>
            </a:r>
            <a:endParaRPr kumimoji="1"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F96D53-0873-C447-9CED-D6254376E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2" b="23234"/>
          <a:stretch/>
        </p:blipFill>
        <p:spPr>
          <a:xfrm>
            <a:off x="533400" y="1799439"/>
            <a:ext cx="7840111" cy="41001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47DA2B-B461-394A-BB7C-6B73964C3CBD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B988CC5D-8191-814F-A1B0-2AE7D5CE1AE7}"/>
              </a:ext>
            </a:extLst>
          </p:cNvPr>
          <p:cNvSpPr/>
          <p:nvPr/>
        </p:nvSpPr>
        <p:spPr>
          <a:xfrm>
            <a:off x="3800819" y="3128790"/>
            <a:ext cx="1509311" cy="114575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B16EA25-2E04-D240-AB5E-1AD2E17F6899}"/>
              </a:ext>
            </a:extLst>
          </p:cNvPr>
          <p:cNvSpPr/>
          <p:nvPr/>
        </p:nvSpPr>
        <p:spPr>
          <a:xfrm>
            <a:off x="2377807" y="4272708"/>
            <a:ext cx="2932323" cy="147809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458AA7B-E823-6C49-A748-30DDC9105AAF}"/>
              </a:ext>
            </a:extLst>
          </p:cNvPr>
          <p:cNvSpPr/>
          <p:nvPr/>
        </p:nvSpPr>
        <p:spPr>
          <a:xfrm>
            <a:off x="5310130" y="1894901"/>
            <a:ext cx="2932323" cy="2126256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E7AC3A-ABC5-F949-AB3B-DC2987361C8F}"/>
              </a:ext>
            </a:extLst>
          </p:cNvPr>
          <p:cNvSpPr txBox="1"/>
          <p:nvPr/>
        </p:nvSpPr>
        <p:spPr>
          <a:xfrm>
            <a:off x="8577549" y="2944124"/>
            <a:ext cx="34404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-US" altLang="zh-CN" sz="1800" dirty="0">
                <a:latin typeface="Gill Sans MT" panose="020B0502020104020203" pitchFamily="34" charset="0"/>
              </a:rPr>
              <a:t>Chain-of-thought,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endParaRPr kumimoji="1" lang="en-US" altLang="zh-CN" sz="1800" dirty="0">
              <a:latin typeface="Gill Sans MT" panose="020B0502020104020203" pitchFamily="34" charset="0"/>
            </a:endParaRPr>
          </a:p>
          <a:p>
            <a:r>
              <a:rPr kumimoji="1" lang="en-US" altLang="zh-CN" sz="1800" dirty="0">
                <a:latin typeface="Gill Sans MT" panose="020B0502020104020203" pitchFamily="34" charset="0"/>
              </a:rPr>
              <a:t>Tree-of-thought,</a:t>
            </a:r>
            <a:r>
              <a:rPr kumimoji="1" lang="zh-CN" altLang="en-US" sz="1800" dirty="0">
                <a:latin typeface="Gill Sans MT" panose="020B0502020104020203" pitchFamily="34" charset="0"/>
              </a:rPr>
              <a:t> </a:t>
            </a:r>
            <a:endParaRPr kumimoji="1" lang="en-US" altLang="zh-CN" sz="1800" dirty="0"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Graph-of-thought,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" altLang="zh-CN" dirty="0">
                <a:latin typeface="Gill Sans MT" panose="020B0502020104020203" pitchFamily="34" charset="0"/>
              </a:rPr>
              <a:t>Hypotheses-to-Theories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(paper-3),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etc.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97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55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Open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Questions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and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Directions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|</a:t>
            </a:r>
            <a:r>
              <a:rPr kumimoji="1" lang="zh-CN" altLang="en-US" sz="4000" dirty="0"/>
              <a:t> </a:t>
            </a:r>
            <a:r>
              <a:rPr kumimoji="1" lang="en" altLang="zh-CN" sz="4000" dirty="0"/>
              <a:t>﻿</a:t>
            </a:r>
            <a:r>
              <a:rPr kumimoji="1" lang="en" altLang="zh-CN" sz="2000" dirty="0"/>
              <a:t>﻿Graphs Enhance LLM Ability</a:t>
            </a:r>
            <a:endParaRPr kumimoji="1" lang="zh-CN" altLang="en-US" sz="4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46521F-6EBA-504B-B188-2B6253DF5C89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AD9D16-EC59-224B-B4A2-FA9A36BCEF11}"/>
              </a:ext>
            </a:extLst>
          </p:cNvPr>
          <p:cNvSpPr txBox="1"/>
          <p:nvPr/>
        </p:nvSpPr>
        <p:spPr>
          <a:xfrm>
            <a:off x="838200" y="1781354"/>
            <a:ext cx="1029570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b="1" dirty="0">
                <a:latin typeface="Gill Sans MT" panose="020B0502020104020203" pitchFamily="34" charset="0"/>
              </a:rPr>
              <a:t>﻿Question </a:t>
            </a:r>
            <a:r>
              <a:rPr kumimoji="1" lang="en-US" altLang="zh-CN" b="1" dirty="0">
                <a:latin typeface="Gill Sans MT" panose="020B0502020104020203" pitchFamily="34" charset="0"/>
              </a:rPr>
              <a:t>1</a:t>
            </a:r>
            <a:r>
              <a:rPr kumimoji="1" lang="en" altLang="zh-CN" b="1" dirty="0">
                <a:latin typeface="Gill Sans MT" panose="020B0502020104020203" pitchFamily="34" charset="0"/>
              </a:rPr>
              <a:t>. </a:t>
            </a:r>
            <a:r>
              <a:rPr kumimoji="1" lang="en" altLang="zh-CN" dirty="0">
                <a:latin typeface="Gill Sans MT" panose="020B0502020104020203" pitchFamily="34" charset="0"/>
              </a:rPr>
              <a:t>How to elevate </a:t>
            </a:r>
            <a:r>
              <a:rPr kumimoji="1" lang="en" altLang="zh-CN" u="sng" dirty="0">
                <a:latin typeface="Gill Sans MT" panose="020B0502020104020203" pitchFamily="34" charset="0"/>
              </a:rPr>
              <a:t>more sophisticated graph structures </a:t>
            </a:r>
            <a:r>
              <a:rPr kumimoji="1" lang="en" altLang="zh-CN" dirty="0">
                <a:latin typeface="Gill Sans MT" panose="020B0502020104020203" pitchFamily="34" charset="0"/>
              </a:rPr>
              <a:t>to enhance LLM reasoning?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﻿Directions: Expanding the types of graphs for LLM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Gill Sans MT" panose="020B0502020104020203" pitchFamily="34" charset="0"/>
              </a:rPr>
              <a:t>Diversifying the graph types</a:t>
            </a:r>
            <a:r>
              <a:rPr kumimoji="1" lang="en-US" altLang="zh-CN" dirty="0">
                <a:latin typeface="Gill Sans MT" panose="020B0502020104020203" pitchFamily="34" charset="0"/>
              </a:rPr>
              <a:t>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﻿hypergraphs, probabilistic graphical models, and signed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" altLang="zh-CN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r>
              <a:rPr kumimoji="1" lang="en" altLang="zh-CN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﻿Question </a:t>
            </a:r>
            <a:r>
              <a:rPr kumimoji="1" lang="en-US" altLang="zh-CN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</a:t>
            </a:r>
            <a:r>
              <a:rPr kumimoji="1" lang="en" altLang="zh-CN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 </a:t>
            </a: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How to elevate </a:t>
            </a:r>
            <a:r>
              <a:rPr kumimoji="1" lang="en" altLang="zh-CN" u="sng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more sophisticated graph structures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to enhance multi-agent systems (MLS)?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﻿Directions: Incorporating advanced graph structures for team-based LLM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adopting varied graph forms such as trees, traditional graphs, and even more intricate structures may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" altLang="zh-CN" dirty="0">
              <a:latin typeface="Gill Sans MT" panose="020B0502020104020203" pitchFamily="34" charset="0"/>
            </a:endParaRPr>
          </a:p>
          <a:p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﻿Question </a:t>
            </a:r>
            <a:r>
              <a:rPr kumimoji="1" lang="en-US" altLang="zh-CN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3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.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How to integrate graph structures into the pipeline of LLMs?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﻿Directions: Utilizing graph structures in training, fine-tuning, and inference.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For example, graphs can structure the training data, enabling more effective learning.</a:t>
            </a:r>
            <a:endParaRPr kumimoji="1" lang="zh-CN" altLang="en-US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66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1DADDF-D5D3-D24F-A5EC-756F57CB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directions</a:t>
            </a:r>
            <a:endParaRPr kumimoji="1" lang="zh-CN" altLang="en-US" dirty="0"/>
          </a:p>
        </p:txBody>
      </p:sp>
      <p:pic>
        <p:nvPicPr>
          <p:cNvPr id="4" name="Picture 2" descr="Large Language Model ( LLM ) Trends">
            <a:extLst>
              <a:ext uri="{FF2B5EF4-FFF2-40B4-BE49-F238E27FC236}">
                <a16:creationId xmlns:a16="http://schemas.microsoft.com/office/drawing/2014/main" id="{6DB865BD-951C-F64C-9FB6-06B23195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8" y="3430041"/>
            <a:ext cx="6096002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 Data Structure - Explained With Examples">
            <a:extLst>
              <a:ext uri="{FF2B5EF4-FFF2-40B4-BE49-F238E27FC236}">
                <a16:creationId xmlns:a16="http://schemas.microsoft.com/office/drawing/2014/main" id="{E061C4ED-3798-7643-A7E7-95E2AA67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3038087"/>
            <a:ext cx="4394937" cy="248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6E74CF-4B25-5646-9732-8403D88C7832}"/>
              </a:ext>
            </a:extLst>
          </p:cNvPr>
          <p:cNvSpPr txBox="1"/>
          <p:nvPr/>
        </p:nvSpPr>
        <p:spPr>
          <a:xfrm>
            <a:off x="991518" y="1859655"/>
            <a:ext cx="7878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Integrating</a:t>
            </a:r>
            <a:r>
              <a:rPr kumimoji="1" lang="zh-CN" altLang="en-US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LLM</a:t>
            </a:r>
            <a:r>
              <a:rPr kumimoji="1" lang="zh-CN" altLang="en-US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with</a:t>
            </a:r>
            <a:r>
              <a:rPr kumimoji="1" lang="zh-CN" altLang="en-US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data</a:t>
            </a:r>
            <a:r>
              <a:rPr kumimoji="1" lang="zh-CN" altLang="en-US" sz="24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is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promising</a:t>
            </a:r>
            <a:r>
              <a:rPr kumimoji="1" lang="zh-CN" altLang="en-US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direction</a:t>
            </a:r>
            <a:r>
              <a:rPr kumimoji="1" lang="zh-CN" altLang="en-US" sz="2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endParaRPr kumimoji="1" lang="en-US" altLang="zh-CN" sz="2400" b="1" i="1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r>
              <a:rPr kumimoji="1" lang="en-US" altLang="zh-CN" sz="2400" dirty="0">
                <a:latin typeface="Gill Sans MT" panose="020B0502020104020203" pitchFamily="34" charset="0"/>
              </a:rPr>
              <a:t>for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both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graph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learning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and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complex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reasoning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4D9F6AAE-4BB9-FF41-84C2-72BC9C1B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56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6602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AC956-929D-224B-90E2-846EB5B5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0B4B23-39F6-A643-AC2D-61F780BB2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5705"/>
            <a:ext cx="10854117" cy="2812476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Learning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with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Graphs</a:t>
            </a:r>
          </a:p>
          <a:p>
            <a:pPr lvl="1"/>
            <a:r>
              <a:rPr kumimoji="1" lang="en-US" altLang="zh-CN" dirty="0"/>
              <a:t>explicit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LLMs</a:t>
            </a:r>
            <a:r>
              <a:rPr kumimoji="1" lang="en-US" altLang="zh-CN" baseline="30000" dirty="0"/>
              <a:t>1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LLM-enhanced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GraphText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TAG</a:t>
            </a:r>
          </a:p>
          <a:p>
            <a:pPr lvl="1"/>
            <a:r>
              <a:rPr kumimoji="1" lang="en-US" altLang="zh-CN" dirty="0"/>
              <a:t>implicit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LLMs</a:t>
            </a:r>
            <a:r>
              <a:rPr kumimoji="1" lang="en-US" altLang="zh-CN" baseline="30000" dirty="0"/>
              <a:t>2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prompts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in-context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lang="en" altLang="zh-CN" b="0" i="0" dirty="0">
                <a:solidFill>
                  <a:srgbClr val="1F2328"/>
                </a:solidFill>
                <a:effectLst/>
              </a:rPr>
              <a:t>PRODIGY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0000"/>
                </a:solidFill>
              </a:rPr>
              <a:t>Reasoning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with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LLMs</a:t>
            </a:r>
          </a:p>
          <a:p>
            <a:pPr lvl="1"/>
            <a:r>
              <a:rPr kumimoji="1" lang="en-US" altLang="zh-CN" dirty="0"/>
              <a:t>explicit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en-US" altLang="zh-CN" baseline="30000" dirty="0"/>
              <a:t>3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mount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external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graphs,</a:t>
            </a:r>
            <a:r>
              <a:rPr kumimoji="1" lang="zh-CN" altLang="en-US" dirty="0"/>
              <a:t> </a:t>
            </a:r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KG-enhanced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</a:t>
            </a:r>
          </a:p>
          <a:p>
            <a:pPr lvl="1"/>
            <a:r>
              <a:rPr kumimoji="1" lang="en-US" altLang="zh-CN" dirty="0"/>
              <a:t>implicit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en-US" altLang="zh-CN" baseline="30000" dirty="0"/>
              <a:t>4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progressively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COT</a:t>
            </a:r>
            <a:r>
              <a:rPr kumimoji="1" lang="zh-CN" altLang="en-US" dirty="0"/>
              <a:t> </a:t>
            </a:r>
            <a:r>
              <a:rPr kumimoji="1" lang="en-US" altLang="zh-CN" dirty="0"/>
              <a:t>/</a:t>
            </a:r>
            <a:r>
              <a:rPr kumimoji="1" lang="zh-CN" altLang="en-US" dirty="0"/>
              <a:t> </a:t>
            </a:r>
            <a:r>
              <a:rPr kumimoji="1" lang="en-US" altLang="zh-CN" dirty="0"/>
              <a:t>TOT</a:t>
            </a:r>
            <a:r>
              <a:rPr kumimoji="1" lang="zh-CN" altLang="en-US" dirty="0"/>
              <a:t> </a:t>
            </a:r>
            <a:r>
              <a:rPr kumimoji="1" lang="en-US" altLang="zh-CN" dirty="0"/>
              <a:t>/</a:t>
            </a:r>
            <a:r>
              <a:rPr kumimoji="1" lang="zh-CN" altLang="en-US" dirty="0"/>
              <a:t> </a:t>
            </a:r>
            <a:r>
              <a:rPr kumimoji="1" lang="en-US" altLang="zh-CN" dirty="0"/>
              <a:t>GOT</a:t>
            </a: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E1AEF426-0B74-AA47-A110-7E8D9B9FD935}"/>
              </a:ext>
            </a:extLst>
          </p:cNvPr>
          <p:cNvCxnSpPr>
            <a:cxnSpLocks/>
          </p:cNvCxnSpPr>
          <p:nvPr/>
        </p:nvCxnSpPr>
        <p:spPr>
          <a:xfrm flipV="1">
            <a:off x="2549212" y="4646678"/>
            <a:ext cx="0" cy="1883885"/>
          </a:xfrm>
          <a:prstGeom prst="straightConnector1">
            <a:avLst/>
          </a:prstGeom>
          <a:ln w="635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6B9B15FC-4166-D84F-82BE-D596B873F2EC}"/>
              </a:ext>
            </a:extLst>
          </p:cNvPr>
          <p:cNvCxnSpPr>
            <a:cxnSpLocks/>
          </p:cNvCxnSpPr>
          <p:nvPr/>
        </p:nvCxnSpPr>
        <p:spPr>
          <a:xfrm flipV="1">
            <a:off x="2296877" y="6308209"/>
            <a:ext cx="2640647" cy="1"/>
          </a:xfrm>
          <a:prstGeom prst="straightConnector1">
            <a:avLst/>
          </a:prstGeom>
          <a:ln w="63500">
            <a:solidFill>
              <a:schemeClr val="accent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DD8DF2A5-9582-EC46-AAEE-E5B0DEC0EC24}"/>
              </a:ext>
            </a:extLst>
          </p:cNvPr>
          <p:cNvSpPr txBox="1"/>
          <p:nvPr/>
        </p:nvSpPr>
        <p:spPr>
          <a:xfrm>
            <a:off x="1755875" y="464667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LLMs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496C4CC-1A5F-564D-9710-98D3E2D13124}"/>
              </a:ext>
            </a:extLst>
          </p:cNvPr>
          <p:cNvSpPr txBox="1"/>
          <p:nvPr/>
        </p:nvSpPr>
        <p:spPr>
          <a:xfrm>
            <a:off x="4996952" y="6123543"/>
            <a:ext cx="84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Graphs</a:t>
            </a:r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A1D62FE-977E-AE4E-B33A-D3B80637462E}"/>
              </a:ext>
            </a:extLst>
          </p:cNvPr>
          <p:cNvSpPr txBox="1"/>
          <p:nvPr/>
        </p:nvSpPr>
        <p:spPr>
          <a:xfrm>
            <a:off x="3997778" y="4859196"/>
            <a:ext cx="57259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1,3</a:t>
            </a:r>
            <a:endParaRPr kumimoji="1" lang="zh-CN" altLang="en-US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4A9515B-616A-C84F-9976-604AB02EF0DC}"/>
              </a:ext>
            </a:extLst>
          </p:cNvPr>
          <p:cNvSpPr txBox="1"/>
          <p:nvPr/>
        </p:nvSpPr>
        <p:spPr>
          <a:xfrm>
            <a:off x="2761432" y="4859196"/>
            <a:ext cx="340158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2</a:t>
            </a:r>
            <a:endParaRPr kumimoji="1" lang="zh-CN" altLang="en-US" sz="2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8282E95-B4CD-454A-975D-A983AF9DFD32}"/>
              </a:ext>
            </a:extLst>
          </p:cNvPr>
          <p:cNvSpPr txBox="1"/>
          <p:nvPr/>
        </p:nvSpPr>
        <p:spPr>
          <a:xfrm>
            <a:off x="4230213" y="5688067"/>
            <a:ext cx="340158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4</a:t>
            </a:r>
            <a:endParaRPr kumimoji="1" lang="zh-CN" altLang="en-US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484E338-C2AC-F440-9494-184684F1AA63}"/>
              </a:ext>
            </a:extLst>
          </p:cNvPr>
          <p:cNvSpPr txBox="1"/>
          <p:nvPr/>
        </p:nvSpPr>
        <p:spPr>
          <a:xfrm>
            <a:off x="6096000" y="4993446"/>
            <a:ext cx="5320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We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are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now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collecting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and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summarizing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related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works,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and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found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many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works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are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way.</a:t>
            </a:r>
          </a:p>
          <a:p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It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will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be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released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soon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:)</a:t>
            </a:r>
          </a:p>
        </p:txBody>
      </p:sp>
      <p:sp>
        <p:nvSpPr>
          <p:cNvPr id="23" name="灯片编号占位符 3">
            <a:extLst>
              <a:ext uri="{FF2B5EF4-FFF2-40B4-BE49-F238E27FC236}">
                <a16:creationId xmlns:a16="http://schemas.microsoft.com/office/drawing/2014/main" id="{FCFEC487-1169-4C44-9CC0-DCBA9010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57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8449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directions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F4D755-6490-C245-9784-CFDEF951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369" y="1580960"/>
            <a:ext cx="7501261" cy="4576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E6F2410-F7F6-C445-A5F1-B2BFB07CEFFB}"/>
              </a:ext>
            </a:extLst>
          </p:cNvPr>
          <p:cNvSpPr txBox="1"/>
          <p:nvPr/>
        </p:nvSpPr>
        <p:spPr>
          <a:xfrm>
            <a:off x="0" y="6488668"/>
            <a:ext cx="368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hlinkClick r:id="rId4"/>
              </a:rPr>
              <a:t>https://arxiv.org/pdf/2310.16944.pdf</a:t>
            </a:r>
            <a:endParaRPr kumimoji="1" lang="en" altLang="zh-CN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0F734F58-C3C2-DD46-AB0B-5C8910F67642}"/>
              </a:ext>
            </a:extLst>
          </p:cNvPr>
          <p:cNvSpPr/>
          <p:nvPr/>
        </p:nvSpPr>
        <p:spPr>
          <a:xfrm>
            <a:off x="4535291" y="4426713"/>
            <a:ext cx="727589" cy="37896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59CBFADE-39AB-0345-820E-1DE24FB8037E}"/>
              </a:ext>
            </a:extLst>
          </p:cNvPr>
          <p:cNvSpPr/>
          <p:nvPr/>
        </p:nvSpPr>
        <p:spPr>
          <a:xfrm>
            <a:off x="5732205" y="4047745"/>
            <a:ext cx="597476" cy="37896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1A411A7F-3C0C-674C-8CDC-2FBD1C62FDB5}"/>
              </a:ext>
            </a:extLst>
          </p:cNvPr>
          <p:cNvSpPr/>
          <p:nvPr/>
        </p:nvSpPr>
        <p:spPr>
          <a:xfrm>
            <a:off x="6156958" y="2982977"/>
            <a:ext cx="924561" cy="37896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FF6ED15-A454-1C49-BD44-F6FF05CF462D}"/>
              </a:ext>
            </a:extLst>
          </p:cNvPr>
          <p:cNvSpPr txBox="1"/>
          <p:nvPr/>
        </p:nvSpPr>
        <p:spPr>
          <a:xfrm>
            <a:off x="6770049" y="4654235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Bottlenecks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LLMs</a:t>
            </a:r>
            <a:endParaRPr kumimoji="1" lang="zh-CN" altLang="en-US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CC51594E-3A6C-0241-BFB3-99CD86AAF786}"/>
              </a:ext>
            </a:extLst>
          </p:cNvPr>
          <p:cNvCxnSpPr>
            <a:cxnSpLocks/>
          </p:cNvCxnSpPr>
          <p:nvPr/>
        </p:nvCxnSpPr>
        <p:spPr>
          <a:xfrm flipH="1" flipV="1">
            <a:off x="6410960" y="4426713"/>
            <a:ext cx="447041" cy="2275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9A82DF7-981C-9B4D-BA48-6A0A6CE35212}"/>
              </a:ext>
            </a:extLst>
          </p:cNvPr>
          <p:cNvCxnSpPr>
            <a:cxnSpLocks/>
          </p:cNvCxnSpPr>
          <p:nvPr/>
        </p:nvCxnSpPr>
        <p:spPr>
          <a:xfrm flipH="1" flipV="1">
            <a:off x="5421952" y="4674554"/>
            <a:ext cx="1436049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B8271AC6-3553-6745-97C6-FF6E9583BEE6}"/>
              </a:ext>
            </a:extLst>
          </p:cNvPr>
          <p:cNvCxnSpPr>
            <a:cxnSpLocks/>
          </p:cNvCxnSpPr>
          <p:nvPr/>
        </p:nvCxnSpPr>
        <p:spPr>
          <a:xfrm flipV="1">
            <a:off x="6858001" y="3548118"/>
            <a:ext cx="1" cy="11365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89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8C6038-3CA4-FE46-A95E-F62F483E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scope</a:t>
            </a:r>
            <a:endParaRPr kumimoji="1" lang="zh-CN" altLang="en-US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F555CB70-AD4D-1247-B45B-86804CE2740E}"/>
              </a:ext>
            </a:extLst>
          </p:cNvPr>
          <p:cNvCxnSpPr/>
          <p:nvPr/>
        </p:nvCxnSpPr>
        <p:spPr>
          <a:xfrm>
            <a:off x="2608118" y="2381596"/>
            <a:ext cx="2354580" cy="379476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1131F4E3-670A-334A-844B-C733A97207DC}"/>
              </a:ext>
            </a:extLst>
          </p:cNvPr>
          <p:cNvCxnSpPr>
            <a:cxnSpLocks/>
          </p:cNvCxnSpPr>
          <p:nvPr/>
        </p:nvCxnSpPr>
        <p:spPr>
          <a:xfrm flipH="1">
            <a:off x="4962698" y="2328256"/>
            <a:ext cx="2217420" cy="38481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91987139-32C9-5E45-961C-F9F8C4161EBD}"/>
              </a:ext>
            </a:extLst>
          </p:cNvPr>
          <p:cNvCxnSpPr>
            <a:cxnSpLocks/>
          </p:cNvCxnSpPr>
          <p:nvPr/>
        </p:nvCxnSpPr>
        <p:spPr>
          <a:xfrm flipH="1">
            <a:off x="3864725" y="4311535"/>
            <a:ext cx="211836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0641432-F7C8-264B-BD2B-4B8A40C035F2}"/>
              </a:ext>
            </a:extLst>
          </p:cNvPr>
          <p:cNvSpPr txBox="1"/>
          <p:nvPr/>
        </p:nvSpPr>
        <p:spPr>
          <a:xfrm>
            <a:off x="4224964" y="4537965"/>
            <a:ext cx="1475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What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FM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endParaRPr kumimoji="1" lang="en-US" altLang="zh-CN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  <a:latin typeface="Gill Sans MT" panose="020B0502020104020203" pitchFamily="34" charset="0"/>
              </a:rPr>
              <a:t>shouldn’t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do</a:t>
            </a:r>
            <a:endParaRPr kumimoji="1" lang="zh-CN" altLang="en-US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19E086E-36F2-0F44-A4AE-6B1A2A5349DC}"/>
              </a:ext>
            </a:extLst>
          </p:cNvPr>
          <p:cNvSpPr txBox="1"/>
          <p:nvPr/>
        </p:nvSpPr>
        <p:spPr>
          <a:xfrm>
            <a:off x="3806653" y="3555379"/>
            <a:ext cx="225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What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FM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latin typeface="Gill Sans MT" panose="020B0502020104020203" pitchFamily="34" charset="0"/>
              </a:rPr>
              <a:t>can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do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well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and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well-known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2D4D5A-281F-B748-84B1-E3D4090FDE2D}"/>
              </a:ext>
            </a:extLst>
          </p:cNvPr>
          <p:cNvSpPr txBox="1"/>
          <p:nvPr/>
        </p:nvSpPr>
        <p:spPr>
          <a:xfrm>
            <a:off x="3654390" y="1995692"/>
            <a:ext cx="261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What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FM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Gill Sans MT" panose="020B0502020104020203" pitchFamily="34" charset="0"/>
              </a:rPr>
              <a:t>cannot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do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well</a:t>
            </a:r>
            <a:endParaRPr kumimoji="1" lang="zh-CN" altLang="en-US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944C7F-2D03-324F-BCC9-20A10C3C564F}"/>
              </a:ext>
            </a:extLst>
          </p:cNvPr>
          <p:cNvSpPr txBox="1"/>
          <p:nvPr/>
        </p:nvSpPr>
        <p:spPr>
          <a:xfrm>
            <a:off x="3837133" y="2642859"/>
            <a:ext cx="225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What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FM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latin typeface="Gill Sans MT" panose="020B0502020104020203" pitchFamily="34" charset="0"/>
              </a:rPr>
              <a:t>can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do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well</a:t>
            </a:r>
            <a:endParaRPr kumimoji="1" lang="zh-CN" altLang="en-US" dirty="0">
              <a:latin typeface="Gill Sans MT" panose="020B0502020104020203" pitchFamily="34" charset="0"/>
            </a:endParaRP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but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underexplored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E988C0-B863-C445-AFB7-4ACF670D7446}"/>
              </a:ext>
            </a:extLst>
          </p:cNvPr>
          <p:cNvSpPr txBox="1"/>
          <p:nvPr/>
        </p:nvSpPr>
        <p:spPr>
          <a:xfrm>
            <a:off x="7381703" y="4671753"/>
            <a:ext cx="285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jailbreak,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privacy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leakage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CE3821F-CE99-994F-AA5E-9A8915D1C26C}"/>
              </a:ext>
            </a:extLst>
          </p:cNvPr>
          <p:cNvSpPr txBox="1"/>
          <p:nvPr/>
        </p:nvSpPr>
        <p:spPr>
          <a:xfrm>
            <a:off x="7381703" y="3555379"/>
            <a:ext cx="423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zero/few-shot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with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in-context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learning,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traditional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supervised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learning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tasks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344DE07-11CB-8042-9957-53AAFAB3EA9A}"/>
              </a:ext>
            </a:extLst>
          </p:cNvPr>
          <p:cNvSpPr txBox="1"/>
          <p:nvPr/>
        </p:nvSpPr>
        <p:spPr>
          <a:xfrm>
            <a:off x="7381703" y="2642859"/>
            <a:ext cx="3023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multi-agent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collaboration,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predicting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future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events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FC35EF9-3A38-CD4E-ABAE-3B04556B7C7D}"/>
              </a:ext>
            </a:extLst>
          </p:cNvPr>
          <p:cNvSpPr txBox="1"/>
          <p:nvPr/>
        </p:nvSpPr>
        <p:spPr>
          <a:xfrm>
            <a:off x="7381703" y="1995692"/>
            <a:ext cx="354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algorithmic/complex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reasoning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C1261206-2FEE-0641-948C-22ED610743DC}"/>
              </a:ext>
            </a:extLst>
          </p:cNvPr>
          <p:cNvCxnSpPr>
            <a:cxnSpLocks/>
          </p:cNvCxnSpPr>
          <p:nvPr/>
        </p:nvCxnSpPr>
        <p:spPr>
          <a:xfrm flipH="1">
            <a:off x="2919845" y="2502131"/>
            <a:ext cx="3963093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290C05B-61D5-0D41-A553-F325CE527DBB}"/>
              </a:ext>
            </a:extLst>
          </p:cNvPr>
          <p:cNvSpPr txBox="1"/>
          <p:nvPr/>
        </p:nvSpPr>
        <p:spPr>
          <a:xfrm rot="19656860">
            <a:off x="1732008" y="3977993"/>
            <a:ext cx="1963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b="1" dirty="0">
                <a:latin typeface="Gill Sans MT" panose="020B0502020104020203" pitchFamily="34" charset="0"/>
              </a:rPr>
              <a:t>Scaling</a:t>
            </a:r>
            <a:r>
              <a:rPr kumimoji="1" lang="zh-CN" altLang="en-US" b="1" dirty="0"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latin typeface="Gill Sans MT" panose="020B0502020104020203" pitchFamily="34" charset="0"/>
              </a:rPr>
              <a:t>up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model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scale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data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scale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computing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scale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6EBDCB9-A9E1-7D42-BC41-3399A6B38118}"/>
              </a:ext>
            </a:extLst>
          </p:cNvPr>
          <p:cNvSpPr txBox="1"/>
          <p:nvPr/>
        </p:nvSpPr>
        <p:spPr>
          <a:xfrm>
            <a:off x="7381703" y="6144830"/>
            <a:ext cx="477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aseline="30000" dirty="0">
                <a:latin typeface="Gill Sans MT" panose="020B0502020104020203" pitchFamily="34" charset="0"/>
              </a:rPr>
              <a:t>1</a:t>
            </a:r>
            <a:r>
              <a:rPr kumimoji="1" lang="en-US" altLang="zh-CN" dirty="0">
                <a:latin typeface="Gill Sans MT" panose="020B0502020104020203" pitchFamily="34" charset="0"/>
              </a:rPr>
              <a:t>FM: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Foundation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Models,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including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LLM,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VLM,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etc.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B172F83-1C13-1D4F-B079-22CAF46B417D}"/>
              </a:ext>
            </a:extLst>
          </p:cNvPr>
          <p:cNvSpPr txBox="1"/>
          <p:nvPr/>
        </p:nvSpPr>
        <p:spPr>
          <a:xfrm>
            <a:off x="348781" y="5775498"/>
            <a:ext cx="235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idea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doesn’t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work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286FC0A-58C5-754A-988D-80EE2E98845A}"/>
              </a:ext>
            </a:extLst>
          </p:cNvPr>
          <p:cNvSpPr txBox="1"/>
          <p:nvPr/>
        </p:nvSpPr>
        <p:spPr>
          <a:xfrm>
            <a:off x="348781" y="3832378"/>
            <a:ext cx="163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idea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works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1E45BA3-9179-5D47-84B5-6F6981F0311C}"/>
              </a:ext>
            </a:extLst>
          </p:cNvPr>
          <p:cNvSpPr txBox="1"/>
          <p:nvPr/>
        </p:nvSpPr>
        <p:spPr>
          <a:xfrm>
            <a:off x="348781" y="1717163"/>
            <a:ext cx="289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idea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still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not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works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u="sng" dirty="0">
                <a:latin typeface="Gill Sans MT" panose="020B0502020104020203" pitchFamily="34" charset="0"/>
              </a:rPr>
              <a:t>(yet)</a:t>
            </a:r>
            <a:endParaRPr kumimoji="1" lang="zh-CN" altLang="en-US" u="sng" dirty="0">
              <a:latin typeface="Gill Sans MT" panose="020B0502020104020203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8933FAF-3B40-AF4F-A7F2-7F332B8A1973}"/>
              </a:ext>
            </a:extLst>
          </p:cNvPr>
          <p:cNvSpPr txBox="1"/>
          <p:nvPr/>
        </p:nvSpPr>
        <p:spPr>
          <a:xfrm rot="19656860">
            <a:off x="1633366" y="2750913"/>
            <a:ext cx="1229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b="1" dirty="0">
                <a:latin typeface="Gill Sans MT" panose="020B0502020104020203" pitchFamily="34" charset="0"/>
              </a:rPr>
              <a:t>Emerging</a:t>
            </a:r>
          </a:p>
          <a:p>
            <a:pPr algn="r"/>
            <a:r>
              <a:rPr kumimoji="1" lang="en-US" altLang="zh-CN" b="1" dirty="0">
                <a:latin typeface="Gill Sans MT" panose="020B0502020104020203" pitchFamily="34" charset="0"/>
              </a:rPr>
              <a:t>Abilities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5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D7B22-5DBB-9D4D-97AE-73AD7DF3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0AA631-4258-CA44-A3D1-B1B962424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20079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GNN for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graphs</a:t>
            </a:r>
          </a:p>
          <a:p>
            <a:pPr lvl="1"/>
            <a:endParaRPr lang="zh-CN" altLang="en-US" dirty="0"/>
          </a:p>
        </p:txBody>
      </p:sp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F25FF8F6-CD7A-D542-B16C-A0C1AB8D51A6}"/>
              </a:ext>
            </a:extLst>
          </p:cNvPr>
          <p:cNvGraphicFramePr>
            <a:graphicFrameLocks noGrp="1"/>
          </p:cNvGraphicFramePr>
          <p:nvPr/>
        </p:nvGraphicFramePr>
        <p:xfrm>
          <a:off x="8683736" y="3578082"/>
          <a:ext cx="2368638" cy="316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73">
                  <a:extLst>
                    <a:ext uri="{9D8B030D-6E8A-4147-A177-3AD203B41FA5}">
                      <a16:colId xmlns:a16="http://schemas.microsoft.com/office/drawing/2014/main" val="3703208760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110494183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479563801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820344764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2234997218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232618174"/>
                    </a:ext>
                  </a:extLst>
                </a:gridCol>
              </a:tblGrid>
              <a:tr h="31691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256009930"/>
                  </a:ext>
                </a:extLst>
              </a:tr>
            </a:tbl>
          </a:graphicData>
        </a:graphic>
      </p:graphicFrame>
      <p:cxnSp>
        <p:nvCxnSpPr>
          <p:cNvPr id="7" name="Straight Arrow Connector 23">
            <a:extLst>
              <a:ext uri="{FF2B5EF4-FFF2-40B4-BE49-F238E27FC236}">
                <a16:creationId xmlns:a16="http://schemas.microsoft.com/office/drawing/2014/main" id="{87F4DA23-1E5F-4D45-B566-8AAD9134596F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465233" y="3736539"/>
            <a:ext cx="52185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Left Brace 27">
            <a:extLst>
              <a:ext uri="{FF2B5EF4-FFF2-40B4-BE49-F238E27FC236}">
                <a16:creationId xmlns:a16="http://schemas.microsoft.com/office/drawing/2014/main" id="{548E972C-BAFA-104A-B2F0-02AD1B04DAEA}"/>
              </a:ext>
            </a:extLst>
          </p:cNvPr>
          <p:cNvSpPr/>
          <p:nvPr/>
        </p:nvSpPr>
        <p:spPr>
          <a:xfrm rot="16200000">
            <a:off x="9722638" y="2868569"/>
            <a:ext cx="290839" cy="2368638"/>
          </a:xfrm>
          <a:prstGeom prst="leftBrace">
            <a:avLst>
              <a:gd name="adj1" fmla="val 48348"/>
              <a:gd name="adj2" fmla="val 50264"/>
            </a:avLst>
          </a:prstGeom>
          <a:ln>
            <a:solidFill>
              <a:srgbClr val="96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31">
                <a:extLst>
                  <a:ext uri="{FF2B5EF4-FFF2-40B4-BE49-F238E27FC236}">
                    <a16:creationId xmlns:a16="http://schemas.microsoft.com/office/drawing/2014/main" id="{40DC41A9-D815-EE40-9954-20207C7E1E9F}"/>
                  </a:ext>
                </a:extLst>
              </p:cNvPr>
              <p:cNvSpPr txBox="1"/>
              <p:nvPr/>
            </p:nvSpPr>
            <p:spPr>
              <a:xfrm>
                <a:off x="8483846" y="3048819"/>
                <a:ext cx="32038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:</a:t>
                </a:r>
                <a:r>
                  <a:rPr lang="zh-CN" altLang="en-US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altLang="zh-CN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node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Gill Sans MT" panose="020B0502020104020203" pitchFamily="34" charset="0"/>
                    <a:ea typeface="Helvetica Neue Light" charset="0"/>
                    <a:cs typeface="Helvetica Neue Light" charset="0"/>
                  </a:rPr>
                  <a:t> </a:t>
                </a:r>
                <a:r>
                  <a:rPr lang="en-US" altLang="zh-CN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representation</a:t>
                </a:r>
              </a:p>
            </p:txBody>
          </p:sp>
        </mc:Choice>
        <mc:Fallback xmlns="">
          <p:sp>
            <p:nvSpPr>
              <p:cNvPr id="10" name="TextBox 31">
                <a:extLst>
                  <a:ext uri="{FF2B5EF4-FFF2-40B4-BE49-F238E27FC236}">
                    <a16:creationId xmlns:a16="http://schemas.microsoft.com/office/drawing/2014/main" id="{40DC41A9-D815-EE40-9954-20207C7E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846" y="3048819"/>
                <a:ext cx="3203890" cy="461665"/>
              </a:xfrm>
              <a:prstGeom prst="rect">
                <a:avLst/>
              </a:prstGeom>
              <a:blipFill>
                <a:blip r:embed="rId2"/>
                <a:stretch>
                  <a:fillRect l="-791" t="-10811" r="-1976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34">
            <a:extLst>
              <a:ext uri="{FF2B5EF4-FFF2-40B4-BE49-F238E27FC236}">
                <a16:creationId xmlns:a16="http://schemas.microsoft.com/office/drawing/2014/main" id="{99194A40-EBFC-E441-862E-89286AE87AA6}"/>
              </a:ext>
            </a:extLst>
          </p:cNvPr>
          <p:cNvSpPr txBox="1"/>
          <p:nvPr/>
        </p:nvSpPr>
        <p:spPr>
          <a:xfrm>
            <a:off x="2664518" y="3020722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node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5">
                <a:extLst>
                  <a:ext uri="{FF2B5EF4-FFF2-40B4-BE49-F238E27FC236}">
                    <a16:creationId xmlns:a16="http://schemas.microsoft.com/office/drawing/2014/main" id="{1092253C-2F2B-EA42-B191-49D6957D84C3}"/>
                  </a:ext>
                </a:extLst>
              </p:cNvPr>
              <p:cNvSpPr txBox="1"/>
              <p:nvPr/>
            </p:nvSpPr>
            <p:spPr>
              <a:xfrm>
                <a:off x="4414700" y="2386942"/>
                <a:ext cx="3308855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encode:</a:t>
                </a:r>
                <a:r>
                  <a:rPr lang="zh-CN" altLang="en-US" sz="28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n</m:t>
                        </m:r>
                      </m:e>
                      <m:sub>
                        <m:r>
                          <a:rPr lang="en-US" altLang="zh-CN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sz="2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: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ℝ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altLang="zh-CN" sz="28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2" name="TextBox 35">
                <a:extLst>
                  <a:ext uri="{FF2B5EF4-FFF2-40B4-BE49-F238E27FC236}">
                    <a16:creationId xmlns:a16="http://schemas.microsoft.com/office/drawing/2014/main" id="{1092253C-2F2B-EA42-B191-49D6957D8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700" y="2386942"/>
                <a:ext cx="3308855" cy="530915"/>
              </a:xfrm>
              <a:prstGeom prst="rect">
                <a:avLst/>
              </a:prstGeom>
              <a:blipFill>
                <a:blip r:embed="rId3"/>
                <a:stretch>
                  <a:fillRect l="-3817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17C748CC-8915-0547-8244-B6D5761AB4E4}"/>
                  </a:ext>
                </a:extLst>
              </p:cNvPr>
              <p:cNvSpPr/>
              <p:nvPr/>
            </p:nvSpPr>
            <p:spPr>
              <a:xfrm>
                <a:off x="9636962" y="4191325"/>
                <a:ext cx="66300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17C748CC-8915-0547-8244-B6D5761AB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962" y="4191325"/>
                <a:ext cx="663002" cy="468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33">
            <a:extLst>
              <a:ext uri="{FF2B5EF4-FFF2-40B4-BE49-F238E27FC236}">
                <a16:creationId xmlns:a16="http://schemas.microsoft.com/office/drawing/2014/main" id="{4C9153D5-4FE9-E546-B34B-5F66DD449EAE}"/>
              </a:ext>
            </a:extLst>
          </p:cNvPr>
          <p:cNvSpPr/>
          <p:nvPr/>
        </p:nvSpPr>
        <p:spPr>
          <a:xfrm>
            <a:off x="2305849" y="3034047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36">
            <a:extLst>
              <a:ext uri="{FF2B5EF4-FFF2-40B4-BE49-F238E27FC236}">
                <a16:creationId xmlns:a16="http://schemas.microsoft.com/office/drawing/2014/main" id="{4F204ACA-BA50-CF4C-91B7-209DF32F4F35}"/>
              </a:ext>
            </a:extLst>
          </p:cNvPr>
          <p:cNvSpPr/>
          <p:nvPr/>
        </p:nvSpPr>
        <p:spPr>
          <a:xfrm>
            <a:off x="1855198" y="347666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961100"/>
              </a:solidFill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" name="Oval 37">
            <a:extLst>
              <a:ext uri="{FF2B5EF4-FFF2-40B4-BE49-F238E27FC236}">
                <a16:creationId xmlns:a16="http://schemas.microsoft.com/office/drawing/2014/main" id="{493B2B21-87D6-F942-8DB5-56525415C2F7}"/>
              </a:ext>
            </a:extLst>
          </p:cNvPr>
          <p:cNvSpPr/>
          <p:nvPr/>
        </p:nvSpPr>
        <p:spPr>
          <a:xfrm>
            <a:off x="2461821" y="4150557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sp>
        <p:nvSpPr>
          <p:cNvPr id="19" name="Oval 38">
            <a:extLst>
              <a:ext uri="{FF2B5EF4-FFF2-40B4-BE49-F238E27FC236}">
                <a16:creationId xmlns:a16="http://schemas.microsoft.com/office/drawing/2014/main" id="{22338117-86A6-1848-B207-1737D3F258FD}"/>
              </a:ext>
            </a:extLst>
          </p:cNvPr>
          <p:cNvSpPr/>
          <p:nvPr/>
        </p:nvSpPr>
        <p:spPr>
          <a:xfrm>
            <a:off x="1448600" y="405679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sp>
        <p:nvSpPr>
          <p:cNvPr id="20" name="Oval 39">
            <a:extLst>
              <a:ext uri="{FF2B5EF4-FFF2-40B4-BE49-F238E27FC236}">
                <a16:creationId xmlns:a16="http://schemas.microsoft.com/office/drawing/2014/main" id="{66AD13F9-575A-1A4C-B8A4-DFB2A9E5E332}"/>
              </a:ext>
            </a:extLst>
          </p:cNvPr>
          <p:cNvSpPr/>
          <p:nvPr/>
        </p:nvSpPr>
        <p:spPr>
          <a:xfrm>
            <a:off x="1191425" y="3134656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1" name="Oval 40">
            <a:extLst>
              <a:ext uri="{FF2B5EF4-FFF2-40B4-BE49-F238E27FC236}">
                <a16:creationId xmlns:a16="http://schemas.microsoft.com/office/drawing/2014/main" id="{4FE75F36-E5BC-3241-9F39-8EDCADE6B45F}"/>
              </a:ext>
            </a:extLst>
          </p:cNvPr>
          <p:cNvSpPr/>
          <p:nvPr/>
        </p:nvSpPr>
        <p:spPr>
          <a:xfrm>
            <a:off x="2776147" y="347666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Gill Sans MT" panose="020B0502020104020203" pitchFamily="34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sp>
        <p:nvSpPr>
          <p:cNvPr id="22" name="Oval 41">
            <a:extLst>
              <a:ext uri="{FF2B5EF4-FFF2-40B4-BE49-F238E27FC236}">
                <a16:creationId xmlns:a16="http://schemas.microsoft.com/office/drawing/2014/main" id="{0D459D8B-96A3-F040-B05A-CE32B1F30CAF}"/>
              </a:ext>
            </a:extLst>
          </p:cNvPr>
          <p:cNvSpPr/>
          <p:nvPr/>
        </p:nvSpPr>
        <p:spPr>
          <a:xfrm>
            <a:off x="2945930" y="393963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23" name="Straight Connector 42">
            <a:extLst>
              <a:ext uri="{FF2B5EF4-FFF2-40B4-BE49-F238E27FC236}">
                <a16:creationId xmlns:a16="http://schemas.microsoft.com/office/drawing/2014/main" id="{28226E08-CB16-C64F-8244-06C036EAC83E}"/>
              </a:ext>
            </a:extLst>
          </p:cNvPr>
          <p:cNvCxnSpPr/>
          <p:nvPr/>
        </p:nvCxnSpPr>
        <p:spPr>
          <a:xfrm>
            <a:off x="1465745" y="3273067"/>
            <a:ext cx="429626" cy="244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43">
            <a:extLst>
              <a:ext uri="{FF2B5EF4-FFF2-40B4-BE49-F238E27FC236}">
                <a16:creationId xmlns:a16="http://schemas.microsoft.com/office/drawing/2014/main" id="{DD8CFE45-190A-2A49-8E49-01AB5E81EB39}"/>
              </a:ext>
            </a:extLst>
          </p:cNvPr>
          <p:cNvCxnSpPr/>
          <p:nvPr/>
        </p:nvCxnSpPr>
        <p:spPr>
          <a:xfrm>
            <a:off x="1328586" y="3411476"/>
            <a:ext cx="257175" cy="645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44">
            <a:extLst>
              <a:ext uri="{FF2B5EF4-FFF2-40B4-BE49-F238E27FC236}">
                <a16:creationId xmlns:a16="http://schemas.microsoft.com/office/drawing/2014/main" id="{DD9A0941-8DEC-1D45-9152-49E49819697B}"/>
              </a:ext>
            </a:extLst>
          </p:cNvPr>
          <p:cNvCxnSpPr/>
          <p:nvPr/>
        </p:nvCxnSpPr>
        <p:spPr>
          <a:xfrm>
            <a:off x="1722921" y="4195205"/>
            <a:ext cx="738901" cy="93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45">
            <a:extLst>
              <a:ext uri="{FF2B5EF4-FFF2-40B4-BE49-F238E27FC236}">
                <a16:creationId xmlns:a16="http://schemas.microsoft.com/office/drawing/2014/main" id="{DBEC6F99-37B8-674E-8882-704CAE610AAF}"/>
              </a:ext>
            </a:extLst>
          </p:cNvPr>
          <p:cNvCxnSpPr/>
          <p:nvPr/>
        </p:nvCxnSpPr>
        <p:spPr>
          <a:xfrm flipV="1">
            <a:off x="2736142" y="4175917"/>
            <a:ext cx="249962" cy="1130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46">
            <a:extLst>
              <a:ext uri="{FF2B5EF4-FFF2-40B4-BE49-F238E27FC236}">
                <a16:creationId xmlns:a16="http://schemas.microsoft.com/office/drawing/2014/main" id="{6EFB8D30-6C09-0142-890B-1F3A2ACDC045}"/>
              </a:ext>
            </a:extLst>
          </p:cNvPr>
          <p:cNvCxnSpPr/>
          <p:nvPr/>
        </p:nvCxnSpPr>
        <p:spPr>
          <a:xfrm flipH="1">
            <a:off x="1682747" y="3712945"/>
            <a:ext cx="212624" cy="3843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7">
            <a:extLst>
              <a:ext uri="{FF2B5EF4-FFF2-40B4-BE49-F238E27FC236}">
                <a16:creationId xmlns:a16="http://schemas.microsoft.com/office/drawing/2014/main" id="{1052915A-2896-7041-952F-CB44D62787CE}"/>
              </a:ext>
            </a:extLst>
          </p:cNvPr>
          <p:cNvCxnSpPr/>
          <p:nvPr/>
        </p:nvCxnSpPr>
        <p:spPr>
          <a:xfrm flipH="1" flipV="1">
            <a:off x="2443010" y="3310868"/>
            <a:ext cx="155972" cy="8396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8">
            <a:extLst>
              <a:ext uri="{FF2B5EF4-FFF2-40B4-BE49-F238E27FC236}">
                <a16:creationId xmlns:a16="http://schemas.microsoft.com/office/drawing/2014/main" id="{BDA2D925-9564-E045-8A45-969931AE2EBE}"/>
              </a:ext>
            </a:extLst>
          </p:cNvPr>
          <p:cNvCxnSpPr/>
          <p:nvPr/>
        </p:nvCxnSpPr>
        <p:spPr>
          <a:xfrm>
            <a:off x="2539996" y="3270329"/>
            <a:ext cx="276324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49">
            <a:extLst>
              <a:ext uri="{FF2B5EF4-FFF2-40B4-BE49-F238E27FC236}">
                <a16:creationId xmlns:a16="http://schemas.microsoft.com/office/drawing/2014/main" id="{50C6EFA3-EDEF-0044-AD33-AAE02EA721FF}"/>
              </a:ext>
            </a:extLst>
          </p:cNvPr>
          <p:cNvSpPr/>
          <p:nvPr/>
        </p:nvSpPr>
        <p:spPr>
          <a:xfrm>
            <a:off x="1086649" y="4507292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31" name="Straight Connector 50">
            <a:extLst>
              <a:ext uri="{FF2B5EF4-FFF2-40B4-BE49-F238E27FC236}">
                <a16:creationId xmlns:a16="http://schemas.microsoft.com/office/drawing/2014/main" id="{8DAC1CB3-6010-EB46-900C-E980296F4E71}"/>
              </a:ext>
            </a:extLst>
          </p:cNvPr>
          <p:cNvCxnSpPr>
            <a:cxnSpLocks/>
            <a:stCxn id="19" idx="3"/>
            <a:endCxn id="30" idx="7"/>
          </p:cNvCxnSpPr>
          <p:nvPr/>
        </p:nvCxnSpPr>
        <p:spPr>
          <a:xfrm flipH="1">
            <a:off x="1320796" y="4293077"/>
            <a:ext cx="167977" cy="2547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51">
            <a:extLst>
              <a:ext uri="{FF2B5EF4-FFF2-40B4-BE49-F238E27FC236}">
                <a16:creationId xmlns:a16="http://schemas.microsoft.com/office/drawing/2014/main" id="{F27ED556-1E5E-9A40-9893-239FC701CD3E}"/>
              </a:ext>
            </a:extLst>
          </p:cNvPr>
          <p:cNvSpPr/>
          <p:nvPr/>
        </p:nvSpPr>
        <p:spPr>
          <a:xfrm>
            <a:off x="1924850" y="4516577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33" name="Straight Connector 52">
            <a:extLst>
              <a:ext uri="{FF2B5EF4-FFF2-40B4-BE49-F238E27FC236}">
                <a16:creationId xmlns:a16="http://schemas.microsoft.com/office/drawing/2014/main" id="{AA2DAE5F-BC84-F549-9D34-B727FCA5F94B}"/>
              </a:ext>
            </a:extLst>
          </p:cNvPr>
          <p:cNvCxnSpPr>
            <a:cxnSpLocks/>
            <a:stCxn id="19" idx="5"/>
            <a:endCxn id="32" idx="1"/>
          </p:cNvCxnSpPr>
          <p:nvPr/>
        </p:nvCxnSpPr>
        <p:spPr>
          <a:xfrm>
            <a:off x="1682747" y="4293077"/>
            <a:ext cx="282276" cy="2640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53">
            <a:extLst>
              <a:ext uri="{FF2B5EF4-FFF2-40B4-BE49-F238E27FC236}">
                <a16:creationId xmlns:a16="http://schemas.microsoft.com/office/drawing/2014/main" id="{2ACF693C-FA54-074D-9927-8FC0835A6D7F}"/>
              </a:ext>
            </a:extLst>
          </p:cNvPr>
          <p:cNvCxnSpPr/>
          <p:nvPr/>
        </p:nvCxnSpPr>
        <p:spPr>
          <a:xfrm flipV="1">
            <a:off x="2089346" y="3270329"/>
            <a:ext cx="256677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54">
            <a:extLst>
              <a:ext uri="{FF2B5EF4-FFF2-40B4-BE49-F238E27FC236}">
                <a16:creationId xmlns:a16="http://schemas.microsoft.com/office/drawing/2014/main" id="{FD03B695-0826-CF40-B585-CA0EF6CAF254}"/>
              </a:ext>
            </a:extLst>
          </p:cNvPr>
          <p:cNvCxnSpPr/>
          <p:nvPr/>
        </p:nvCxnSpPr>
        <p:spPr>
          <a:xfrm>
            <a:off x="2089346" y="3712945"/>
            <a:ext cx="412649" cy="4781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E8FA27BE-9C80-E140-8907-300589F93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129" y="3805823"/>
            <a:ext cx="4434651" cy="68937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3E74C55-DDE4-564E-95D1-81BBFB3AE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065" y="2960548"/>
            <a:ext cx="4146127" cy="687600"/>
          </a:xfrm>
          <a:prstGeom prst="rect">
            <a:avLst/>
          </a:prstGeom>
        </p:spPr>
      </p:pic>
      <p:sp>
        <p:nvSpPr>
          <p:cNvPr id="38" name="圆角矩形 37">
            <a:extLst>
              <a:ext uri="{FF2B5EF4-FFF2-40B4-BE49-F238E27FC236}">
                <a16:creationId xmlns:a16="http://schemas.microsoft.com/office/drawing/2014/main" id="{12F78071-74C4-5949-9CFF-EC4C94D7F88E}"/>
              </a:ext>
            </a:extLst>
          </p:cNvPr>
          <p:cNvSpPr/>
          <p:nvPr/>
        </p:nvSpPr>
        <p:spPr>
          <a:xfrm>
            <a:off x="3854999" y="3000307"/>
            <a:ext cx="4534280" cy="1564174"/>
          </a:xfrm>
          <a:prstGeom prst="round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ABF3185-6C91-EB43-9E5A-A962A7B1047C}"/>
                  </a:ext>
                </a:extLst>
              </p:cNvPr>
              <p:cNvSpPr txBox="1"/>
              <p:nvPr/>
            </p:nvSpPr>
            <p:spPr>
              <a:xfrm>
                <a:off x="3453035" y="5173907"/>
                <a:ext cx="58681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decode: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 sz="2800" b="0" i="0" smtClean="0">
                        <a:latin typeface="Cambria Math" panose="02040503050406030204" pitchFamily="18" charset="0"/>
                      </a:rPr>
                      <m:t>READOUT</m:t>
                    </m:r>
                    <m:d>
                      <m:d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kumimoji="1" lang="en-US" altLang="zh-CN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ABF3185-6C91-EB43-9E5A-A962A7B10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035" y="5173907"/>
                <a:ext cx="5868145" cy="430887"/>
              </a:xfrm>
              <a:prstGeom prst="rect">
                <a:avLst/>
              </a:prstGeom>
              <a:blipFill>
                <a:blip r:embed="rId7"/>
                <a:stretch>
                  <a:fillRect l="-3672" t="-28571" r="-1296" b="-4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线连接符 39">
            <a:extLst>
              <a:ext uri="{FF2B5EF4-FFF2-40B4-BE49-F238E27FC236}">
                <a16:creationId xmlns:a16="http://schemas.microsoft.com/office/drawing/2014/main" id="{94CE3E89-F483-1C40-B4B0-24CDE26A466F}"/>
              </a:ext>
            </a:extLst>
          </p:cNvPr>
          <p:cNvCxnSpPr/>
          <p:nvPr/>
        </p:nvCxnSpPr>
        <p:spPr>
          <a:xfrm>
            <a:off x="838200" y="4987194"/>
            <a:ext cx="10683240" cy="0"/>
          </a:xfrm>
          <a:prstGeom prst="line">
            <a:avLst/>
          </a:prstGeom>
          <a:ln w="2222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2801FE70-E0D9-F84C-A677-AA3C34CD1F80}"/>
                  </a:ext>
                </a:extLst>
              </p:cNvPr>
              <p:cNvSpPr txBox="1"/>
              <p:nvPr/>
            </p:nvSpPr>
            <p:spPr>
              <a:xfrm>
                <a:off x="2219568" y="5757933"/>
                <a:ext cx="9134232" cy="566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optimization:</a:t>
                </a:r>
                <a:r>
                  <a:rPr lang="en-US" altLang="zh-CN" sz="20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ℰ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𝑡𝑟𝑎𝑖𝑛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⁡(1−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2801FE70-E0D9-F84C-A677-AA3C34CD1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568" y="5757933"/>
                <a:ext cx="9134232" cy="566822"/>
              </a:xfrm>
              <a:prstGeom prst="rect">
                <a:avLst/>
              </a:prstGeom>
              <a:blipFill>
                <a:blip r:embed="rId8"/>
                <a:stretch>
                  <a:fillRect l="-1387" t="-95652" r="-416" b="-141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6697FBEC-8665-D341-B6DB-92C8561247C8}"/>
              </a:ext>
            </a:extLst>
          </p:cNvPr>
          <p:cNvSpPr txBox="1"/>
          <p:nvPr/>
        </p:nvSpPr>
        <p:spPr>
          <a:xfrm>
            <a:off x="335775" y="5395013"/>
            <a:ext cx="1814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>
                <a:latin typeface="Gill Sans MT" panose="020B0502020104020203" pitchFamily="34" charset="0"/>
              </a:rPr>
              <a:t>e.g.,</a:t>
            </a:r>
          </a:p>
          <a:p>
            <a:pPr algn="r"/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link-level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task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42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85E4C2-E203-5649-8208-C5D02631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DeepInception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200" dirty="0"/>
              <a:t>out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recent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work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007B75-4754-C645-8A09-8A6A4F325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" t="12800" r="1444"/>
          <a:stretch/>
        </p:blipFill>
        <p:spPr>
          <a:xfrm>
            <a:off x="2371343" y="1471232"/>
            <a:ext cx="7449312" cy="33223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9AD5760-6210-8C43-BB5C-4CD8D96A13E4}"/>
              </a:ext>
            </a:extLst>
          </p:cNvPr>
          <p:cNvSpPr txBox="1"/>
          <p:nvPr/>
        </p:nvSpPr>
        <p:spPr>
          <a:xfrm>
            <a:off x="2463338" y="4881187"/>
            <a:ext cx="7265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/>
              <a:t>Paper: </a:t>
            </a:r>
            <a:r>
              <a:rPr kumimoji="1" lang="en" altLang="zh-CN" sz="2400" dirty="0">
                <a:hlinkClick r:id="rId3"/>
              </a:rPr>
              <a:t>https://arxiv.org/pdf/2311.03191.pdf</a:t>
            </a:r>
            <a:endParaRPr kumimoji="1" lang="en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/>
              <a:t>Github: </a:t>
            </a:r>
            <a:r>
              <a:rPr kumimoji="1" lang="en" altLang="zh-CN" sz="2400" dirty="0">
                <a:hlinkClick r:id="rId4"/>
              </a:rPr>
              <a:t>https://github.com/tmlr-group/DeepInception</a:t>
            </a:r>
            <a:endParaRPr kumimoji="1" lang="en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400" dirty="0"/>
              <a:t>Project: </a:t>
            </a:r>
            <a:r>
              <a:rPr kumimoji="1" lang="en" altLang="zh-CN" sz="2400" dirty="0">
                <a:hlinkClick r:id="rId5"/>
              </a:rPr>
              <a:t>https://deepinception.github.io/</a:t>
            </a:r>
            <a:endParaRPr kumimoji="1" lang="en" altLang="zh-CN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A9E298-5D41-C34F-A471-73C023FEE35A}"/>
              </a:ext>
            </a:extLst>
          </p:cNvPr>
          <p:cNvSpPr txBox="1"/>
          <p:nvPr/>
        </p:nvSpPr>
        <p:spPr>
          <a:xfrm>
            <a:off x="3984234" y="6169151"/>
            <a:ext cx="422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dirty="0">
                <a:latin typeface="Gill Sans MT" panose="020B0502020104020203" pitchFamily="34" charset="0"/>
              </a:rPr>
              <a:t>Any</a:t>
            </a:r>
            <a:r>
              <a:rPr kumimoji="1" lang="zh-CN" altLang="en-US" sz="2800" b="1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b="1" i="1" dirty="0">
                <a:latin typeface="Gill Sans MT" panose="020B0502020104020203" pitchFamily="34" charset="0"/>
              </a:rPr>
              <a:t>feedback</a:t>
            </a:r>
            <a:r>
              <a:rPr kumimoji="1" lang="zh-CN" altLang="en-US" sz="2800" b="1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b="1" i="1" dirty="0">
                <a:latin typeface="Gill Sans MT" panose="020B0502020104020203" pitchFamily="34" charset="0"/>
              </a:rPr>
              <a:t>is</a:t>
            </a:r>
            <a:r>
              <a:rPr kumimoji="1" lang="zh-CN" altLang="en-US" sz="2800" b="1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b="1" i="1" dirty="0">
                <a:latin typeface="Gill Sans MT" panose="020B0502020104020203" pitchFamily="34" charset="0"/>
              </a:rPr>
              <a:t>Welcome!</a:t>
            </a:r>
            <a:endParaRPr kumimoji="1" lang="zh-CN" altLang="en-US" sz="2800" b="1" i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80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16379"/>
            <a:ext cx="10515600" cy="1809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7100" dirty="0">
                <a:solidFill>
                  <a:srgbClr val="0070C0"/>
                </a:solidFill>
              </a:rPr>
              <a:t>Q&amp;A</a:t>
            </a:r>
          </a:p>
          <a:p>
            <a:pPr marL="0" indent="0" algn="ctr">
              <a:buNone/>
            </a:pPr>
            <a:r>
              <a:rPr kumimoji="1" lang="en-US" altLang="zh-CN" sz="4000" dirty="0">
                <a:solidFill>
                  <a:srgbClr val="0070C0"/>
                </a:solidFill>
              </a:rPr>
              <a:t>Thanks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for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your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attention!</a:t>
            </a:r>
          </a:p>
          <a:p>
            <a:pPr marL="0" indent="0" algn="ctr">
              <a:buNone/>
            </a:pPr>
            <a:endParaRPr kumimoji="1" lang="en-US" altLang="zh-CN" sz="4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28A8830-67E7-0F44-A692-E93296438FE2}"/>
              </a:ext>
            </a:extLst>
          </p:cNvPr>
          <p:cNvSpPr txBox="1"/>
          <p:nvPr/>
        </p:nvSpPr>
        <p:spPr>
          <a:xfrm>
            <a:off x="3762604" y="4362679"/>
            <a:ext cx="466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latin typeface="Gill Sans MT" panose="020B0502020104020203" pitchFamily="34" charset="0"/>
              </a:rPr>
              <a:t>Email: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  <a:hlinkClick r:id="rId2"/>
              </a:rPr>
              <a:t>cszkzhou@comp.hkbu.edu.hk</a:t>
            </a:r>
            <a:endParaRPr kumimoji="1" lang="en-US" altLang="zh-CN" sz="2400" dirty="0">
              <a:latin typeface="Gill Sans MT" panose="020B0502020104020203" pitchFamily="34" charset="0"/>
            </a:endParaRPr>
          </a:p>
          <a:p>
            <a:pPr algn="ctr"/>
            <a:r>
              <a:rPr kumimoji="1" lang="en-US" altLang="zh-CN" sz="2400" dirty="0" err="1">
                <a:latin typeface="Gill Sans MT" panose="020B0502020104020203" pitchFamily="34" charset="0"/>
              </a:rPr>
              <a:t>Wechat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: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zhouzhanke924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696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F03E9A-030E-B542-91D3-B7A7BB70A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26" y="1713384"/>
            <a:ext cx="5958501" cy="24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25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D7B22-5DBB-9D4D-97AE-73AD7DF3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64" name="Picture 4" descr="Nonlinear Graph Learning-Convolutional Networks for Node Classification |  SpringerLink">
            <a:extLst>
              <a:ext uri="{FF2B5EF4-FFF2-40B4-BE49-F238E27FC236}">
                <a16:creationId xmlns:a16="http://schemas.microsoft.com/office/drawing/2014/main" id="{EE0992DE-FFDA-084F-8015-029146B51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42"/>
          <a:stretch/>
        </p:blipFill>
        <p:spPr bwMode="auto">
          <a:xfrm>
            <a:off x="1478705" y="2210688"/>
            <a:ext cx="1507876" cy="17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Missing Link Prediction using Common Neighbor and Centrality based  Parameterized Algorithm | Scientific Reports">
            <a:extLst>
              <a:ext uri="{FF2B5EF4-FFF2-40B4-BE49-F238E27FC236}">
                <a16:creationId xmlns:a16="http://schemas.microsoft.com/office/drawing/2014/main" id="{1AE0E221-280F-0543-BEA6-09E46AC7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47" y="2110988"/>
            <a:ext cx="4069945" cy="20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Machine Learning Tasks on Graphs. Can We Divide It Into… | by Kacper Kubara  | Towards Data Science">
            <a:extLst>
              <a:ext uri="{FF2B5EF4-FFF2-40B4-BE49-F238E27FC236}">
                <a16:creationId xmlns:a16="http://schemas.microsoft.com/office/drawing/2014/main" id="{D3A04541-8829-EA44-BAA9-58F051ECD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7"/>
          <a:stretch/>
        </p:blipFill>
        <p:spPr bwMode="auto">
          <a:xfrm>
            <a:off x="8882445" y="2434768"/>
            <a:ext cx="246267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51059A57-BFE8-1D40-9851-B1D581F0F49C}"/>
              </a:ext>
            </a:extLst>
          </p:cNvPr>
          <p:cNvSpPr txBox="1"/>
          <p:nvPr/>
        </p:nvSpPr>
        <p:spPr>
          <a:xfrm>
            <a:off x="1677393" y="1389113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node-level</a:t>
            </a:r>
            <a:endParaRPr kumimoji="1" lang="zh-CN" altLang="en-US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10A1D87-1AF4-E348-971D-32B4299C6A3C}"/>
              </a:ext>
            </a:extLst>
          </p:cNvPr>
          <p:cNvSpPr txBox="1"/>
          <p:nvPr/>
        </p:nvSpPr>
        <p:spPr>
          <a:xfrm>
            <a:off x="3048135" y="1431242"/>
            <a:ext cx="56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Gill Sans MT" panose="020B0502020104020203" pitchFamily="34" charset="0"/>
                <a:ea typeface="SimSun" panose="02010600030101010101" pitchFamily="2" charset="-122"/>
              </a:rPr>
              <a:t>link-level</a:t>
            </a:r>
            <a:endParaRPr kumimoji="1" lang="zh-CN" altLang="en-US" b="1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  <p:sp>
        <p:nvSpPr>
          <p:cNvPr id="69" name="文本框 4">
            <a:extLst>
              <a:ext uri="{FF2B5EF4-FFF2-40B4-BE49-F238E27FC236}">
                <a16:creationId xmlns:a16="http://schemas.microsoft.com/office/drawing/2014/main" id="{E17CF9BB-BC18-C449-9E2D-DC7986B3DCE5}"/>
              </a:ext>
            </a:extLst>
          </p:cNvPr>
          <p:cNvSpPr txBox="1"/>
          <p:nvPr/>
        </p:nvSpPr>
        <p:spPr>
          <a:xfrm>
            <a:off x="9444369" y="1386294"/>
            <a:ext cx="119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graph-level</a:t>
            </a:r>
            <a:endParaRPr kumimoji="1" lang="zh-CN" altLang="en-US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80252F-3557-984F-BEFF-0B8C05C358CD}"/>
              </a:ext>
            </a:extLst>
          </p:cNvPr>
          <p:cNvSpPr txBox="1"/>
          <p:nvPr/>
        </p:nvSpPr>
        <p:spPr>
          <a:xfrm>
            <a:off x="1695500" y="4845898"/>
            <a:ext cx="977157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Gill Sans MT" panose="020B0502020104020203" pitchFamily="34" charset="0"/>
              </a:rPr>
              <a:t>Key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challenges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(bottlenecks)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of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graph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Generalization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(to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test-time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graphs)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Expressiveness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and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Data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heterogeneity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(structural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/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semantical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heterogeneity)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Robustness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(to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noisy/adversarial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examples)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/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Scalability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(prone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to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scale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of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input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graph)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5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2573C-A495-CC4B-9C91-B900DFD1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Outlines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B4B8-2807-4E46-AC64-765DA6A2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An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overview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of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LLMs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&amp;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Graphs</a:t>
            </a:r>
          </a:p>
          <a:p>
            <a:pPr lvl="1"/>
            <a:r>
              <a:rPr kumimoji="1" lang="en" altLang="zh-CN" sz="2000" dirty="0">
                <a:solidFill>
                  <a:srgbClr val="FF0000"/>
                </a:solidFill>
              </a:rPr>
              <a:t>Integrating Graphs with Large Language Models: Methods and Prospects</a:t>
            </a:r>
            <a:r>
              <a:rPr kumimoji="1" lang="en-US" altLang="zh-CN" sz="2000" dirty="0">
                <a:solidFill>
                  <a:srgbClr val="FF0000"/>
                </a:solidFill>
              </a:rPr>
              <a:t>.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Arxiv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2023.10.</a:t>
            </a:r>
          </a:p>
          <a:p>
            <a:pPr lvl="1"/>
            <a:r>
              <a:rPr kumimoji="1" lang="en" altLang="zh-CN" sz="2000" dirty="0">
                <a:solidFill>
                  <a:srgbClr val="FF0000"/>
                </a:solidFill>
              </a:rPr>
              <a:t>Exploring the Potential of Large Language Models (LLMs) in Learning on Graphs</a:t>
            </a:r>
            <a:r>
              <a:rPr kumimoji="1" lang="en-US" altLang="zh-CN" sz="2000" dirty="0">
                <a:solidFill>
                  <a:srgbClr val="FF0000"/>
                </a:solidFill>
              </a:rPr>
              <a:t>.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Arxiv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2023.08.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r>
              <a:rPr lang="en-US" altLang="zh-CN" sz="2400" dirty="0"/>
              <a:t>paper-1:</a:t>
            </a:r>
            <a:r>
              <a:rPr lang="zh-CN" altLang="en-US" sz="2400" dirty="0"/>
              <a:t> </a:t>
            </a:r>
            <a:r>
              <a:rPr lang="en" altLang="zh-CN" sz="2400" dirty="0"/>
              <a:t>Can Language Models Solve Graph Problems in Natural Language?</a:t>
            </a:r>
            <a:r>
              <a:rPr lang="zh-CN" altLang="en-US" sz="2400" dirty="0"/>
              <a:t> </a:t>
            </a:r>
            <a:r>
              <a:rPr lang="en-US" altLang="zh-CN" sz="2400" dirty="0"/>
              <a:t>2023/05</a:t>
            </a:r>
          </a:p>
          <a:p>
            <a:r>
              <a:rPr lang="en-US" altLang="zh-CN" sz="2400" dirty="0"/>
              <a:t>paper-2:</a:t>
            </a:r>
            <a:r>
              <a:rPr lang="zh-CN" altLang="en-US" sz="2400" dirty="0"/>
              <a:t> </a:t>
            </a:r>
            <a:r>
              <a:rPr lang="en" altLang="zh-CN" sz="2400" dirty="0" err="1"/>
              <a:t>GraphText</a:t>
            </a:r>
            <a:r>
              <a:rPr lang="en" altLang="zh-CN" sz="2400" dirty="0"/>
              <a:t>: Graph Reasoning in Text Space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lang="en-US" altLang="zh-CN" sz="2400" dirty="0"/>
              <a:t>paper-3:</a:t>
            </a:r>
            <a:r>
              <a:rPr lang="zh-CN" altLang="en-US" sz="2400" dirty="0"/>
              <a:t> </a:t>
            </a:r>
            <a:r>
              <a:rPr lang="en" altLang="zh-CN" sz="2400" dirty="0"/>
              <a:t>Large Language Models can Learn Rules</a:t>
            </a:r>
            <a:r>
              <a:rPr lang="en-US" altLang="zh-CN" sz="2400" dirty="0"/>
              <a:t>.</a:t>
            </a:r>
            <a:r>
              <a:rPr lang="zh-CN" altLang="en-US" sz="2400" dirty="0"/>
              <a:t> </a:t>
            </a:r>
            <a:r>
              <a:rPr lang="en-US" altLang="zh-CN" sz="2400" dirty="0"/>
              <a:t>2023/10</a:t>
            </a:r>
          </a:p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85659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CE9682-DC40-764C-92F6-D132632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6624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C8348CB-13A8-3F48-A9CA-4697B721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F96D53-0873-C447-9CED-D6254376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39456"/>
            <a:ext cx="10515600" cy="45474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47DA2B-B461-394A-BB7C-6B73964C3CBD}"/>
              </a:ext>
            </a:extLst>
          </p:cNvPr>
          <p:cNvSpPr txBox="1"/>
          <p:nvPr/>
        </p:nvSpPr>
        <p:spPr>
          <a:xfrm>
            <a:off x="0" y="6488668"/>
            <a:ext cx="837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</a:rPr>
              <a:t>Integrating Graphs with Large Language Models: Methods and Prospects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Arxiv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2023.10.</a:t>
            </a:r>
            <a:endParaRPr lang="en" altLang="zh-CN" dirty="0">
              <a:effectLst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B77FE2B-31B8-CE4C-AA37-A895DBC4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95" y="251652"/>
            <a:ext cx="6415305" cy="12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8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158494</TotalTime>
  <Words>2560</Words>
  <Application>Microsoft Macintosh PowerPoint</Application>
  <PresentationFormat>宽屏</PresentationFormat>
  <Paragraphs>386</Paragraphs>
  <Slides>62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7" baseType="lpstr">
      <vt:lpstr>Arial</vt:lpstr>
      <vt:lpstr>Calibri</vt:lpstr>
      <vt:lpstr>Cambria Math</vt:lpstr>
      <vt:lpstr>Gill Sans MT</vt:lpstr>
      <vt:lpstr>Office 主题​​</vt:lpstr>
      <vt:lpstr>Recent Advances on LLM Reasoning with Graphs</vt:lpstr>
      <vt:lpstr>Outlines</vt:lpstr>
      <vt:lpstr>Outlines</vt:lpstr>
      <vt:lpstr>Background</vt:lpstr>
      <vt:lpstr>Background</vt:lpstr>
      <vt:lpstr>Background</vt:lpstr>
      <vt:lpstr>Background</vt:lpstr>
      <vt:lpstr>Outlines</vt:lpstr>
      <vt:lpstr>Overview</vt:lpstr>
      <vt:lpstr>Overview | ﻿LLMs Enhancing Graph Learning</vt:lpstr>
      <vt:lpstr>Overview | ﻿LLMs Enhancing Graph Learning</vt:lpstr>
      <vt:lpstr>Overview | ﻿﻿Graphs Enhance LLM Ability</vt:lpstr>
      <vt:lpstr>Outlines</vt:lpstr>
      <vt:lpstr>About the paper | NeurIPS 2023 (Spotlight)</vt:lpstr>
      <vt:lpstr>NLGraph Benchmark | overview</vt:lpstr>
      <vt:lpstr>NLGraph Benchmark</vt:lpstr>
      <vt:lpstr>NLGraph Benchmark</vt:lpstr>
      <vt:lpstr>NLGraph Benchmark</vt:lpstr>
      <vt:lpstr>NLGraph Benchmark | data generation</vt:lpstr>
      <vt:lpstr>Experiment | Setup</vt:lpstr>
      <vt:lpstr>Experiment</vt:lpstr>
      <vt:lpstr>Experiment</vt:lpstr>
      <vt:lpstr>Experiment</vt:lpstr>
      <vt:lpstr>Instruction-based Approaches</vt:lpstr>
      <vt:lpstr>PowerPoint 演示文稿</vt:lpstr>
      <vt:lpstr>Take-home messages (paper-1)</vt:lpstr>
      <vt:lpstr>Outlines</vt:lpstr>
      <vt:lpstr>PowerPoint 演示文稿</vt:lpstr>
      <vt:lpstr>Difficulty of applying LLM to graph learning</vt:lpstr>
      <vt:lpstr>Difficulty of applying LLM to graph learning</vt:lpstr>
      <vt:lpstr>Comparing with GNNs</vt:lpstr>
      <vt:lpstr>Application: Few-shot reasoning with interaction</vt:lpstr>
      <vt:lpstr>Experiment</vt:lpstr>
      <vt:lpstr>Experiment</vt:lpstr>
      <vt:lpstr>Experiment</vt:lpstr>
      <vt:lpstr>Experiment</vt:lpstr>
      <vt:lpstr>Take-home messages (paper-2)</vt:lpstr>
      <vt:lpstr>Outlines</vt:lpstr>
      <vt:lpstr>LARGE LANGUAGE MODELS CAN LEARN RULES</vt:lpstr>
      <vt:lpstr>Motivation</vt:lpstr>
      <vt:lpstr>Motivation</vt:lpstr>
      <vt:lpstr>Deductive Reasoning or Inductive Reasoning?</vt:lpstr>
      <vt:lpstr>Deductive Reasoning or Inductive Reasoning?</vt:lpstr>
      <vt:lpstr>Deductive Reasoning or Inductive Reasoning?</vt:lpstr>
      <vt:lpstr>Deductive Reasoning or Inductive Reasoning?</vt:lpstr>
      <vt:lpstr>Experiments</vt:lpstr>
      <vt:lpstr>Experiments</vt:lpstr>
      <vt:lpstr>Experiments</vt:lpstr>
      <vt:lpstr>Take-home messages (paper-3)</vt:lpstr>
      <vt:lpstr>Outlines</vt:lpstr>
      <vt:lpstr>Overview</vt:lpstr>
      <vt:lpstr>Overview | ﻿LLMs Enhancing Graph Learning</vt:lpstr>
      <vt:lpstr>Open Questions and Directions | ﻿LLMs Enhancing Graph Learning</vt:lpstr>
      <vt:lpstr>Overview | ﻿﻿Graphs Enhance LLM Ability</vt:lpstr>
      <vt:lpstr>Open Questions and Directions | ﻿﻿Graphs Enhance LLM Ability</vt:lpstr>
      <vt:lpstr>Future directions</vt:lpstr>
      <vt:lpstr>Future directions</vt:lpstr>
      <vt:lpstr>Future directions</vt:lpstr>
      <vt:lpstr>Research scope</vt:lpstr>
      <vt:lpstr>DeepInception | out recent work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Preparation</dc:title>
  <dc:creator>Zhou Zhanke</dc:creator>
  <cp:lastModifiedBy>Zhou Zhanke</cp:lastModifiedBy>
  <cp:revision>4231</cp:revision>
  <dcterms:created xsi:type="dcterms:W3CDTF">2021-02-08T14:11:51Z</dcterms:created>
  <dcterms:modified xsi:type="dcterms:W3CDTF">2023-11-27T06:58:10Z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2052-3.3.0.5120</vt:lpwstr>
  </property>
</Properties>
</file>