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36" r:id="rId3"/>
    <p:sldId id="295" r:id="rId4"/>
    <p:sldId id="1278" r:id="rId5"/>
    <p:sldId id="1277" r:id="rId6"/>
    <p:sldId id="330" r:id="rId7"/>
    <p:sldId id="1275" r:id="rId8"/>
    <p:sldId id="1276" r:id="rId9"/>
    <p:sldId id="1268" r:id="rId10"/>
    <p:sldId id="1269" r:id="rId11"/>
    <p:sldId id="1272" r:id="rId12"/>
    <p:sldId id="1262" r:id="rId13"/>
    <p:sldId id="1280" r:id="rId14"/>
    <p:sldId id="1279" r:id="rId15"/>
    <p:sldId id="1267" r:id="rId16"/>
    <p:sldId id="1281" r:id="rId17"/>
    <p:sldId id="1270" r:id="rId18"/>
    <p:sldId id="1282" r:id="rId19"/>
    <p:sldId id="1273" r:id="rId20"/>
    <p:sldId id="1263" r:id="rId21"/>
    <p:sldId id="1264" r:id="rId22"/>
    <p:sldId id="1283" r:id="rId23"/>
    <p:sldId id="1265" r:id="rId24"/>
    <p:sldId id="1266" r:id="rId25"/>
    <p:sldId id="1274" r:id="rId26"/>
    <p:sldId id="335" r:id="rId27"/>
    <p:sldId id="352" r:id="rId28"/>
    <p:sldId id="324" r:id="rId29"/>
    <p:sldId id="126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697"/>
  </p:normalViewPr>
  <p:slideViewPr>
    <p:cSldViewPr snapToGrid="0" snapToObjects="1">
      <p:cViewPr varScale="1">
        <p:scale>
          <a:sx n="119" d="100"/>
          <a:sy n="11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C33E-88ED-5F42-8469-2B4FC2170EF2}" type="datetimeFigureOut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E37F-D51A-344D-9BAA-327F4D8734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810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083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53827-F583-3D42-89C8-9F3178186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2600F0-C317-AA43-8DE9-C88091D89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A4AE6E-C3A9-7C4A-AEA1-8E195366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0429-7AF2-524A-958B-C75B85FB9359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E2FB95-5188-4149-B940-D50296AD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AE3FE1-662C-6F47-B5CC-D969D2A6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54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D5310-E68C-5141-A4BB-FFFE4D89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F87AC8-83FA-024B-B755-F96AE0E7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93B06-2484-E141-BA81-084D9CD1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D8D9-2946-054A-BDED-781107C2BBF7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057694-E940-7043-B9CC-78D55BE0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3E270B-72EB-5E40-9CD7-14C15DE5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9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4D01DF-B9A1-5744-87EC-068E4158B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EB9353-0978-1843-ADD0-C9606129D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A5F6B-7A0C-274E-A733-DB6A0FB0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607C-A425-594B-A106-639A018BA7F6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BB8CC-562D-9149-96DA-45F2FF14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4FA7BC-0D8F-BC41-BBA6-ACD4E238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1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74F05-C702-564A-9DED-0C530B5E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E986D5-1872-2846-A3B2-CCA3FECB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7416E-90AF-CA47-B1E5-A41F55C9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9226-94A1-F94D-9A41-0A82C7925CF0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95AEA-7D54-6045-AD7C-6478F78D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AC23-7A4C-E847-8D87-30082EDE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7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EF95D-6F06-E344-A6B1-34BD934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26E35-2B82-8247-A49F-8A88DA6AD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D1953B-BAEA-234F-9227-E65DCB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351E-D66A-0243-98EE-F94F357B064E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AEFE4E-16B7-1343-9D6E-82BF1A54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4262-96C6-744D-8940-A7354179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38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A9015D-F807-0A4B-BCAA-AD579418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A634-B121-FB46-AB49-2FA731430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8CFD4C-C26E-E841-A49E-9FAB2CB49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619E41-1966-454F-B1F7-1577C911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3903-2683-D34F-9D6D-5F0BAFF67725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9F484B-5ADB-9349-A0DE-841E597A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AC9536-C25B-B247-B8A9-3765696A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4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02D84-C7D1-CE43-99E1-8A2F0BD8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BD9F48-DE57-9247-8209-2921501E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DF00C-ED12-9441-A7BA-00D6490FA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84F8B0-2B7D-EF44-99AB-B96AC06CA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D08ECC-774C-BC4C-AA6C-FCDD624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95FD46-84D0-FC48-8F53-ECC3A9F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2A-934A-784E-992B-B806C86BFBAF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1A3513-D024-A742-B27C-65B7B4A8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EC3B0D-1FD6-204E-993C-BD5159DB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8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66A13-BEB0-D148-B72A-4D5E739F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70316-CB69-364A-8478-69A1A542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AF8F-6A1E-8F45-8843-5670DC4EA831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A0FDDC-02E2-3C43-9612-6123F406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36FCB-EF1E-CD49-B9A7-DBED54A7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08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0131D6-C9AE-AD4D-AA67-FF8A7673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B82D-A0C1-3545-985F-AFA3C88427D6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C831C8-2B51-1145-AF5C-2BDC777D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BA151-EEC0-794F-AB0D-C06D081A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084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93753-E651-5346-BC8A-B792D992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95B2E-189D-994A-8128-0BDE9C81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C31816-3A81-E44E-A727-E85D0DFE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2B2DD4-1C1D-5F4E-B596-588D3B4E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03B2-8F5A-AE49-8416-6633FECF7D38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767997-519E-7D45-BDE7-39346B4D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6F7F06-5562-E34F-84F1-34F8CCC1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96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58887-EE62-A34E-AC69-99A5FC07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C28724-D0C8-D049-B55A-4ACAB0AA5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4A3883-05BF-DE49-8169-A0E9E0C7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609E13-2466-E549-A377-B5DD8E56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F6A6-8AF8-4845-A9CC-F764AC5B6C2D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FAA26-6EBB-524A-B238-CC2D6B0F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70D9B0-C0B6-BA4F-98A0-E9C25CF1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27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16CDA1-808B-094D-B968-259AFB9C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26C5BE-A807-7846-A516-68F0101B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9CA45-F98C-4B47-9D80-1DD2E94B1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E83F8-3459-4F46-A26D-95852625EA82}" type="datetime1">
              <a:rPr kumimoji="1" lang="zh-CN" altLang="en-US" smtClean="0"/>
              <a:t>2023/7/5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999D22-D529-8547-A5A3-CCF52A59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AB585B-B47B-2943-AC43-8388D78DC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5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UPT-GAMMA/AAGOD" TargetMode="External"/><Relationship Id="rId2" Type="http://schemas.openxmlformats.org/officeDocument/2006/relationships/hyperlink" Target="http://shichuan.org/doc/15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8A6A9-FAE3-9146-AB24-353838CDB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1833303"/>
            <a:ext cx="11861799" cy="1933988"/>
          </a:xfrm>
        </p:spPr>
        <p:txBody>
          <a:bodyPr>
            <a:noAutofit/>
          </a:bodyPr>
          <a:lstStyle/>
          <a:p>
            <a:br>
              <a:rPr lang="en" altLang="zh-CN" sz="4000" dirty="0"/>
            </a:br>
            <a:r>
              <a:rPr lang="en" altLang="zh-CN" sz="4000" dirty="0"/>
              <a:t>A </a:t>
            </a:r>
            <a:r>
              <a:rPr lang="en" altLang="zh-CN" sz="4000" b="1" dirty="0">
                <a:solidFill>
                  <a:srgbClr val="FF0000"/>
                </a:solidFill>
              </a:rPr>
              <a:t>Data-centric Framework </a:t>
            </a:r>
            <a:br>
              <a:rPr lang="en" altLang="zh-CN" sz="4000" b="1" dirty="0">
                <a:solidFill>
                  <a:srgbClr val="FF0000"/>
                </a:solidFill>
              </a:rPr>
            </a:br>
            <a:r>
              <a:rPr lang="en" altLang="zh-CN" sz="4000" dirty="0"/>
              <a:t>to Endow Graph Neural Networks </a:t>
            </a:r>
            <a:br>
              <a:rPr lang="en" altLang="zh-CN" sz="4000" dirty="0"/>
            </a:br>
            <a:r>
              <a:rPr lang="en" altLang="zh-CN" sz="4000" dirty="0"/>
              <a:t>with </a:t>
            </a:r>
            <a:r>
              <a:rPr lang="en" altLang="zh-CN" sz="4000" b="1" dirty="0">
                <a:solidFill>
                  <a:srgbClr val="0070C0"/>
                </a:solidFill>
              </a:rPr>
              <a:t>Out-Of-Distribution Detection Ability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副标题 5">
            <a:extLst>
              <a:ext uri="{FF2B5EF4-FFF2-40B4-BE49-F238E27FC236}">
                <a16:creationId xmlns:a16="http://schemas.microsoft.com/office/drawing/2014/main" id="{DF34D6F1-FA91-D541-9523-00C4ADC25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3367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2000" dirty="0">
                <a:latin typeface="Gill Sans MT" charset="0"/>
                <a:ea typeface="Gill Sans MT" charset="0"/>
                <a:cs typeface="Gill Sans MT" charset="0"/>
              </a:rPr>
              <a:t>Presenter: Zhanke Zhou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2023.</a:t>
            </a:r>
            <a:r>
              <a:rPr kumimoji="1" lang="zh-CN" altLang="en-US" sz="3200" baseline="30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07.</a:t>
            </a:r>
            <a:r>
              <a:rPr kumimoji="1" lang="zh-CN" altLang="en-US" sz="3200" baseline="30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05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kumimoji="1" lang="en-US" altLang="zh-CN" sz="3200" baseline="30000" dirty="0"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89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0F9956-4BFE-9644-A2B0-4A2B4D555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59"/>
          <a:stretch/>
        </p:blipFill>
        <p:spPr>
          <a:xfrm>
            <a:off x="1907009" y="2744900"/>
            <a:ext cx="8377982" cy="3807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08C7434-960C-6A4B-B9A8-F1D853778363}"/>
              </a:ext>
            </a:extLst>
          </p:cNvPr>
          <p:cNvSpPr txBox="1"/>
          <p:nvPr/>
        </p:nvSpPr>
        <p:spPr>
          <a:xfrm>
            <a:off x="838200" y="1687660"/>
            <a:ext cx="6797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This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work: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post-hoc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pipeline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﻿endow a well-trained GNN with the OOD detection 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without modifying its parameters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428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Method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Experiment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CAE5CF-08C9-1740-8AEF-BFE71E32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584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41A1069-5E8A-4443-9EC3-64427CE2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85" y="2683757"/>
            <a:ext cx="10013430" cy="36542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A6F03A-C58C-A544-990B-F7D48FC5E20D}"/>
              </a:ext>
            </a:extLst>
          </p:cNvPr>
          <p:cNvSpPr txBox="1"/>
          <p:nvPr/>
        </p:nvSpPr>
        <p:spPr>
          <a:xfrm>
            <a:off x="1211401" y="1422836"/>
            <a:ext cx="8366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AAGOD:</a:t>
            </a:r>
            <a:r>
              <a:rPr kumimoji="1" lang="zh-CN" altLang="en-US" dirty="0"/>
              <a:t> </a:t>
            </a:r>
            <a:r>
              <a:rPr kumimoji="1" lang="en" altLang="zh-CN" dirty="0"/>
              <a:t>a post-hoc framework with </a:t>
            </a:r>
            <a:r>
              <a:rPr kumimoji="1" lang="en" altLang="zh-CN" b="1" dirty="0">
                <a:solidFill>
                  <a:srgbClr val="FF0000"/>
                </a:solidFill>
              </a:rPr>
              <a:t>Adaptive Amplifier </a:t>
            </a:r>
            <a:r>
              <a:rPr kumimoji="1" lang="en" altLang="zh-CN" dirty="0"/>
              <a:t>for Graph OOD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concentrating on </a:t>
            </a:r>
            <a:r>
              <a:rPr kumimoji="1" lang="en" altLang="zh-CN" b="1" dirty="0">
                <a:solidFill>
                  <a:srgbClr val="FF0000"/>
                </a:solidFill>
              </a:rPr>
              <a:t>data-centric </a:t>
            </a:r>
            <a:r>
              <a:rPr kumimoji="1" lang="en" altLang="zh-CN" dirty="0"/>
              <a:t>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﻿help </a:t>
            </a:r>
            <a:r>
              <a:rPr kumimoji="1" lang="en" altLang="zh-CN" b="1" dirty="0">
                <a:solidFill>
                  <a:srgbClr val="FF0000"/>
                </a:solidFill>
              </a:rPr>
              <a:t>highlight</a:t>
            </a:r>
            <a:r>
              <a:rPr kumimoji="1" lang="en" altLang="zh-CN" dirty="0"/>
              <a:t> the latent pattern of ID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FF0000"/>
                </a:solidFill>
              </a:rPr>
              <a:t>enlarge the score gap</a:t>
            </a:r>
            <a:r>
              <a:rPr kumimoji="1" lang="en" altLang="zh-CN" dirty="0"/>
              <a:t> between OOD and ID graphs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761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A6F03A-C58C-A544-990B-F7D48FC5E20D}"/>
              </a:ext>
            </a:extLst>
          </p:cNvPr>
          <p:cNvSpPr txBox="1"/>
          <p:nvPr/>
        </p:nvSpPr>
        <p:spPr>
          <a:xfrm>
            <a:off x="1211401" y="1422836"/>
            <a:ext cx="8366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AAGOD: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a post-hoc framework with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Adaptive Amplifier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for Graph OOD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concentrating on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data-centric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﻿help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highlight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the latent pattern of ID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enlarge the score gap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between OOD and ID graphs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17B778-B287-654F-99FA-9B44252451E2}"/>
              </a:ext>
            </a:extLst>
          </p:cNvPr>
          <p:cNvSpPr txBox="1"/>
          <p:nvPr/>
        </p:nvSpPr>
        <p:spPr>
          <a:xfrm>
            <a:off x="1211401" y="2751157"/>
            <a:ext cx="7575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Difficulties</a:t>
            </a:r>
            <a:r>
              <a:rPr kumimoji="1" lang="en" altLang="zh-CN" b="1" dirty="0"/>
              <a:t>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FF0000"/>
                </a:solidFill>
              </a:rPr>
              <a:t>The number and order of nodes in graph data are uncertain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infeasible to design a global static amplifier suitable for all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FF0000"/>
                </a:solidFill>
              </a:rPr>
              <a:t>OOD graphs are not available during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hard to design a learning objective for distinguishing ID and OOD data</a:t>
            </a:r>
          </a:p>
        </p:txBody>
      </p:sp>
    </p:spTree>
    <p:extLst>
      <p:ext uri="{BB962C8B-B14F-4D97-AF65-F5344CB8AC3E}">
        <p14:creationId xmlns:p14="http://schemas.microsoft.com/office/powerpoint/2010/main" val="389431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A6F03A-C58C-A544-990B-F7D48FC5E20D}"/>
              </a:ext>
            </a:extLst>
          </p:cNvPr>
          <p:cNvSpPr txBox="1"/>
          <p:nvPr/>
        </p:nvSpPr>
        <p:spPr>
          <a:xfrm>
            <a:off x="1211401" y="1422836"/>
            <a:ext cx="8366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AAGOD: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a post-hoc framework with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Adaptive Amplifier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for Graph OOD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concentrating on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data-centric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﻿help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highlight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the latent pattern of ID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enlarge the score gap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between OOD and ID graphs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17B778-B287-654F-99FA-9B44252451E2}"/>
              </a:ext>
            </a:extLst>
          </p:cNvPr>
          <p:cNvSpPr txBox="1"/>
          <p:nvPr/>
        </p:nvSpPr>
        <p:spPr>
          <a:xfrm>
            <a:off x="1211401" y="2751157"/>
            <a:ext cx="7575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Difficulties</a:t>
            </a:r>
            <a:r>
              <a:rPr kumimoji="1" lang="en" altLang="zh-CN" b="1" dirty="0"/>
              <a:t>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FF0000"/>
                </a:solidFill>
              </a:rPr>
              <a:t>The number and order of nodes in graph data are uncertain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infeasible to design a global static amplifier suitable for all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OOD graphs are not available during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hard to design a learning objective for distinguishing ID and OOD data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b="1" dirty="0"/>
              <a:t>Solutions</a:t>
            </a:r>
            <a:endParaRPr kumimoji="1" lang="en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accent1"/>
                </a:solidFill>
              </a:rPr>
              <a:t>﻿a Learnable Amplifier Generator (LAG)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to adaptively generate graph-specific amplifiers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utilize the node representations encoded by the well-trained GNN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to generate weights for the edges in the original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a Regularized Learning Strategy (RLS)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encourages high scores for amplified ID graphs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expects low scores when only seeing the amplifiers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7" name="曲线连接符 16">
            <a:extLst>
              <a:ext uri="{FF2B5EF4-FFF2-40B4-BE49-F238E27FC236}">
                <a16:creationId xmlns:a16="http://schemas.microsoft.com/office/drawing/2014/main" id="{B95809AB-D545-914F-A89A-07FCC88658C6}"/>
              </a:ext>
            </a:extLst>
          </p:cNvPr>
          <p:cNvCxnSpPr>
            <a:cxnSpLocks/>
          </p:cNvCxnSpPr>
          <p:nvPr/>
        </p:nvCxnSpPr>
        <p:spPr>
          <a:xfrm rot="10800000">
            <a:off x="1197044" y="3184911"/>
            <a:ext cx="12700" cy="1684755"/>
          </a:xfrm>
          <a:prstGeom prst="curvedConnector3">
            <a:avLst>
              <a:gd name="adj1" fmla="val 34524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752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921712-B566-314F-AE26-8738E4C9B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41" y="5627332"/>
            <a:ext cx="4993975" cy="5379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A4BCD3-6E08-B846-BE43-00D5CDC8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61" y="3574458"/>
            <a:ext cx="6205707" cy="5968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BC80A2-EFFE-8847-92FC-566BC95E6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97" y="1500712"/>
            <a:ext cx="5301056" cy="9816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DC07CF-648C-4F44-A060-129623051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83" b="68433"/>
          <a:stretch/>
        </p:blipFill>
        <p:spPr>
          <a:xfrm>
            <a:off x="5854882" y="5112698"/>
            <a:ext cx="6331841" cy="4932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73ABB1-0AB3-674E-8966-4B051C232B00}"/>
              </a:ext>
            </a:extLst>
          </p:cNvPr>
          <p:cNvSpPr txBox="1"/>
          <p:nvPr/>
        </p:nvSpPr>
        <p:spPr>
          <a:xfrm>
            <a:off x="9538534" y="4121768"/>
            <a:ext cx="260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“ID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graph”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9CD287-8C00-CB43-95AC-300DE6F948D1}"/>
              </a:ext>
            </a:extLst>
          </p:cNvPr>
          <p:cNvSpPr txBox="1"/>
          <p:nvPr/>
        </p:nvSpPr>
        <p:spPr>
          <a:xfrm>
            <a:off x="9221313" y="5644415"/>
            <a:ext cx="293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“OOD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graph”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052B7C2F-B5DB-2343-8027-E8B59429D3BA}"/>
              </a:ext>
            </a:extLst>
          </p:cNvPr>
          <p:cNvCxnSpPr>
            <a:cxnSpLocks/>
          </p:cNvCxnSpPr>
          <p:nvPr/>
        </p:nvCxnSpPr>
        <p:spPr>
          <a:xfrm flipH="1" flipV="1">
            <a:off x="5824902" y="3072981"/>
            <a:ext cx="6232187" cy="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FAB60E50-4876-EA4A-958A-7E90903FAEFF}"/>
              </a:ext>
            </a:extLst>
          </p:cNvPr>
          <p:cNvCxnSpPr>
            <a:cxnSpLocks/>
          </p:cNvCxnSpPr>
          <p:nvPr/>
        </p:nvCxnSpPr>
        <p:spPr>
          <a:xfrm flipH="1" flipV="1">
            <a:off x="5824901" y="4899333"/>
            <a:ext cx="6232187" cy="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8C5D59F2-2E0B-BF42-BBA1-82B119677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2" y="2869918"/>
            <a:ext cx="5301056" cy="1934534"/>
          </a:xfrm>
          <a:prstGeom prst="rect">
            <a:avLst/>
          </a:prstGeom>
        </p:spPr>
      </p:pic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B2EE51D1-0DB1-CB48-8AC9-4BE0901AF442}"/>
              </a:ext>
            </a:extLst>
          </p:cNvPr>
          <p:cNvCxnSpPr/>
          <p:nvPr/>
        </p:nvCxnSpPr>
        <p:spPr>
          <a:xfrm flipV="1">
            <a:off x="4856813" y="2141450"/>
            <a:ext cx="1364105" cy="955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DABADA02-EEBA-884A-BB53-5785BF5556A0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658805" y="3745851"/>
            <a:ext cx="1222556" cy="127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DDB78280-92B3-094C-BA22-23A953E1C064}"/>
              </a:ext>
            </a:extLst>
          </p:cNvPr>
          <p:cNvCxnSpPr>
            <a:cxnSpLocks/>
          </p:cNvCxnSpPr>
          <p:nvPr/>
        </p:nvCxnSpPr>
        <p:spPr>
          <a:xfrm>
            <a:off x="4658805" y="4422754"/>
            <a:ext cx="1166096" cy="965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026752C3-C161-2F4A-B77A-91E1E9D46DBF}"/>
              </a:ext>
            </a:extLst>
          </p:cNvPr>
          <p:cNvCxnSpPr>
            <a:cxnSpLocks/>
          </p:cNvCxnSpPr>
          <p:nvPr/>
        </p:nvCxnSpPr>
        <p:spPr>
          <a:xfrm>
            <a:off x="1304145" y="4794403"/>
            <a:ext cx="0" cy="854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97FDC768-188C-4D45-AD34-9BF6D53C3FB8}"/>
              </a:ext>
            </a:extLst>
          </p:cNvPr>
          <p:cNvSpPr txBox="1"/>
          <p:nvPr/>
        </p:nvSpPr>
        <p:spPr>
          <a:xfrm>
            <a:off x="9246961" y="2491539"/>
            <a:ext cx="288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original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endParaRPr kumimoji="1"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583CF21-0DD0-EE45-97D3-AA0EF5CB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5" t="9874" r="49091"/>
          <a:stretch/>
        </p:blipFill>
        <p:spPr>
          <a:xfrm>
            <a:off x="1417326" y="5003717"/>
            <a:ext cx="394956" cy="5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A6F03A-C58C-A544-990B-F7D48FC5E20D}"/>
              </a:ext>
            </a:extLst>
          </p:cNvPr>
          <p:cNvSpPr txBox="1"/>
          <p:nvPr/>
        </p:nvSpPr>
        <p:spPr>
          <a:xfrm>
            <a:off x="1211401" y="1422836"/>
            <a:ext cx="8366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AAGOD:</a:t>
            </a:r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a post-hoc framework with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Adaptive Amplifier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for Graph OOD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concentrating on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data-centric 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﻿help </a:t>
            </a: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highlight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the latent pattern of ID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enlarge the score gap</a:t>
            </a: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 between OOD and ID graphs</a:t>
            </a:r>
            <a:endParaRPr kumimoji="1"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17B778-B287-654F-99FA-9B44252451E2}"/>
              </a:ext>
            </a:extLst>
          </p:cNvPr>
          <p:cNvSpPr txBox="1"/>
          <p:nvPr/>
        </p:nvSpPr>
        <p:spPr>
          <a:xfrm>
            <a:off x="1211401" y="2751157"/>
            <a:ext cx="7575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Difficulties</a:t>
            </a:r>
            <a:r>
              <a:rPr kumimoji="1" lang="en" altLang="zh-CN" b="1" dirty="0"/>
              <a:t>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The number and order of nodes in graph data are uncertain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infeasible to design a global static amplifier suitable for all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rgbClr val="FF0000"/>
                </a:solidFill>
              </a:rPr>
              <a:t>OOD graphs are not available during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hard to design a learning objective for distinguishing ID and OOD data</a:t>
            </a:r>
          </a:p>
          <a:p>
            <a:pPr lvl="1"/>
            <a:endParaRPr kumimoji="1" lang="en-US" altLang="zh-CN" dirty="0"/>
          </a:p>
          <a:p>
            <a:r>
              <a:rPr kumimoji="1" lang="en-US" altLang="zh-CN" b="1" dirty="0"/>
              <a:t>Solutions</a:t>
            </a:r>
            <a:endParaRPr kumimoji="1" lang="en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bg1">
                    <a:lumMod val="65000"/>
                  </a:schemeClr>
                </a:solidFill>
              </a:rPr>
              <a:t>﻿a Learnable Amplifier Generator (LAG)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to adaptively generate graph-specific amplifiers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utilize the node representations encoded by the well-trained GNN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chemeClr val="bg1">
                    <a:lumMod val="65000"/>
                  </a:schemeClr>
                </a:solidFill>
              </a:rPr>
              <a:t>to generate weights for the edges in the original 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b="1" dirty="0">
                <a:solidFill>
                  <a:schemeClr val="accent1"/>
                </a:solidFill>
              </a:rPr>
              <a:t>a Regularized Learning Strategy (RLS)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encourages high scores for amplified ID graphs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expects low scores when only seeing the amplifiers</a:t>
            </a:r>
            <a:endParaRPr kumimoji="1" lang="zh-CN" altLang="en-US" dirty="0"/>
          </a:p>
        </p:txBody>
      </p:sp>
      <p:cxnSp>
        <p:nvCxnSpPr>
          <p:cNvPr id="8" name="曲线连接符 7">
            <a:extLst>
              <a:ext uri="{FF2B5EF4-FFF2-40B4-BE49-F238E27FC236}">
                <a16:creationId xmlns:a16="http://schemas.microsoft.com/office/drawing/2014/main" id="{C0B7E30F-68B2-B247-ADAC-6FD14B7D54C7}"/>
              </a:ext>
            </a:extLst>
          </p:cNvPr>
          <p:cNvCxnSpPr>
            <a:cxnSpLocks/>
          </p:cNvCxnSpPr>
          <p:nvPr/>
        </p:nvCxnSpPr>
        <p:spPr>
          <a:xfrm rot="10800000">
            <a:off x="1226392" y="3742479"/>
            <a:ext cx="12700" cy="2242409"/>
          </a:xfrm>
          <a:prstGeom prst="curvedConnector3">
            <a:avLst>
              <a:gd name="adj1" fmla="val 34524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64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F9FEB2-472E-A64F-A754-0FB27156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8" y="1768348"/>
            <a:ext cx="5656648" cy="1406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F382E6C-BF1D-864E-8118-86A8B5A65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3"/>
          <a:stretch/>
        </p:blipFill>
        <p:spPr>
          <a:xfrm>
            <a:off x="6418942" y="1960216"/>
            <a:ext cx="5409130" cy="13348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327E8A-2DA8-4841-B089-C0EDAB53B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2"/>
          <a:stretch/>
        </p:blipFill>
        <p:spPr>
          <a:xfrm>
            <a:off x="7296521" y="788431"/>
            <a:ext cx="4561531" cy="9292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60033B-1F5E-7C47-BCAB-BC59C5E2C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927" y="3511185"/>
            <a:ext cx="8924145" cy="32567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A49FF5-0BCB-054E-9DCE-97550BDB6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983" y="296599"/>
            <a:ext cx="5821179" cy="559851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4BAC9287-14BA-2C49-AF58-CAEFF22ECFAF}"/>
              </a:ext>
            </a:extLst>
          </p:cNvPr>
          <p:cNvCxnSpPr>
            <a:cxnSpLocks/>
          </p:cNvCxnSpPr>
          <p:nvPr/>
        </p:nvCxnSpPr>
        <p:spPr>
          <a:xfrm>
            <a:off x="9743607" y="2548472"/>
            <a:ext cx="0" cy="626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E14CA127-B994-2449-B30A-AF2DA8D1DB6B}"/>
              </a:ext>
            </a:extLst>
          </p:cNvPr>
          <p:cNvCxnSpPr>
            <a:cxnSpLocks/>
          </p:cNvCxnSpPr>
          <p:nvPr/>
        </p:nvCxnSpPr>
        <p:spPr>
          <a:xfrm flipV="1">
            <a:off x="9476281" y="856450"/>
            <a:ext cx="0" cy="656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1AABCCE4-6A0C-4047-A72C-2580F87290B6}"/>
              </a:ext>
            </a:extLst>
          </p:cNvPr>
          <p:cNvCxnSpPr>
            <a:cxnSpLocks/>
          </p:cNvCxnSpPr>
          <p:nvPr/>
        </p:nvCxnSpPr>
        <p:spPr>
          <a:xfrm>
            <a:off x="7527561" y="2548472"/>
            <a:ext cx="0" cy="626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CC0C80E7-60A6-EE4A-9C2E-1EC50ED6681E}"/>
              </a:ext>
            </a:extLst>
          </p:cNvPr>
          <p:cNvCxnSpPr>
            <a:cxnSpLocks/>
          </p:cNvCxnSpPr>
          <p:nvPr/>
        </p:nvCxnSpPr>
        <p:spPr>
          <a:xfrm>
            <a:off x="7296521" y="886480"/>
            <a:ext cx="0" cy="626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0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CD6819-29F9-F14C-977D-E3929042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9" y="3103230"/>
            <a:ext cx="4933954" cy="37547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036EA84-5708-BE46-9908-1962D4A3942F}"/>
              </a:ext>
            </a:extLst>
          </p:cNvPr>
          <p:cNvSpPr txBox="1"/>
          <p:nvPr/>
        </p:nvSpPr>
        <p:spPr>
          <a:xfrm>
            <a:off x="855429" y="1646083"/>
            <a:ext cx="170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Full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algorithm</a:t>
            </a:r>
            <a:endParaRPr kumimoji="1" lang="zh-CN" altLang="en-US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5DE9326-A3F4-464C-810E-238D3B47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21" y="136525"/>
            <a:ext cx="7742484" cy="282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5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Experiment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CAE5CF-08C9-1740-8AEF-BFE71E32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430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</a:rPr>
              <a:t>About</a:t>
            </a:r>
            <a:r>
              <a:rPr kumimoji="1" lang="zh-CN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</a:rPr>
              <a:t>the</a:t>
            </a:r>
            <a:r>
              <a:rPr kumimoji="1" lang="zh-CN" altLang="en-US" b="1" dirty="0">
                <a:solidFill>
                  <a:schemeClr val="accent1"/>
                </a:solidFill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</a:rPr>
              <a:t>paper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4182254"/>
            <a:ext cx="10933090" cy="217357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kumimoji="1" lang="en-US" altLang="zh-CN" sz="2400" dirty="0"/>
          </a:p>
          <a:p>
            <a:r>
              <a:rPr kumimoji="1" lang="en-US" altLang="zh-CN" sz="2400" dirty="0"/>
              <a:t>Conference: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KDD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2023</a:t>
            </a:r>
            <a:endParaRPr kumimoji="1" lang="en-US" altLang="zh-CN" sz="24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2400" dirty="0">
                <a:latin typeface="Gill Sans MT" charset="0"/>
                <a:ea typeface="Gill Sans MT" charset="0"/>
                <a:cs typeface="Gill Sans MT" charset="0"/>
              </a:rPr>
              <a:t>Paper:</a:t>
            </a:r>
            <a:r>
              <a:rPr kumimoji="1" lang="zh-CN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" altLang="zh-CN" sz="2400" dirty="0">
                <a:latin typeface="Gill Sans MT" charset="0"/>
                <a:ea typeface="Gill Sans MT" charset="0"/>
                <a:cs typeface="Gill Sans MT" charset="0"/>
                <a:hlinkClick r:id="rId2"/>
              </a:rPr>
              <a:t>http://shichuan.org/doc/150.pdf</a:t>
            </a:r>
            <a:endParaRPr kumimoji="1" lang="en-US" altLang="zh-CN" sz="240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2400" dirty="0">
                <a:latin typeface="Gill Sans MT" charset="0"/>
                <a:ea typeface="Gill Sans MT" charset="0"/>
                <a:cs typeface="Gill Sans MT" charset="0"/>
              </a:rPr>
              <a:t>Code:</a:t>
            </a:r>
            <a:r>
              <a:rPr kumimoji="1" lang="zh-CN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" altLang="zh-CN" sz="2400" dirty="0">
                <a:latin typeface="Gill Sans MT" charset="0"/>
                <a:ea typeface="Gill Sans MT" charset="0"/>
                <a:cs typeface="Gill Sans MT" charset="0"/>
                <a:hlinkClick r:id="rId3"/>
              </a:rPr>
              <a:t>https://github.com/BUPT-GAMMA/AAGOD</a:t>
            </a:r>
            <a:endParaRPr kumimoji="1" lang="en" altLang="zh-CN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F17DBF-5B63-154A-9CC1-49A13E3A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870BE3-1467-3645-892D-430099EEF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951" y="1646083"/>
            <a:ext cx="8994098" cy="23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2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81E973E-1086-D14B-B8B1-450D615A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68" y="1748595"/>
            <a:ext cx="10238863" cy="46522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62F0CD9-E1B4-8249-9171-EE16CAB5F3F3}"/>
              </a:ext>
            </a:extLst>
          </p:cNvPr>
          <p:cNvSpPr txBox="1"/>
          <p:nvPr/>
        </p:nvSpPr>
        <p:spPr>
          <a:xfrm>
            <a:off x="5636302" y="836926"/>
            <a:ext cx="389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rgbClr val="FF0000"/>
                </a:solidFill>
              </a:rPr>
              <a:t>﻿6.21% relative enhancement in AUC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solidFill>
                  <a:srgbClr val="FF0000"/>
                </a:solidFill>
              </a:rPr>
              <a:t>a 34 times faster training speed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915475-0773-8343-A408-4F8621DB75A0}"/>
              </a:ext>
            </a:extLst>
          </p:cNvPr>
          <p:cNvSpPr/>
          <p:nvPr/>
        </p:nvSpPr>
        <p:spPr>
          <a:xfrm>
            <a:off x="3507698" y="2503358"/>
            <a:ext cx="1813810" cy="38230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415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E1320E5-3C49-B748-8CB6-3E672C7B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20" y="1646083"/>
            <a:ext cx="10337960" cy="45957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41805A-B06F-4346-B9A8-68ADF402B5FA}"/>
              </a:ext>
            </a:extLst>
          </p:cNvPr>
          <p:cNvSpPr/>
          <p:nvPr/>
        </p:nvSpPr>
        <p:spPr>
          <a:xfrm>
            <a:off x="3402766" y="2388867"/>
            <a:ext cx="1903751" cy="37271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7265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075A5C-5C3E-CF4F-A677-9E1F8BB8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49" y="1609520"/>
            <a:ext cx="9051302" cy="47468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7DF2754-A4F7-3D4A-B25F-530A7080AF6C}"/>
              </a:ext>
            </a:extLst>
          </p:cNvPr>
          <p:cNvSpPr/>
          <p:nvPr/>
        </p:nvSpPr>
        <p:spPr>
          <a:xfrm>
            <a:off x="3312826" y="4856813"/>
            <a:ext cx="1753849" cy="14545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134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2FB28F-E812-E04E-90EA-1838E2D9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35" y="1855644"/>
            <a:ext cx="5885705" cy="3870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F8CEAC-8072-534E-8D5D-2B0EC098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20" y="1750714"/>
            <a:ext cx="5473610" cy="39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6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24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CFF6AE-E1CD-7440-AA9F-C07E245E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72" y="1427155"/>
            <a:ext cx="8693656" cy="529432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87A3D4D-090E-8944-AD66-86ABB9B557F2}"/>
              </a:ext>
            </a:extLst>
          </p:cNvPr>
          <p:cNvSpPr txBox="1"/>
          <p:nvPr/>
        </p:nvSpPr>
        <p:spPr>
          <a:xfrm>
            <a:off x="4497049" y="312968"/>
            <a:ext cx="7495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/>
              <a:t>﻿The amplifiers emphasize </a:t>
            </a:r>
            <a:r>
              <a:rPr kumimoji="1" lang="en" altLang="zh-CN" b="1" dirty="0"/>
              <a:t>the functional group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dirty="0"/>
              <a:t>with </a:t>
            </a:r>
            <a:r>
              <a:rPr kumimoji="1" lang="en" altLang="zh-CN" b="1" dirty="0"/>
              <a:t>a hexagonal structure (e.g., benzene ring) </a:t>
            </a:r>
            <a:r>
              <a:rPr kumimoji="1" lang="en" altLang="zh-CN" dirty="0"/>
              <a:t>in ID 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" altLang="zh-CN" dirty="0"/>
              <a:t>which is the </a:t>
            </a:r>
            <a:r>
              <a:rPr kumimoji="1" lang="en" altLang="zh-CN" b="1" dirty="0"/>
              <a:t>key structure</a:t>
            </a:r>
            <a:r>
              <a:rPr kumimoji="1" lang="en" altLang="zh-CN" dirty="0"/>
              <a:t> making ID graphs different from OOD ones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2726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Experiment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CAE5CF-08C9-1740-8AEF-BFE71E32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8414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Summary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F6A2E3-A007-B842-A7AC-2D7FE95FA1B1}"/>
              </a:ext>
            </a:extLst>
          </p:cNvPr>
          <p:cNvSpPr txBox="1"/>
          <p:nvPr/>
        </p:nvSpPr>
        <p:spPr>
          <a:xfrm>
            <a:off x="838200" y="1708281"/>
            <a:ext cx="1087632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/>
              <a:t>Main</a:t>
            </a:r>
            <a:r>
              <a:rPr kumimoji="1" lang="zh-CN" altLang="en-US" sz="2800" b="1" dirty="0"/>
              <a:t> </a:t>
            </a:r>
            <a:r>
              <a:rPr kumimoji="1" lang="en-US" altLang="zh-CN" sz="2800" b="1" dirty="0"/>
              <a:t>contributions: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the first work proposed for reusing-based graph OOD detection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endow a well-trained GNN with the OOD detection ability</a:t>
            </a:r>
          </a:p>
          <a:p>
            <a:endParaRPr lang="e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an effective framework named AAGOD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Learnable Amplifier Generator (LAG) and Regularize Learning Strategy (RLS)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produce graph-specific amplifiers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enlarge the gap between amplified ID and OOD graphs</a:t>
            </a:r>
          </a:p>
          <a:p>
            <a:endParaRPr lang="en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Extensive experiments on real-world datasets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successfully applied on diverse GNNs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zh-CN" sz="2400" dirty="0"/>
              <a:t>outperforms SOTA baselines in graph OOD detection</a:t>
            </a:r>
            <a:endParaRPr kumimoji="1" lang="en" altLang="zh-CN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670324-3751-6342-82B9-1B1D966C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0286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Related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works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sz="36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6E2731-C7CD-7D43-9C69-0F53A7DBA994}"/>
              </a:ext>
            </a:extLst>
          </p:cNvPr>
          <p:cNvSpPr txBox="1"/>
          <p:nvPr/>
        </p:nvSpPr>
        <p:spPr>
          <a:xfrm>
            <a:off x="1270000" y="1412748"/>
            <a:ext cx="965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zh-CN" b="1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Graph-level OOD detection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KDD 2023. A Data-centric Framework to Endow Graph Neural Networks with Out-Of-Distribution Detection Ability. </a:t>
            </a:r>
            <a:endParaRPr lang="en" altLang="zh-CN" dirty="0">
              <a:solidFill>
                <a:srgbClr val="1F2328"/>
              </a:solidFill>
              <a:latin typeface="Gill Sans MT" panose="020B0502020104020203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WSDM 2023. GOOD-D: On Unsupervised Graph Out-Of-Distribution Detection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 err="1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 2022. </a:t>
            </a:r>
            <a:r>
              <a:rPr lang="en" altLang="zh-CN" b="0" i="0" dirty="0" err="1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GraphDE</a:t>
            </a: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: A Generative Framework for Debiased Learning and Out-of-Distribution Detection on Graphs.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ICML workshop 2022. Towards OOD Detection in Graph Classification from Uncertainty Estimation Perspective.</a:t>
            </a:r>
          </a:p>
          <a:p>
            <a:pPr algn="l"/>
            <a:endParaRPr lang="en" altLang="zh-CN" dirty="0">
              <a:solidFill>
                <a:srgbClr val="1F2328"/>
              </a:solidFill>
              <a:latin typeface="Gill Sans MT" panose="020B0502020104020203" pitchFamily="34" charset="0"/>
            </a:endParaRPr>
          </a:p>
          <a:p>
            <a:pPr algn="l"/>
            <a:r>
              <a:rPr lang="en" altLang="zh-CN" b="1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Node-level OOD detection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ICLR 2023. Energy-based out-of-distribution detection for graph neural networks.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KDD 2022. Learning on Graphs with Out-of-Distribution Nodes.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 err="1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 2021. Graph Posterior Network: Bayesian Predictive Uncertainty for Node Classification. </a:t>
            </a:r>
            <a:endParaRPr lang="en" altLang="zh-CN" dirty="0">
              <a:solidFill>
                <a:srgbClr val="1F2328"/>
              </a:solidFill>
              <a:latin typeface="Gill Sans MT" panose="020B0502020104020203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 err="1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 2020. Uncertainty Aware Semi-Supervised Learning on Graph Data.</a:t>
            </a:r>
          </a:p>
          <a:p>
            <a:pPr marL="342900" indent="-342900" algn="l">
              <a:buFont typeface="+mj-lt"/>
              <a:buAutoNum type="arabicPeriod"/>
            </a:pPr>
            <a:endParaRPr lang="en" altLang="zh-CN" dirty="0">
              <a:solidFill>
                <a:srgbClr val="1F2328"/>
              </a:solidFill>
              <a:latin typeface="Gill Sans MT" panose="020B0502020104020203" pitchFamily="34" charset="0"/>
            </a:endParaRPr>
          </a:p>
          <a:p>
            <a:pPr algn="l"/>
            <a:r>
              <a:rPr lang="en" altLang="zh-CN" b="1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Anomaly Detection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 err="1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 2022. Dual-discriminative Graph Neural Network for Imbalanced Graph-level Anomaly Detection. </a:t>
            </a:r>
            <a:endParaRPr lang="en" altLang="zh-CN" dirty="0">
              <a:solidFill>
                <a:srgbClr val="1F2328"/>
              </a:solidFill>
              <a:latin typeface="Gill Sans MT" panose="020B0502020104020203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" altLang="zh-CN" b="0" i="0" dirty="0">
                <a:solidFill>
                  <a:srgbClr val="1F2328"/>
                </a:solidFill>
                <a:effectLst/>
                <a:latin typeface="Gill Sans MT" panose="020B0502020104020203" pitchFamily="34" charset="0"/>
              </a:rPr>
              <a:t>ICML 2022. Rethinking Graph Neural Networks for Anomaly Detection.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792639D-BCD7-EF43-9EE8-3F3593DA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758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728A341-1F80-6642-8DBB-56535162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851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A3959C-9861-934A-9433-69B94DC81701}"/>
                  </a:ext>
                </a:extLst>
              </p:cNvPr>
              <p:cNvSpPr txBox="1"/>
              <p:nvPr/>
            </p:nvSpPr>
            <p:spPr>
              <a:xfrm>
                <a:off x="880704" y="1780773"/>
                <a:ext cx="7370928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Graph</m:t>
                      </m:r>
                      <m:r>
                        <a:rPr kumimoji="1" lang="zh-CN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data</m:t>
                      </m:r>
                      <m:r>
                        <a:rPr kumimoji="1" lang="zh-CN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400" i="0">
                              <a:latin typeface="Cambria Math" panose="02040503050406030204" pitchFamily="18" charset="0"/>
                            </a:rPr>
                            <m:t>GNN</m:t>
                          </m:r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representation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̃"/>
                          <m:ctrlP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⟷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A3959C-9861-934A-9433-69B94DC81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04" y="1780773"/>
                <a:ext cx="7370928" cy="375937"/>
              </a:xfrm>
              <a:prstGeom prst="rect">
                <a:avLst/>
              </a:prstGeom>
              <a:blipFill>
                <a:blip r:embed="rId2"/>
                <a:stretch>
                  <a:fillRect t="-13333" b="-4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649ECA1C-FDDA-A341-9EEE-0BC8839AD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903159"/>
              </p:ext>
            </p:extLst>
          </p:nvPr>
        </p:nvGraphicFramePr>
        <p:xfrm>
          <a:off x="6804416" y="3182666"/>
          <a:ext cx="2368638" cy="31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73">
                  <a:extLst>
                    <a:ext uri="{9D8B030D-6E8A-4147-A177-3AD203B41FA5}">
                      <a16:colId xmlns:a16="http://schemas.microsoft.com/office/drawing/2014/main" val="3703208760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110494183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479563801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820344764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2234997218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232618174"/>
                    </a:ext>
                  </a:extLst>
                </a:gridCol>
              </a:tblGrid>
              <a:tr h="31691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96E6D6C8-CEAB-8B45-8BA3-5642E8D337C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823216" y="3341122"/>
            <a:ext cx="1981201" cy="8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Left Brace 27">
            <a:extLst>
              <a:ext uri="{FF2B5EF4-FFF2-40B4-BE49-F238E27FC236}">
                <a16:creationId xmlns:a16="http://schemas.microsoft.com/office/drawing/2014/main" id="{C9202C65-EFE6-D34D-A041-1FEF03BE39EB}"/>
              </a:ext>
            </a:extLst>
          </p:cNvPr>
          <p:cNvSpPr/>
          <p:nvPr/>
        </p:nvSpPr>
        <p:spPr>
          <a:xfrm rot="16200000">
            <a:off x="7843318" y="2473153"/>
            <a:ext cx="290839" cy="2368638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34C7CBB1-3663-B344-90DA-0A5622C67EDC}"/>
              </a:ext>
            </a:extLst>
          </p:cNvPr>
          <p:cNvSpPr txBox="1"/>
          <p:nvPr/>
        </p:nvSpPr>
        <p:spPr>
          <a:xfrm>
            <a:off x="7441860" y="273014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ill Sans MT" panose="020B0502020104020203" pitchFamily="34" charset="0"/>
              </a:rPr>
              <a:t>vector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AB98223-4DF3-0342-A0BB-A2332EECD4A1}"/>
              </a:ext>
            </a:extLst>
          </p:cNvPr>
          <p:cNvSpPr txBox="1"/>
          <p:nvPr/>
        </p:nvSpPr>
        <p:spPr>
          <a:xfrm>
            <a:off x="4267483" y="276682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ill Sans MT" panose="020B0502020104020203" pitchFamily="34" charset="0"/>
              </a:rPr>
              <a:t>node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E5B18B0-26CF-A344-A610-3140C366B2DE}"/>
              </a:ext>
            </a:extLst>
          </p:cNvPr>
          <p:cNvSpPr txBox="1"/>
          <p:nvPr/>
        </p:nvSpPr>
        <p:spPr>
          <a:xfrm>
            <a:off x="5287046" y="2941012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961100"/>
                </a:solidFill>
                <a:latin typeface="Gill Sans MT" panose="020B0502020104020203" pitchFamily="34" charset="0"/>
              </a:rPr>
              <a:t>encode</a:t>
            </a:r>
            <a:endParaRPr lang="en-US" sz="2000" dirty="0">
              <a:solidFill>
                <a:srgbClr val="961100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952342D-1EC3-5C44-B16C-6EA63133E9EE}"/>
                  </a:ext>
                </a:extLst>
              </p:cNvPr>
              <p:cNvSpPr/>
              <p:nvPr/>
            </p:nvSpPr>
            <p:spPr>
              <a:xfrm>
                <a:off x="4975615" y="3341949"/>
                <a:ext cx="1511568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952342D-1EC3-5C44-B16C-6EA63133E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615" y="3341949"/>
                <a:ext cx="1511568" cy="46820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DB7996B-AA3A-C94B-AC8C-8B98C9B43EBB}"/>
                  </a:ext>
                </a:extLst>
              </p:cNvPr>
              <p:cNvSpPr/>
              <p:nvPr/>
            </p:nvSpPr>
            <p:spPr>
              <a:xfrm>
                <a:off x="7757642" y="3795909"/>
                <a:ext cx="66300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DB7996B-AA3A-C94B-AC8C-8B98C9B43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642" y="3795909"/>
                <a:ext cx="663002" cy="468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id="{E3D0BD55-6A6E-F54B-AE02-2F9A1CF1F56F}"/>
                  </a:ext>
                </a:extLst>
              </p:cNvPr>
              <p:cNvSpPr txBox="1"/>
              <p:nvPr/>
            </p:nvSpPr>
            <p:spPr>
              <a:xfrm>
                <a:off x="6380902" y="4176108"/>
                <a:ext cx="3215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node</a:t>
                </a:r>
                <a:r>
                  <a:rPr lang="en-US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representation</a:t>
                </a:r>
                <a:r>
                  <a:rPr lang="zh-CN" altLang="en-US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96110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id="{E3D0BD55-6A6E-F54B-AE02-2F9A1CF1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02" y="4176108"/>
                <a:ext cx="3215665" cy="461665"/>
              </a:xfrm>
              <a:prstGeom prst="rect">
                <a:avLst/>
              </a:prstGeom>
              <a:blipFill>
                <a:blip r:embed="rId5"/>
                <a:stretch>
                  <a:fillRect l="-394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33">
            <a:extLst>
              <a:ext uri="{FF2B5EF4-FFF2-40B4-BE49-F238E27FC236}">
                <a16:creationId xmlns:a16="http://schemas.microsoft.com/office/drawing/2014/main" id="{E2B5375B-CA95-2B4B-BB39-FEE1837BE31E}"/>
              </a:ext>
            </a:extLst>
          </p:cNvPr>
          <p:cNvSpPr/>
          <p:nvPr/>
        </p:nvSpPr>
        <p:spPr>
          <a:xfrm>
            <a:off x="3908814" y="278014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36">
            <a:extLst>
              <a:ext uri="{FF2B5EF4-FFF2-40B4-BE49-F238E27FC236}">
                <a16:creationId xmlns:a16="http://schemas.microsoft.com/office/drawing/2014/main" id="{82ACC258-62CA-6A46-AEFA-EC0FFF0F7F6E}"/>
              </a:ext>
            </a:extLst>
          </p:cNvPr>
          <p:cNvSpPr/>
          <p:nvPr/>
        </p:nvSpPr>
        <p:spPr>
          <a:xfrm>
            <a:off x="3458163" y="322276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961100"/>
              </a:solidFill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37">
            <a:extLst>
              <a:ext uri="{FF2B5EF4-FFF2-40B4-BE49-F238E27FC236}">
                <a16:creationId xmlns:a16="http://schemas.microsoft.com/office/drawing/2014/main" id="{434C14A5-48C8-A541-8F35-19C9ED780E06}"/>
              </a:ext>
            </a:extLst>
          </p:cNvPr>
          <p:cNvSpPr/>
          <p:nvPr/>
        </p:nvSpPr>
        <p:spPr>
          <a:xfrm>
            <a:off x="4064786" y="389665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24" name="Oval 38">
            <a:extLst>
              <a:ext uri="{FF2B5EF4-FFF2-40B4-BE49-F238E27FC236}">
                <a16:creationId xmlns:a16="http://schemas.microsoft.com/office/drawing/2014/main" id="{F86727A8-EE82-D542-9DF3-A0188A250264}"/>
              </a:ext>
            </a:extLst>
          </p:cNvPr>
          <p:cNvSpPr/>
          <p:nvPr/>
        </p:nvSpPr>
        <p:spPr>
          <a:xfrm>
            <a:off x="3051565" y="380289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5AB5F57B-C94A-C24E-9C7B-F6A1941E04AE}"/>
              </a:ext>
            </a:extLst>
          </p:cNvPr>
          <p:cNvSpPr/>
          <p:nvPr/>
        </p:nvSpPr>
        <p:spPr>
          <a:xfrm>
            <a:off x="2794390" y="2880754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40">
            <a:extLst>
              <a:ext uri="{FF2B5EF4-FFF2-40B4-BE49-F238E27FC236}">
                <a16:creationId xmlns:a16="http://schemas.microsoft.com/office/drawing/2014/main" id="{AA386F44-CE8F-DA44-96F9-BDCAAB4D64F7}"/>
              </a:ext>
            </a:extLst>
          </p:cNvPr>
          <p:cNvSpPr/>
          <p:nvPr/>
        </p:nvSpPr>
        <p:spPr>
          <a:xfrm>
            <a:off x="4379112" y="322276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dirty="0">
                <a:solidFill>
                  <a:schemeClr val="tx1"/>
                </a:solidFill>
                <a:latin typeface="Gill Sans MT" panose="020B0502020104020203" pitchFamily="34" charset="0"/>
                <a:ea typeface="Helvetica Neue Light" charset="0"/>
                <a:cs typeface="Helvetica Neue Light" charset="0"/>
              </a:rPr>
              <a:t>i</a:t>
            </a:r>
            <a:endParaRPr lang="en-US" sz="2200" dirty="0">
              <a:solidFill>
                <a:schemeClr val="tx1"/>
              </a:solidFill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41">
            <a:extLst>
              <a:ext uri="{FF2B5EF4-FFF2-40B4-BE49-F238E27FC236}">
                <a16:creationId xmlns:a16="http://schemas.microsoft.com/office/drawing/2014/main" id="{6635CDB2-24D2-1A4B-9065-C1D58347EE0D}"/>
              </a:ext>
            </a:extLst>
          </p:cNvPr>
          <p:cNvSpPr/>
          <p:nvPr/>
        </p:nvSpPr>
        <p:spPr>
          <a:xfrm>
            <a:off x="4548895" y="368573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28" name="Straight Connector 42">
            <a:extLst>
              <a:ext uri="{FF2B5EF4-FFF2-40B4-BE49-F238E27FC236}">
                <a16:creationId xmlns:a16="http://schemas.microsoft.com/office/drawing/2014/main" id="{7CAA913A-7C0A-BC4A-95A1-84735B6B4AEC}"/>
              </a:ext>
            </a:extLst>
          </p:cNvPr>
          <p:cNvCxnSpPr/>
          <p:nvPr/>
        </p:nvCxnSpPr>
        <p:spPr>
          <a:xfrm>
            <a:off x="3068710" y="3019165"/>
            <a:ext cx="429626" cy="244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3">
            <a:extLst>
              <a:ext uri="{FF2B5EF4-FFF2-40B4-BE49-F238E27FC236}">
                <a16:creationId xmlns:a16="http://schemas.microsoft.com/office/drawing/2014/main" id="{3B6CE2E7-3418-204B-A1C6-FFF3319E63BC}"/>
              </a:ext>
            </a:extLst>
          </p:cNvPr>
          <p:cNvCxnSpPr/>
          <p:nvPr/>
        </p:nvCxnSpPr>
        <p:spPr>
          <a:xfrm>
            <a:off x="2931551" y="3157574"/>
            <a:ext cx="257175" cy="645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4">
            <a:extLst>
              <a:ext uri="{FF2B5EF4-FFF2-40B4-BE49-F238E27FC236}">
                <a16:creationId xmlns:a16="http://schemas.microsoft.com/office/drawing/2014/main" id="{83C9B263-5161-EB4B-B4BC-6BA335FB162E}"/>
              </a:ext>
            </a:extLst>
          </p:cNvPr>
          <p:cNvCxnSpPr/>
          <p:nvPr/>
        </p:nvCxnSpPr>
        <p:spPr>
          <a:xfrm>
            <a:off x="3325886" y="3941303"/>
            <a:ext cx="738901" cy="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5">
            <a:extLst>
              <a:ext uri="{FF2B5EF4-FFF2-40B4-BE49-F238E27FC236}">
                <a16:creationId xmlns:a16="http://schemas.microsoft.com/office/drawing/2014/main" id="{21D6B997-03A9-1844-BE33-2EB4D8A8A969}"/>
              </a:ext>
            </a:extLst>
          </p:cNvPr>
          <p:cNvCxnSpPr/>
          <p:nvPr/>
        </p:nvCxnSpPr>
        <p:spPr>
          <a:xfrm flipV="1">
            <a:off x="4339107" y="3922015"/>
            <a:ext cx="249962" cy="113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6">
            <a:extLst>
              <a:ext uri="{FF2B5EF4-FFF2-40B4-BE49-F238E27FC236}">
                <a16:creationId xmlns:a16="http://schemas.microsoft.com/office/drawing/2014/main" id="{EAA0C75F-9DDD-6442-ABBD-18A74AC6C3BA}"/>
              </a:ext>
            </a:extLst>
          </p:cNvPr>
          <p:cNvCxnSpPr/>
          <p:nvPr/>
        </p:nvCxnSpPr>
        <p:spPr>
          <a:xfrm flipH="1">
            <a:off x="3285712" y="3459043"/>
            <a:ext cx="212624" cy="3843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7">
            <a:extLst>
              <a:ext uri="{FF2B5EF4-FFF2-40B4-BE49-F238E27FC236}">
                <a16:creationId xmlns:a16="http://schemas.microsoft.com/office/drawing/2014/main" id="{CB9D7512-7F16-5D47-8E9C-4A97A4F37994}"/>
              </a:ext>
            </a:extLst>
          </p:cNvPr>
          <p:cNvCxnSpPr/>
          <p:nvPr/>
        </p:nvCxnSpPr>
        <p:spPr>
          <a:xfrm flipH="1" flipV="1">
            <a:off x="4045975" y="3056966"/>
            <a:ext cx="155972" cy="839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>
            <a:extLst>
              <a:ext uri="{FF2B5EF4-FFF2-40B4-BE49-F238E27FC236}">
                <a16:creationId xmlns:a16="http://schemas.microsoft.com/office/drawing/2014/main" id="{91B983FA-9C9A-3945-8C93-0D7D02233EF1}"/>
              </a:ext>
            </a:extLst>
          </p:cNvPr>
          <p:cNvCxnSpPr/>
          <p:nvPr/>
        </p:nvCxnSpPr>
        <p:spPr>
          <a:xfrm>
            <a:off x="4142961" y="3016427"/>
            <a:ext cx="276324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9">
            <a:extLst>
              <a:ext uri="{FF2B5EF4-FFF2-40B4-BE49-F238E27FC236}">
                <a16:creationId xmlns:a16="http://schemas.microsoft.com/office/drawing/2014/main" id="{E73B3CDC-59EC-B84E-BE46-2F2A3BCAF058}"/>
              </a:ext>
            </a:extLst>
          </p:cNvPr>
          <p:cNvSpPr/>
          <p:nvPr/>
        </p:nvSpPr>
        <p:spPr>
          <a:xfrm>
            <a:off x="2689614" y="436224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6" name="Straight Connector 50">
            <a:extLst>
              <a:ext uri="{FF2B5EF4-FFF2-40B4-BE49-F238E27FC236}">
                <a16:creationId xmlns:a16="http://schemas.microsoft.com/office/drawing/2014/main" id="{59134DA4-B294-3540-BD34-EB25BC500AF7}"/>
              </a:ext>
            </a:extLst>
          </p:cNvPr>
          <p:cNvCxnSpPr/>
          <p:nvPr/>
        </p:nvCxnSpPr>
        <p:spPr>
          <a:xfrm flipH="1">
            <a:off x="2826774" y="4039175"/>
            <a:ext cx="264964" cy="323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51">
            <a:extLst>
              <a:ext uri="{FF2B5EF4-FFF2-40B4-BE49-F238E27FC236}">
                <a16:creationId xmlns:a16="http://schemas.microsoft.com/office/drawing/2014/main" id="{67D2682C-CA4C-6747-8ECE-E494371BA90A}"/>
              </a:ext>
            </a:extLst>
          </p:cNvPr>
          <p:cNvSpPr/>
          <p:nvPr/>
        </p:nvSpPr>
        <p:spPr>
          <a:xfrm>
            <a:off x="3527815" y="437153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8" name="Straight Connector 52">
            <a:extLst>
              <a:ext uri="{FF2B5EF4-FFF2-40B4-BE49-F238E27FC236}">
                <a16:creationId xmlns:a16="http://schemas.microsoft.com/office/drawing/2014/main" id="{FBBF8840-CAD9-E940-9191-CF2A288E42B1}"/>
              </a:ext>
            </a:extLst>
          </p:cNvPr>
          <p:cNvCxnSpPr/>
          <p:nvPr/>
        </p:nvCxnSpPr>
        <p:spPr>
          <a:xfrm>
            <a:off x="3285712" y="4039174"/>
            <a:ext cx="301040" cy="332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53">
            <a:extLst>
              <a:ext uri="{FF2B5EF4-FFF2-40B4-BE49-F238E27FC236}">
                <a16:creationId xmlns:a16="http://schemas.microsoft.com/office/drawing/2014/main" id="{CD9036F1-5A6C-B64A-9024-9831FB5EAD3C}"/>
              </a:ext>
            </a:extLst>
          </p:cNvPr>
          <p:cNvCxnSpPr/>
          <p:nvPr/>
        </p:nvCxnSpPr>
        <p:spPr>
          <a:xfrm flipV="1">
            <a:off x="3692311" y="3016427"/>
            <a:ext cx="256677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54">
            <a:extLst>
              <a:ext uri="{FF2B5EF4-FFF2-40B4-BE49-F238E27FC236}">
                <a16:creationId xmlns:a16="http://schemas.microsoft.com/office/drawing/2014/main" id="{1D0FA5DF-2611-9B43-AC04-13ABF72FF96B}"/>
              </a:ext>
            </a:extLst>
          </p:cNvPr>
          <p:cNvCxnSpPr/>
          <p:nvPr/>
        </p:nvCxnSpPr>
        <p:spPr>
          <a:xfrm>
            <a:off x="3692311" y="3459043"/>
            <a:ext cx="412649" cy="478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9EE770-1B0E-F544-9659-8A700534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81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Method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Experiment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CAE5CF-08C9-1740-8AEF-BFE71E32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62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Visual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9332DE-F152-9E49-97A2-3B7CB3389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4" t="32569" b="6154"/>
          <a:stretch/>
        </p:blipFill>
        <p:spPr bwMode="auto">
          <a:xfrm>
            <a:off x="3637612" y="1646083"/>
            <a:ext cx="4916775" cy="4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F170A2-06FE-DB40-8456-DAD3BAAEE2FD}"/>
              </a:ext>
            </a:extLst>
          </p:cNvPr>
          <p:cNvSpPr txBox="1"/>
          <p:nvPr/>
        </p:nvSpPr>
        <p:spPr>
          <a:xfrm>
            <a:off x="948690" y="2423160"/>
            <a:ext cx="2020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/>
              <a:t>In-distribution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</a:p>
          <a:p>
            <a:pPr algn="r"/>
            <a:r>
              <a:rPr kumimoji="1" lang="en-US" altLang="zh-CN" dirty="0"/>
              <a:t>(ID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data)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F9B0FB-461E-4141-844B-9D97851BA8F2}"/>
              </a:ext>
            </a:extLst>
          </p:cNvPr>
          <p:cNvSpPr txBox="1"/>
          <p:nvPr/>
        </p:nvSpPr>
        <p:spPr>
          <a:xfrm>
            <a:off x="479010" y="4690110"/>
            <a:ext cx="24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/>
              <a:t>Out-of-distribution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</a:p>
          <a:p>
            <a:pPr algn="r"/>
            <a:r>
              <a:rPr kumimoji="1" lang="en-US" altLang="zh-CN" dirty="0"/>
              <a:t>(OOD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553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Visual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24CC0A8-D111-C640-AD65-A13B12BA9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6"/>
          <a:stretch/>
        </p:blipFill>
        <p:spPr bwMode="auto">
          <a:xfrm>
            <a:off x="1283493" y="2629612"/>
            <a:ext cx="9625013" cy="37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AEE83C1-FD6E-9D45-9F9F-BB81CD8B877B}"/>
              </a:ext>
            </a:extLst>
          </p:cNvPr>
          <p:cNvSpPr txBox="1"/>
          <p:nvPr/>
        </p:nvSpPr>
        <p:spPr>
          <a:xfrm>
            <a:off x="1327214" y="1481312"/>
            <a:ext cx="434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b="1" dirty="0"/>
              <a:t>﻿a trustworthy model</a:t>
            </a:r>
            <a:r>
              <a:rPr kumimoji="1" lang="en" altLang="zh-CN" dirty="0"/>
              <a:t> should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not only perform well on ID samples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but also recognize what they don’t know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55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8A4CFB-AA5A-9C4E-8B41-7471C8BE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64" y="1714913"/>
            <a:ext cx="6925872" cy="45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D13D8B-3FE2-2E40-AAB3-ACDC884F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80" y="1702296"/>
            <a:ext cx="5171607" cy="23706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64E977-691A-8D44-A97F-78D8E92B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0" y="4129133"/>
            <a:ext cx="5171607" cy="8148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F6E291-C3AF-714C-862A-C6E8DF867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463" y="1702296"/>
            <a:ext cx="4791337" cy="26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D13D8B-3FE2-2E40-AAB3-ACDC884FE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80" y="1702296"/>
            <a:ext cx="5171607" cy="23706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64E977-691A-8D44-A97F-78D8E92B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80" y="4129133"/>
            <a:ext cx="5171607" cy="8148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7F6E291-C3AF-714C-862A-C6E8DF867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463" y="1702296"/>
            <a:ext cx="4791337" cy="2611796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43AAFD3D-CC65-AD48-A1EA-F4EDA4B679F3}"/>
              </a:ext>
            </a:extLst>
          </p:cNvPr>
          <p:cNvSpPr/>
          <p:nvPr/>
        </p:nvSpPr>
        <p:spPr>
          <a:xfrm>
            <a:off x="569626" y="1499016"/>
            <a:ext cx="11272604" cy="4047345"/>
          </a:xfrm>
          <a:prstGeom prst="round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C899A0-7D63-1542-A731-D5ED309E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87" y="3635272"/>
            <a:ext cx="5463913" cy="26174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A9AB1B-E9A3-D14F-BC10-EC3C7F881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991" y="3629973"/>
            <a:ext cx="5222820" cy="262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8775FE3-61E4-6242-BCAA-816AF8770554}"/>
              </a:ext>
            </a:extLst>
          </p:cNvPr>
          <p:cNvSpPr txBox="1"/>
          <p:nvPr/>
        </p:nvSpPr>
        <p:spPr>
          <a:xfrm>
            <a:off x="4410629" y="6356350"/>
            <a:ext cx="359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b="1" dirty="0"/>
              <a:t>﻿SSD/LOF</a:t>
            </a:r>
            <a:r>
              <a:rPr kumimoji="1" lang="en-US" altLang="zh-CN" b="1" dirty="0"/>
              <a:t>: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two</a:t>
            </a:r>
            <a:r>
              <a:rPr kumimoji="1" lang="en" altLang="zh-CN" b="1" dirty="0"/>
              <a:t> scoring function</a:t>
            </a:r>
            <a:r>
              <a:rPr kumimoji="1" lang="en-US" altLang="zh-CN" b="1" dirty="0"/>
              <a:t>s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9265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OOD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detection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9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D82973-9408-DB44-98F6-5A0807AED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69"/>
          <a:stretch/>
        </p:blipFill>
        <p:spPr>
          <a:xfrm>
            <a:off x="1802186" y="2303317"/>
            <a:ext cx="8587627" cy="39175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13A59DF-B79A-EF41-8308-7287286AB5A2}"/>
              </a:ext>
            </a:extLst>
          </p:cNvPr>
          <p:cNvSpPr txBox="1"/>
          <p:nvPr/>
        </p:nvSpPr>
        <p:spPr>
          <a:xfrm>
            <a:off x="838200" y="1687660"/>
            <a:ext cx="3812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Train-from-scratch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pipeline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problem: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high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computation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cost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49676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30532</TotalTime>
  <Words>900</Words>
  <Application>Microsoft Macintosh PowerPoint</Application>
  <PresentationFormat>宽屏</PresentationFormat>
  <Paragraphs>187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4" baseType="lpstr">
      <vt:lpstr>等线</vt:lpstr>
      <vt:lpstr>Arial</vt:lpstr>
      <vt:lpstr>Cambria Math</vt:lpstr>
      <vt:lpstr>Gill Sans MT</vt:lpstr>
      <vt:lpstr>Office 主题​​</vt:lpstr>
      <vt:lpstr> A Data-centric Framework  to Endow Graph Neural Networks  with Out-Of-Distribution Detection Ability</vt:lpstr>
      <vt:lpstr>About the paper</vt:lpstr>
      <vt:lpstr>Outline</vt:lpstr>
      <vt:lpstr>Background | Visual OOD detection</vt:lpstr>
      <vt:lpstr>Background | Visual OOD detection</vt:lpstr>
      <vt:lpstr>Background | Graph OOD detection</vt:lpstr>
      <vt:lpstr>Background | Graph OOD detection</vt:lpstr>
      <vt:lpstr>Background | Graph OOD detection</vt:lpstr>
      <vt:lpstr>Background | Graph OOD detection</vt:lpstr>
      <vt:lpstr>Background | Graph OOD detection</vt:lpstr>
      <vt:lpstr>Outline</vt:lpstr>
      <vt:lpstr>Method</vt:lpstr>
      <vt:lpstr>Method</vt:lpstr>
      <vt:lpstr>Method</vt:lpstr>
      <vt:lpstr>Method</vt:lpstr>
      <vt:lpstr>Method</vt:lpstr>
      <vt:lpstr>Method</vt:lpstr>
      <vt:lpstr>Method</vt:lpstr>
      <vt:lpstr>Outline</vt:lpstr>
      <vt:lpstr>Experiment</vt:lpstr>
      <vt:lpstr>Experiment</vt:lpstr>
      <vt:lpstr>Experiment</vt:lpstr>
      <vt:lpstr>Experiment</vt:lpstr>
      <vt:lpstr>Experiment</vt:lpstr>
      <vt:lpstr>Outline</vt:lpstr>
      <vt:lpstr>Summary</vt:lpstr>
      <vt:lpstr>Related works | Graph OOD Detection</vt:lpstr>
      <vt:lpstr>PowerPoint 演示文稿</vt:lpstr>
      <vt:lpstr>Background | graph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Recurrent Architecture for Path-based Knowledge Graph Embedding </dc:title>
  <dc:creator>Microsoft Office 用户</dc:creator>
  <cp:lastModifiedBy>Zhou Zhanke</cp:lastModifiedBy>
  <cp:revision>1730</cp:revision>
  <dcterms:created xsi:type="dcterms:W3CDTF">2020-10-12T09:32:22Z</dcterms:created>
  <dcterms:modified xsi:type="dcterms:W3CDTF">2023-07-05T12:33:16Z</dcterms:modified>
</cp:coreProperties>
</file>