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1270" r:id="rId2"/>
    <p:sldId id="1304" r:id="rId3"/>
    <p:sldId id="1292" r:id="rId4"/>
    <p:sldId id="1340" r:id="rId5"/>
    <p:sldId id="330" r:id="rId6"/>
    <p:sldId id="1320" r:id="rId7"/>
    <p:sldId id="1322" r:id="rId8"/>
    <p:sldId id="1312" r:id="rId9"/>
    <p:sldId id="1296" r:id="rId10"/>
    <p:sldId id="1321" r:id="rId11"/>
    <p:sldId id="1323" r:id="rId12"/>
    <p:sldId id="1325" r:id="rId13"/>
    <p:sldId id="1299" r:id="rId14"/>
    <p:sldId id="1313" r:id="rId15"/>
    <p:sldId id="1301" r:id="rId16"/>
    <p:sldId id="1316" r:id="rId17"/>
    <p:sldId id="1329" r:id="rId18"/>
    <p:sldId id="1330" r:id="rId19"/>
    <p:sldId id="1331" r:id="rId20"/>
    <p:sldId id="1328" r:id="rId21"/>
    <p:sldId id="1333" r:id="rId22"/>
    <p:sldId id="1339" r:id="rId23"/>
    <p:sldId id="1327" r:id="rId24"/>
    <p:sldId id="1336" r:id="rId25"/>
    <p:sldId id="1295" r:id="rId26"/>
    <p:sldId id="1337" r:id="rId27"/>
    <p:sldId id="1308" r:id="rId28"/>
    <p:sldId id="1317" r:id="rId29"/>
    <p:sldId id="1306" r:id="rId30"/>
    <p:sldId id="1302" r:id="rId31"/>
    <p:sldId id="1303" r:id="rId32"/>
    <p:sldId id="1338" r:id="rId33"/>
    <p:sldId id="1307" r:id="rId34"/>
    <p:sldId id="1319" r:id="rId35"/>
    <p:sldId id="335" r:id="rId36"/>
    <p:sldId id="324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/>
    <p:restoredTop sz="94490"/>
  </p:normalViewPr>
  <p:slideViewPr>
    <p:cSldViewPr snapToGrid="0" snapToObjects="1">
      <p:cViewPr varScale="1">
        <p:scale>
          <a:sx n="76" d="100"/>
          <a:sy n="76" d="100"/>
        </p:scale>
        <p:origin x="21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C33E-88ED-5F42-8469-2B4FC2170EF2}" type="datetimeFigureOut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E37F-D51A-344D-9BAA-327F4D8734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81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765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53827-F583-3D42-89C8-9F3178186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2600F0-C317-AA43-8DE9-C88091D8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4AE6E-C3A9-7C4A-AEA1-8E195366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0429-7AF2-524A-958B-C75B85FB9359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2FB95-5188-4149-B940-D50296AD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AE3FE1-662C-6F47-B5CC-D969D2A6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5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D5310-E68C-5141-A4BB-FFFE4D8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87AC8-83FA-024B-B755-F96AE0E7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93B06-2484-E141-BA81-084D9CD1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D8D9-2946-054A-BDED-781107C2BBF7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57694-E940-7043-B9CC-78D55BE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E270B-72EB-5E40-9CD7-14C15DE5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4D01DF-B9A1-5744-87EC-068E4158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EB9353-0978-1843-ADD0-C9606129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A5F6B-7A0C-274E-A733-DB6A0FB0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607C-A425-594B-A106-639A018BA7F6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BB8CC-562D-9149-96DA-45F2FF14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FA7BC-0D8F-BC41-BBA6-ACD4E238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1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74F05-C702-564A-9DED-0C530B5E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986D5-1872-2846-A3B2-CCA3FECB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7416E-90AF-CA47-B1E5-A41F55C9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9226-94A1-F94D-9A41-0A82C7925CF0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95AEA-7D54-6045-AD7C-6478F78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0AC23-7A4C-E847-8D87-30082ED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7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EF95D-6F06-E344-A6B1-34BD9349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26E35-2B82-8247-A49F-8A88DA6A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1953B-BAEA-234F-9227-E65DCB1A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351E-D66A-0243-98EE-F94F357B064E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EFE4E-16B7-1343-9D6E-82BF1A54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4262-96C6-744D-8940-A735417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9015D-F807-0A4B-BCAA-AD579418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2A634-B121-FB46-AB49-2FA731430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CFD4C-C26E-E841-A49E-9FAB2CB4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619E41-1966-454F-B1F7-1577C911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903-2683-D34F-9D6D-5F0BAFF67725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F484B-5ADB-9349-A0DE-841E597A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C9536-C25B-B247-B8A9-3765696A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4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02D84-C7D1-CE43-99E1-8A2F0BD8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D9F48-DE57-9247-8209-2921501E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DF00C-ED12-9441-A7BA-00D6490F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84F8B0-2B7D-EF44-99AB-B96AC06C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D08ECC-774C-BC4C-AA6C-FCDD62474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95FD46-84D0-FC48-8F53-ECC3A9FA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A32A-934A-784E-992B-B806C86BFBAF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1A3513-D024-A742-B27C-65B7B4A8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EC3B0D-1FD6-204E-993C-BD5159DB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66A13-BEB0-D148-B72A-4D5E739F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70316-CB69-364A-8478-69A1A54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F8F-6A1E-8F45-8843-5670DC4EA831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A0FDDC-02E2-3C43-9612-6123F406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36FCB-EF1E-CD49-B9A7-DBED54A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0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0131D6-C9AE-AD4D-AA67-FF8A767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B82D-A0C1-3545-985F-AFA3C88427D6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831C8-2B51-1145-AF5C-2BDC777D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EBA151-EEC0-794F-AB0D-C06D081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84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93753-E651-5346-BC8A-B792D99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95B2E-189D-994A-8128-0BDE9C81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C31816-3A81-E44E-A727-E85D0DFE7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2B2DD4-1C1D-5F4E-B596-588D3B4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03B2-8F5A-AE49-8416-6633FECF7D38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67997-519E-7D45-BDE7-39346B4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6F7F06-5562-E34F-84F1-34F8CCC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9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8887-EE62-A34E-AC69-99A5FC07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28724-D0C8-D049-B55A-4ACAB0AA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A3883-05BF-DE49-8169-A0E9E0C7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609E13-2466-E549-A377-B5DD8E56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F6A6-8AF8-4845-A9CC-F764AC5B6C2D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CFAA26-6EBB-524A-B238-CC2D6B0F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0D9B0-C0B6-BA4F-98A0-E9C25CF1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7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16CDA1-808B-094D-B968-259AFB9C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26C5BE-A807-7846-A516-68F0101B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9CA45-F98C-4B47-9D80-1DD2E94B1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83F8-3459-4F46-A26D-95852625EA82}" type="datetime1">
              <a:rPr kumimoji="1" lang="zh-CN" altLang="en-US" smtClean="0"/>
              <a:t>2023/2/9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99D22-D529-8547-A5A3-CCF52A594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AB585B-B47B-2943-AC43-8388D78DC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5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M2-ND/CFLP" TargetMode="External"/><Relationship Id="rId2" Type="http://schemas.openxmlformats.org/officeDocument/2006/relationships/hyperlink" Target="https://arxiv.org/pdf/2106.0217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ml.cc/media/icml-2022/Slides/16774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8A6A9-FAE3-9146-AB24-353838CD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" y="1728373"/>
            <a:ext cx="11861799" cy="193398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Learning</a:t>
            </a:r>
            <a:r>
              <a:rPr lang="zh-CN" altLang="en-US" sz="4000" dirty="0"/>
              <a:t> </a:t>
            </a:r>
            <a:r>
              <a:rPr lang="en-US" altLang="zh-CN" sz="4000" dirty="0"/>
              <a:t>from</a:t>
            </a:r>
            <a:r>
              <a:rPr lang="zh-CN" altLang="en-US" sz="4000" dirty="0"/>
              <a:t> </a:t>
            </a:r>
            <a:r>
              <a:rPr lang="en-US" altLang="zh-CN" sz="4000" dirty="0"/>
              <a:t>Counterfactual</a:t>
            </a:r>
            <a:r>
              <a:rPr lang="zh-CN" altLang="en-US" sz="4000" dirty="0"/>
              <a:t> </a:t>
            </a:r>
            <a:r>
              <a:rPr lang="en-US" altLang="zh-CN" sz="4000" dirty="0"/>
              <a:t>Links</a:t>
            </a:r>
            <a:r>
              <a:rPr lang="zh-CN" altLang="en-US" sz="4000" dirty="0"/>
              <a:t> </a:t>
            </a:r>
            <a:br>
              <a:rPr lang="en-US" altLang="zh-CN" sz="4000" dirty="0"/>
            </a:br>
            <a:r>
              <a:rPr lang="en-US" altLang="zh-CN" sz="4000" dirty="0"/>
              <a:t>for</a:t>
            </a:r>
            <a:r>
              <a:rPr lang="zh-CN" altLang="en-US" sz="4000" dirty="0"/>
              <a:t> </a:t>
            </a:r>
            <a:r>
              <a:rPr lang="en-US" altLang="zh-CN" sz="4000" dirty="0"/>
              <a:t>Link</a:t>
            </a:r>
            <a:r>
              <a:rPr lang="zh-CN" altLang="en-US" sz="4000" dirty="0"/>
              <a:t> </a:t>
            </a:r>
            <a:r>
              <a:rPr lang="en-US" altLang="zh-CN" sz="4000" dirty="0"/>
              <a:t>Prediction</a:t>
            </a:r>
            <a:endParaRPr kumimoji="1" lang="zh-CN" altLang="en-US" sz="3800" dirty="0">
              <a:cs typeface="Adobe Arabic" panose="02040503050201020203" pitchFamily="18" charset="-78"/>
            </a:endParaRPr>
          </a:p>
        </p:txBody>
      </p:sp>
      <p:sp>
        <p:nvSpPr>
          <p:cNvPr id="4" name="副标题 5">
            <a:extLst>
              <a:ext uri="{FF2B5EF4-FFF2-40B4-BE49-F238E27FC236}">
                <a16:creationId xmlns:a16="http://schemas.microsoft.com/office/drawing/2014/main" id="{DF34D6F1-FA91-D541-9523-00C4ADC25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8437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zh-CN" sz="2800" dirty="0">
                <a:latin typeface="Gill Sans MT" charset="0"/>
                <a:ea typeface="Gill Sans MT" charset="0"/>
                <a:cs typeface="Gill Sans MT" charset="0"/>
              </a:rPr>
              <a:t>Presenter: Zhanke Zhou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2023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/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02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/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09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kumimoji="1" lang="en-US" altLang="zh-CN" sz="3200" baseline="300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A1AFDCE-D2CE-6D44-96E1-AAD981C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295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26BA-B6E8-994B-8319-249ABE5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sz="32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663463-2D73-C945-9881-A02815CD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49617" cy="2307964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b="1" dirty="0">
                <a:solidFill>
                  <a:schemeClr val="bg1">
                    <a:lumMod val="50000"/>
                  </a:schemeClr>
                </a:solidFill>
              </a:rPr>
              <a:t>counterfactual question</a:t>
            </a:r>
          </a:p>
          <a:p>
            <a:pPr marL="0" indent="0">
              <a:buNone/>
            </a:pPr>
            <a:r>
              <a:rPr lang="en" altLang="zh-CN" i="1" dirty="0">
                <a:solidFill>
                  <a:schemeClr val="bg1">
                    <a:lumMod val="50000"/>
                  </a:schemeClr>
                </a:solidFill>
              </a:rPr>
              <a:t>Would Alice and Adam still be friends if they were not </a:t>
            </a:r>
            <a:r>
              <a:rPr lang="en" altLang="zh-CN" i="1" u="sng" dirty="0">
                <a:solidFill>
                  <a:schemeClr val="bg1">
                    <a:lumMod val="50000"/>
                  </a:schemeClr>
                </a:solidFill>
              </a:rPr>
              <a:t>living in the same neighborhood</a:t>
            </a:r>
            <a:r>
              <a:rPr lang="en" altLang="zh-CN" i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kumimoji="1"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BD0700-D69E-A842-B818-3BCF2DD4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6D7BB8-C6F6-644C-B0D1-B6501C2C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836" y="2073057"/>
            <a:ext cx="4605442" cy="34854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870775A-FD11-5C49-B073-B2225DCB4166}"/>
              </a:ext>
            </a:extLst>
          </p:cNvPr>
          <p:cNvSpPr txBox="1"/>
          <p:nvPr/>
        </p:nvSpPr>
        <p:spPr>
          <a:xfrm>
            <a:off x="838197" y="3314419"/>
            <a:ext cx="5518242" cy="95410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question,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find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sz="2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answer,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i.e.,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counterfactual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link?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8BFC091-B423-E142-BC52-427345136520}"/>
              </a:ext>
            </a:extLst>
          </p:cNvPr>
          <p:cNvSpPr/>
          <p:nvPr/>
        </p:nvSpPr>
        <p:spPr>
          <a:xfrm>
            <a:off x="8610600" y="3588026"/>
            <a:ext cx="354496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6FCCCEC-06E9-584E-897B-BA3D09596096}"/>
              </a:ext>
            </a:extLst>
          </p:cNvPr>
          <p:cNvSpPr/>
          <p:nvPr/>
        </p:nvSpPr>
        <p:spPr>
          <a:xfrm>
            <a:off x="9804952" y="3071191"/>
            <a:ext cx="354496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6502C34-DBD3-634D-B605-0A062C2DD4C2}"/>
              </a:ext>
            </a:extLst>
          </p:cNvPr>
          <p:cNvCxnSpPr/>
          <p:nvPr/>
        </p:nvCxnSpPr>
        <p:spPr>
          <a:xfrm>
            <a:off x="8279296" y="2773017"/>
            <a:ext cx="407504" cy="8150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38BE4EB-DE62-144C-9621-6FC1C7C3249E}"/>
              </a:ext>
            </a:extLst>
          </p:cNvPr>
          <p:cNvCxnSpPr>
            <a:cxnSpLocks/>
          </p:cNvCxnSpPr>
          <p:nvPr/>
        </p:nvCxnSpPr>
        <p:spPr>
          <a:xfrm>
            <a:off x="9158896" y="2914412"/>
            <a:ext cx="646056" cy="2097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32DAFB1E-F7A7-754E-9459-FBE826FD6B1B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8965096" y="3250096"/>
            <a:ext cx="839856" cy="42200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578495-5841-A145-8F67-3B05D4975A50}"/>
              </a:ext>
            </a:extLst>
          </p:cNvPr>
          <p:cNvSpPr txBox="1"/>
          <p:nvPr/>
        </p:nvSpPr>
        <p:spPr>
          <a:xfrm>
            <a:off x="9306235" y="338344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?</a:t>
            </a:r>
            <a:endParaRPr kumimoji="1"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1D1C0A-7AD0-6248-8C03-960C9F98C6AF}"/>
              </a:ext>
            </a:extLst>
          </p:cNvPr>
          <p:cNvSpPr txBox="1"/>
          <p:nvPr/>
        </p:nvSpPr>
        <p:spPr>
          <a:xfrm>
            <a:off x="1088136" y="4741655"/>
            <a:ext cx="5364215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b="1" i="1" dirty="0"/>
              <a:t>binary</a:t>
            </a:r>
            <a:r>
              <a:rPr lang="zh-CN" altLang="en-US" sz="2000" b="1" i="1" dirty="0"/>
              <a:t> </a:t>
            </a:r>
            <a:r>
              <a:rPr lang="en-US" altLang="zh-CN" sz="2000" b="1" i="1" dirty="0"/>
              <a:t>case</a:t>
            </a:r>
            <a:r>
              <a:rPr lang="zh-CN" altLang="en-US" sz="2000" b="1" i="1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called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b="1" i="1" dirty="0"/>
              <a:t>treatment</a:t>
            </a:r>
            <a:r>
              <a:rPr lang="zh-CN" altLang="en-US" sz="2000" b="1" i="1" dirty="0"/>
              <a:t> </a:t>
            </a:r>
            <a:r>
              <a:rPr lang="en-US" altLang="zh-CN" sz="2000" b="1" i="1" dirty="0"/>
              <a:t>(T)</a:t>
            </a:r>
            <a:r>
              <a:rPr lang="zh-CN" altLang="en-US" sz="2000" b="1" i="1" dirty="0"/>
              <a:t> </a:t>
            </a:r>
            <a:r>
              <a:rPr lang="en-US" altLang="zh-CN" sz="2000" baseline="30000" dirty="0"/>
              <a:t>[1]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(T=1)</a:t>
            </a:r>
            <a:r>
              <a:rPr lang="zh-CN" altLang="en-US" sz="2000" dirty="0"/>
              <a:t> </a:t>
            </a:r>
            <a:r>
              <a:rPr lang="en" altLang="zh-CN" sz="2000" i="1" u="sng" dirty="0"/>
              <a:t>living in the same neighborhood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(T=0)</a:t>
            </a:r>
            <a:r>
              <a:rPr lang="zh-CN" altLang="en-US" sz="2000" dirty="0"/>
              <a:t> </a:t>
            </a:r>
            <a:r>
              <a:rPr lang="en-US" altLang="zh-CN" sz="2000" i="1" u="sng" dirty="0"/>
              <a:t>not</a:t>
            </a:r>
            <a:r>
              <a:rPr lang="zh-CN" altLang="en-US" sz="2000" i="1" u="sng" dirty="0"/>
              <a:t> </a:t>
            </a:r>
            <a:r>
              <a:rPr lang="en" altLang="zh-CN" sz="2000" i="1" u="sng" dirty="0"/>
              <a:t>living in the same neighborhood</a:t>
            </a:r>
            <a:endParaRPr kumimoji="1" lang="zh-CN" altLang="en-US" sz="1400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D137F4B4-4418-5E4C-98CC-4A475AD26535}"/>
              </a:ext>
            </a:extLst>
          </p:cNvPr>
          <p:cNvSpPr/>
          <p:nvPr/>
        </p:nvSpPr>
        <p:spPr>
          <a:xfrm rot="16200000">
            <a:off x="3811040" y="1244328"/>
            <a:ext cx="286078" cy="652152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D24A6C4-A63B-9848-895D-AA5DC4736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6" t="539" r="53488" b="44859"/>
          <a:stretch/>
        </p:blipFill>
        <p:spPr>
          <a:xfrm>
            <a:off x="6566410" y="5249486"/>
            <a:ext cx="1860310" cy="13360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0DBA942-413D-2B42-A695-6B7F0334A733}"/>
              </a:ext>
            </a:extLst>
          </p:cNvPr>
          <p:cNvSpPr txBox="1"/>
          <p:nvPr/>
        </p:nvSpPr>
        <p:spPr>
          <a:xfrm>
            <a:off x="6641202" y="4873636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i="1" dirty="0">
                <a:solidFill>
                  <a:srgbClr val="FF0000"/>
                </a:solidFill>
              </a:rPr>
              <a:t>Causal modeling</a:t>
            </a:r>
            <a:endParaRPr kumimoji="1"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3A7A0D5-A004-584E-86B4-5226AD721FB0}"/>
              </a:ext>
            </a:extLst>
          </p:cNvPr>
          <p:cNvSpPr txBox="1"/>
          <p:nvPr/>
        </p:nvSpPr>
        <p:spPr>
          <a:xfrm>
            <a:off x="134057" y="6099417"/>
            <a:ext cx="631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[1]: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lang="en-US" altLang="zh-CN" sz="1800" b="1" i="1" dirty="0"/>
              <a:t>treatment</a:t>
            </a:r>
            <a:r>
              <a:rPr lang="zh-CN" altLang="en-US" sz="1800" b="1" i="1" dirty="0"/>
              <a:t> </a:t>
            </a:r>
            <a:r>
              <a:rPr lang="en-US" altLang="zh-CN" sz="1800" dirty="0"/>
              <a:t>can</a:t>
            </a:r>
            <a:r>
              <a:rPr lang="zh-CN" altLang="en-US" sz="1800" dirty="0"/>
              <a:t> </a:t>
            </a:r>
            <a:r>
              <a:rPr lang="en-US" altLang="zh-CN" sz="1800" dirty="0"/>
              <a:t>be</a:t>
            </a:r>
            <a:r>
              <a:rPr lang="zh-CN" altLang="en-US" sz="1800" dirty="0"/>
              <a:t> </a:t>
            </a:r>
            <a:r>
              <a:rPr lang="en-US" altLang="zh-CN" sz="1800" dirty="0"/>
              <a:t>seen</a:t>
            </a:r>
            <a:r>
              <a:rPr lang="zh-CN" altLang="en-US" sz="1800" dirty="0"/>
              <a:t> </a:t>
            </a:r>
            <a:r>
              <a:rPr lang="en-US" altLang="zh-CN" sz="1800" dirty="0"/>
              <a:t>as</a:t>
            </a:r>
            <a:r>
              <a:rPr lang="zh-CN" altLang="en-US" sz="1800" dirty="0"/>
              <a:t> </a:t>
            </a:r>
            <a:endParaRPr lang="en-US" altLang="zh-CN" sz="1800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i="1" dirty="0"/>
              <a:t>topological</a:t>
            </a:r>
            <a:r>
              <a:rPr lang="zh-CN" altLang="en-US" b="1" i="1" dirty="0"/>
              <a:t> </a:t>
            </a:r>
            <a:r>
              <a:rPr lang="en-US" altLang="zh-CN" b="1" i="1" dirty="0"/>
              <a:t>context</a:t>
            </a:r>
            <a:r>
              <a:rPr lang="zh-CN" altLang="en-US" b="1" i="1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66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26BA-B6E8-994B-8319-249ABE5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sz="32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663463-2D73-C945-9881-A02815CD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49617" cy="2307964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b="1" dirty="0">
                <a:solidFill>
                  <a:schemeClr val="bg1">
                    <a:lumMod val="50000"/>
                  </a:schemeClr>
                </a:solidFill>
              </a:rPr>
              <a:t>counterfactual question</a:t>
            </a:r>
          </a:p>
          <a:p>
            <a:pPr marL="0" indent="0">
              <a:buNone/>
            </a:pPr>
            <a:r>
              <a:rPr lang="en" altLang="zh-CN" i="1" dirty="0">
                <a:solidFill>
                  <a:schemeClr val="bg1">
                    <a:lumMod val="50000"/>
                  </a:schemeClr>
                </a:solidFill>
              </a:rPr>
              <a:t>Would Alice and Adam still be friends if they were not </a:t>
            </a:r>
            <a:r>
              <a:rPr lang="en" altLang="zh-CN" i="1" u="sng" dirty="0">
                <a:solidFill>
                  <a:schemeClr val="bg1">
                    <a:lumMod val="50000"/>
                  </a:schemeClr>
                </a:solidFill>
              </a:rPr>
              <a:t>living in the same neighborhood</a:t>
            </a:r>
            <a:r>
              <a:rPr lang="en" altLang="zh-CN" i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kumimoji="1"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BD0700-D69E-A842-B818-3BCF2DD4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11</a:t>
            </a:fld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6D7BB8-C6F6-644C-B0D1-B6501C2C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836" y="2073057"/>
            <a:ext cx="4605442" cy="34854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870775A-FD11-5C49-B073-B2225DCB4166}"/>
              </a:ext>
            </a:extLst>
          </p:cNvPr>
          <p:cNvSpPr txBox="1"/>
          <p:nvPr/>
        </p:nvSpPr>
        <p:spPr>
          <a:xfrm>
            <a:off x="838197" y="3314419"/>
            <a:ext cx="5518242" cy="95410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question,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find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en-US" altLang="zh-CN" sz="2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answer,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i.e.,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counterfactual</a:t>
            </a:r>
            <a:r>
              <a:rPr kumimoji="1" lang="zh-CN" altLang="en-US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800" i="1" dirty="0">
                <a:solidFill>
                  <a:schemeClr val="bg1">
                    <a:lumMod val="50000"/>
                  </a:schemeClr>
                </a:solidFill>
              </a:rPr>
              <a:t>link?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8BFC091-B423-E142-BC52-427345136520}"/>
              </a:ext>
            </a:extLst>
          </p:cNvPr>
          <p:cNvSpPr/>
          <p:nvPr/>
        </p:nvSpPr>
        <p:spPr>
          <a:xfrm>
            <a:off x="8610600" y="3588026"/>
            <a:ext cx="354496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6FCCCEC-06E9-584E-897B-BA3D09596096}"/>
              </a:ext>
            </a:extLst>
          </p:cNvPr>
          <p:cNvSpPr/>
          <p:nvPr/>
        </p:nvSpPr>
        <p:spPr>
          <a:xfrm>
            <a:off x="9804952" y="3071191"/>
            <a:ext cx="354496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6502C34-DBD3-634D-B605-0A062C2DD4C2}"/>
              </a:ext>
            </a:extLst>
          </p:cNvPr>
          <p:cNvCxnSpPr/>
          <p:nvPr/>
        </p:nvCxnSpPr>
        <p:spPr>
          <a:xfrm>
            <a:off x="8279296" y="2773017"/>
            <a:ext cx="407504" cy="8150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38BE4EB-DE62-144C-9621-6FC1C7C3249E}"/>
              </a:ext>
            </a:extLst>
          </p:cNvPr>
          <p:cNvCxnSpPr>
            <a:cxnSpLocks/>
          </p:cNvCxnSpPr>
          <p:nvPr/>
        </p:nvCxnSpPr>
        <p:spPr>
          <a:xfrm>
            <a:off x="9158896" y="2914412"/>
            <a:ext cx="646056" cy="2097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32DAFB1E-F7A7-754E-9459-FBE826FD6B1B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8965096" y="3250096"/>
            <a:ext cx="839856" cy="42200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578495-5841-A145-8F67-3B05D4975A50}"/>
              </a:ext>
            </a:extLst>
          </p:cNvPr>
          <p:cNvSpPr txBox="1"/>
          <p:nvPr/>
        </p:nvSpPr>
        <p:spPr>
          <a:xfrm>
            <a:off x="9306235" y="338344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?</a:t>
            </a:r>
            <a:endParaRPr kumimoji="1"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644972-7289-AF42-A33E-C573C6D9D5AC}"/>
              </a:ext>
            </a:extLst>
          </p:cNvPr>
          <p:cNvSpPr txBox="1"/>
          <p:nvPr/>
        </p:nvSpPr>
        <p:spPr>
          <a:xfrm>
            <a:off x="838197" y="6002407"/>
            <a:ext cx="8244843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i="1" dirty="0"/>
              <a:t>But</a:t>
            </a:r>
            <a:r>
              <a:rPr lang="en" altLang="zh-CN" sz="2000" i="1" dirty="0"/>
              <a:t>, in reality, we can only observe the outcome under one particular </a:t>
            </a:r>
            <a:r>
              <a:rPr lang="en" altLang="zh-CN" sz="2000" b="1" i="1" dirty="0">
                <a:solidFill>
                  <a:srgbClr val="FF0000"/>
                </a:solidFill>
              </a:rPr>
              <a:t>treatment</a:t>
            </a:r>
            <a:r>
              <a:rPr lang="en-US" altLang="zh-CN" sz="2000" b="1" i="1" dirty="0">
                <a:solidFill>
                  <a:srgbClr val="FF0000"/>
                </a:solidFill>
              </a:rPr>
              <a:t>.</a:t>
            </a:r>
            <a:endParaRPr lang="en" altLang="zh-CN" sz="2000" b="1" i="1" dirty="0">
              <a:solidFill>
                <a:srgbClr val="FF0000"/>
              </a:solidFill>
            </a:endParaRPr>
          </a:p>
          <a:p>
            <a:r>
              <a:rPr kumimoji="1" lang="en-US" altLang="zh-CN" sz="2000" b="1" i="1" dirty="0">
                <a:solidFill>
                  <a:srgbClr val="FF0000"/>
                </a:solidFill>
              </a:rPr>
              <a:t>So,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how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can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we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find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the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" altLang="zh-CN" sz="2000" b="1" i="1" dirty="0">
                <a:solidFill>
                  <a:srgbClr val="FF0000"/>
                </a:solidFill>
              </a:rPr>
              <a:t>counterfactual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link?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</a:rPr>
              <a:t>🤔</a:t>
            </a:r>
            <a:endParaRPr kumimoji="1" lang="zh-CN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1D1C0A-7AD0-6248-8C03-960C9F98C6AF}"/>
              </a:ext>
            </a:extLst>
          </p:cNvPr>
          <p:cNvSpPr txBox="1"/>
          <p:nvPr/>
        </p:nvSpPr>
        <p:spPr>
          <a:xfrm>
            <a:off x="1455806" y="4741655"/>
            <a:ext cx="4996545" cy="101566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binary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case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called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b="1" i="1" dirty="0">
                <a:solidFill>
                  <a:schemeClr val="bg1">
                    <a:lumMod val="50000"/>
                  </a:schemeClr>
                </a:solidFill>
              </a:rPr>
              <a:t>treatment</a:t>
            </a:r>
            <a:r>
              <a:rPr lang="zh-CN" altLang="en-US" sz="2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b="1" i="1" dirty="0">
                <a:solidFill>
                  <a:schemeClr val="bg1">
                    <a:lumMod val="50000"/>
                  </a:schemeClr>
                </a:solidFill>
              </a:rPr>
              <a:t>(T)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(T=1)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sz="2000" i="1" u="sng" dirty="0">
                <a:solidFill>
                  <a:schemeClr val="bg1">
                    <a:lumMod val="50000"/>
                  </a:schemeClr>
                </a:solidFill>
              </a:rPr>
              <a:t>living in the same neighborhood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(T=0)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i="1" u="sng" dirty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zh-CN" altLang="en-US" sz="20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sz="2000" i="1" u="sng" dirty="0">
                <a:solidFill>
                  <a:schemeClr val="bg1">
                    <a:lumMod val="50000"/>
                  </a:schemeClr>
                </a:solidFill>
              </a:rPr>
              <a:t>living in the same neighborhood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D137F4B4-4418-5E4C-98CC-4A475AD26535}"/>
              </a:ext>
            </a:extLst>
          </p:cNvPr>
          <p:cNvSpPr/>
          <p:nvPr/>
        </p:nvSpPr>
        <p:spPr>
          <a:xfrm rot="16200000">
            <a:off x="3811040" y="1244328"/>
            <a:ext cx="286078" cy="6521526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AA45ABA-1246-ED4E-B312-F3E2B13C760D}"/>
              </a:ext>
            </a:extLst>
          </p:cNvPr>
          <p:cNvSpPr txBox="1"/>
          <p:nvPr/>
        </p:nvSpPr>
        <p:spPr>
          <a:xfrm>
            <a:off x="9158896" y="5987018"/>
            <a:ext cx="23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" altLang="zh-CN" dirty="0"/>
              <a:t>effects of a vaccine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81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26BA-B6E8-994B-8319-249ABE5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sz="32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BD0700-D69E-A842-B818-3BCF2DD4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E00488-9E61-8540-AA62-52219CCDB5D3}"/>
              </a:ext>
            </a:extLst>
          </p:cNvPr>
          <p:cNvSpPr txBox="1"/>
          <p:nvPr/>
        </p:nvSpPr>
        <p:spPr>
          <a:xfrm>
            <a:off x="838200" y="1909910"/>
            <a:ext cx="8244843" cy="707886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chemeClr val="bg1">
                    <a:lumMod val="65000"/>
                  </a:schemeClr>
                </a:solidFill>
              </a:rPr>
              <a:t>But</a:t>
            </a:r>
            <a:r>
              <a:rPr lang="en" altLang="zh-CN" sz="2000" i="1" dirty="0">
                <a:solidFill>
                  <a:schemeClr val="bg1">
                    <a:lumMod val="65000"/>
                  </a:schemeClr>
                </a:solidFill>
              </a:rPr>
              <a:t>, in reality, we can only observe the outcome under one particular </a:t>
            </a:r>
            <a:r>
              <a:rPr lang="en" altLang="zh-CN" sz="2000" b="1" i="1" dirty="0">
                <a:solidFill>
                  <a:schemeClr val="bg1">
                    <a:lumMod val="65000"/>
                  </a:schemeClr>
                </a:solidFill>
              </a:rPr>
              <a:t>treatment</a:t>
            </a:r>
            <a:r>
              <a:rPr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" altLang="zh-CN" sz="20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So,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how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" altLang="zh-CN" sz="2000" b="1" i="1" dirty="0">
                <a:solidFill>
                  <a:schemeClr val="bg1">
                    <a:lumMod val="65000"/>
                  </a:schemeClr>
                </a:solidFill>
              </a:rPr>
              <a:t>counterfactual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link?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</a:rPr>
              <a:t>🤔</a:t>
            </a:r>
            <a:endParaRPr kumimoji="1" lang="zh-CN" altLang="en-US" sz="20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B155090-E8D0-4C4E-8833-73FB238B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957" y="2944492"/>
            <a:ext cx="3271741" cy="2419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A97A1A-8185-144C-9AF9-6F1ACD3B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53" y="4131958"/>
            <a:ext cx="6175917" cy="141832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C7D8262-2D94-3B4A-A4DF-D6276635AF42}"/>
              </a:ext>
            </a:extLst>
          </p:cNvPr>
          <p:cNvSpPr txBox="1"/>
          <p:nvPr/>
        </p:nvSpPr>
        <p:spPr>
          <a:xfrm>
            <a:off x="838200" y="2944492"/>
            <a:ext cx="6457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kumimoji="1" lang="zh-CN" altLang="en-US" sz="20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Solution: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 </a:t>
            </a:r>
            <a:endParaRPr kumimoji="1" lang="en-US" altLang="zh-CN" sz="2000" b="1" dirty="0">
              <a:solidFill>
                <a:srgbClr val="FF0000"/>
              </a:solidFill>
            </a:endParaRPr>
          </a:p>
          <a:p>
            <a:r>
              <a:rPr kumimoji="1" lang="en-US" altLang="zh-CN" sz="2000" dirty="0"/>
              <a:t>find</a:t>
            </a:r>
            <a:r>
              <a:rPr kumimoji="1" lang="zh-CN" altLang="en-US" sz="2000" dirty="0"/>
              <a:t> </a:t>
            </a:r>
            <a:r>
              <a:rPr lang="en" altLang="zh-CN" sz="2000" b="1" i="1" dirty="0">
                <a:solidFill>
                  <a:srgbClr val="0070C0"/>
                </a:solidFill>
              </a:rPr>
              <a:t>the most similar </a:t>
            </a:r>
            <a:r>
              <a:rPr lang="en" altLang="zh-CN" sz="2000" dirty="0"/>
              <a:t>node pair with </a:t>
            </a:r>
            <a:r>
              <a:rPr lang="en" altLang="zh-CN" sz="2000" b="1" i="1" dirty="0">
                <a:solidFill>
                  <a:srgbClr val="0070C0"/>
                </a:solidFill>
              </a:rPr>
              <a:t>a different treatment</a:t>
            </a:r>
          </a:p>
          <a:p>
            <a:r>
              <a:rPr kumimoji="1" lang="en-US" altLang="zh-CN" sz="2000" dirty="0"/>
              <a:t>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lang="en" altLang="zh-CN" sz="2000" dirty="0"/>
              <a:t>counterfactual link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661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26BA-B6E8-994B-8319-249ABE5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sz="32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BD0700-D69E-A842-B818-3BCF2DD4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E00488-9E61-8540-AA62-52219CCDB5D3}"/>
              </a:ext>
            </a:extLst>
          </p:cNvPr>
          <p:cNvSpPr txBox="1"/>
          <p:nvPr/>
        </p:nvSpPr>
        <p:spPr>
          <a:xfrm>
            <a:off x="838200" y="1909910"/>
            <a:ext cx="8244843" cy="707886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chemeClr val="bg1">
                    <a:lumMod val="65000"/>
                  </a:schemeClr>
                </a:solidFill>
              </a:rPr>
              <a:t>But</a:t>
            </a:r>
            <a:r>
              <a:rPr lang="en" altLang="zh-CN" sz="2000" i="1" dirty="0">
                <a:solidFill>
                  <a:schemeClr val="bg1">
                    <a:lumMod val="65000"/>
                  </a:schemeClr>
                </a:solidFill>
              </a:rPr>
              <a:t>, in reality, we can only observe the outcome under one particular </a:t>
            </a:r>
            <a:r>
              <a:rPr lang="en" altLang="zh-CN" sz="2000" b="1" i="1" dirty="0">
                <a:solidFill>
                  <a:schemeClr val="bg1">
                    <a:lumMod val="65000"/>
                  </a:schemeClr>
                </a:solidFill>
              </a:rPr>
              <a:t>treatment</a:t>
            </a:r>
            <a:r>
              <a:rPr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" altLang="zh-CN" sz="20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So,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how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" altLang="zh-CN" sz="2000" b="1" i="1" dirty="0">
                <a:solidFill>
                  <a:schemeClr val="bg1">
                    <a:lumMod val="65000"/>
                  </a:schemeClr>
                </a:solidFill>
              </a:rPr>
              <a:t>counterfactual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b="1" i="1" dirty="0">
                <a:solidFill>
                  <a:schemeClr val="bg1">
                    <a:lumMod val="65000"/>
                  </a:schemeClr>
                </a:solidFill>
              </a:rPr>
              <a:t>link?</a:t>
            </a:r>
            <a:r>
              <a:rPr kumimoji="1" lang="zh-CN" altLang="en-US" sz="20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</a:rPr>
              <a:t>🤔</a:t>
            </a:r>
            <a:endParaRPr kumimoji="1" lang="zh-CN" altLang="en-US" sz="20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B155090-E8D0-4C4E-8833-73FB238B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957" y="2944492"/>
            <a:ext cx="3271741" cy="2419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A97A1A-8185-144C-9AF9-6F1ACD3B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53" y="4131958"/>
            <a:ext cx="6175917" cy="141832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C7D8262-2D94-3B4A-A4DF-D6276635AF42}"/>
              </a:ext>
            </a:extLst>
          </p:cNvPr>
          <p:cNvSpPr txBox="1"/>
          <p:nvPr/>
        </p:nvSpPr>
        <p:spPr>
          <a:xfrm>
            <a:off x="838200" y="2944492"/>
            <a:ext cx="6457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ym typeface="Wingdings" pitchFamily="2" charset="2"/>
              </a:rPr>
              <a:t></a:t>
            </a:r>
            <a:r>
              <a:rPr kumimoji="1" lang="zh-CN" altLang="en-US" sz="2000" b="1" dirty="0">
                <a:sym typeface="Wingdings" pitchFamily="2" charset="2"/>
              </a:rPr>
              <a:t> </a:t>
            </a:r>
            <a:r>
              <a:rPr kumimoji="1" lang="en-US" altLang="zh-CN" sz="2000" b="1" dirty="0"/>
              <a:t>Solution:</a:t>
            </a:r>
            <a:r>
              <a:rPr kumimoji="1" lang="zh-CN" altLang="en-US" sz="2000" b="1" dirty="0"/>
              <a:t> </a:t>
            </a:r>
            <a:endParaRPr kumimoji="1" lang="en-US" altLang="zh-CN" sz="2000" b="1" dirty="0"/>
          </a:p>
          <a:p>
            <a:r>
              <a:rPr kumimoji="1" lang="en-US" altLang="zh-CN" sz="2000" dirty="0"/>
              <a:t>find</a:t>
            </a:r>
            <a:r>
              <a:rPr kumimoji="1" lang="zh-CN" altLang="en-US" sz="2000" dirty="0"/>
              <a:t> </a:t>
            </a:r>
            <a:r>
              <a:rPr lang="en" altLang="zh-CN" sz="2000" b="1" i="1" dirty="0">
                <a:solidFill>
                  <a:srgbClr val="0070C0"/>
                </a:solidFill>
              </a:rPr>
              <a:t>the most similar </a:t>
            </a:r>
            <a:r>
              <a:rPr lang="en" altLang="zh-CN" sz="2000" dirty="0"/>
              <a:t>node pair with </a:t>
            </a:r>
            <a:r>
              <a:rPr lang="en" altLang="zh-CN" sz="2000" b="1" i="1" dirty="0">
                <a:solidFill>
                  <a:srgbClr val="0070C0"/>
                </a:solidFill>
              </a:rPr>
              <a:t>a different treatment</a:t>
            </a:r>
          </a:p>
          <a:p>
            <a:r>
              <a:rPr kumimoji="1" lang="en-US" altLang="zh-CN" sz="2000" dirty="0"/>
              <a:t>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lang="en" altLang="zh-CN" sz="2000" dirty="0"/>
              <a:t>counterfactual link</a:t>
            </a:r>
            <a:endParaRPr kumimoji="1" lang="zh-CN" altLang="en-US" sz="2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0C845B9-B612-2A4E-A483-D654B685F026}"/>
              </a:ext>
            </a:extLst>
          </p:cNvPr>
          <p:cNvSpPr txBox="1"/>
          <p:nvPr/>
        </p:nvSpPr>
        <p:spPr>
          <a:xfrm>
            <a:off x="1591228" y="5615535"/>
            <a:ext cx="9009543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kumimoji="1" lang="zh-CN" altLang="en-US" sz="2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core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idea</a:t>
            </a:r>
            <a:r>
              <a:rPr lang="en" altLang="zh-CN" sz="2800" b="1" dirty="0">
                <a:solidFill>
                  <a:srgbClr val="FF0000"/>
                </a:solidFill>
              </a:rPr>
              <a:t>:</a:t>
            </a:r>
            <a:r>
              <a:rPr lang="en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/>
              <a:t>generate</a:t>
            </a:r>
            <a:r>
              <a:rPr lang="en" altLang="zh-CN" sz="2800" dirty="0"/>
              <a:t> </a:t>
            </a:r>
            <a:r>
              <a:rPr lang="en" altLang="zh-CN" sz="2800" b="1" dirty="0">
                <a:solidFill>
                  <a:srgbClr val="0070C0"/>
                </a:solidFill>
              </a:rPr>
              <a:t>counterfactual links </a:t>
            </a:r>
            <a:r>
              <a:rPr lang="en" altLang="zh-CN" sz="2800" dirty="0"/>
              <a:t>to help the model learn </a:t>
            </a:r>
            <a:r>
              <a:rPr lang="en" altLang="zh-CN" sz="2800" b="1" dirty="0">
                <a:solidFill>
                  <a:srgbClr val="0070C0"/>
                </a:solidFill>
              </a:rPr>
              <a:t>better</a:t>
            </a:r>
            <a:r>
              <a:rPr lang="en" altLang="zh-CN" sz="2800" dirty="0"/>
              <a:t> node representations for link prediction.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023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26BA-B6E8-994B-8319-249ABE5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sz="32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BD0700-D69E-A842-B818-3BCF2DD4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F539A8F-AE5A-3D45-80DC-52C3BA60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368776" cy="2849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Logic</a:t>
            </a:r>
            <a:r>
              <a:rPr lang="zh-CN" altLang="en-US" b="1" dirty="0"/>
              <a:t> </a:t>
            </a:r>
            <a:r>
              <a:rPr lang="en-US" altLang="zh-CN" b="1" dirty="0"/>
              <a:t>behind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idea</a:t>
            </a:r>
            <a:endParaRPr lang="en" altLang="zh-CN" b="1" dirty="0"/>
          </a:p>
          <a:p>
            <a:r>
              <a:rPr lang="en" altLang="zh-CN" dirty="0"/>
              <a:t>Generally, the </a:t>
            </a:r>
            <a:r>
              <a:rPr lang="en" altLang="zh-CN" b="1" i="1" dirty="0">
                <a:solidFill>
                  <a:srgbClr val="0070C0"/>
                </a:solidFill>
              </a:rPr>
              <a:t>question</a:t>
            </a:r>
            <a:r>
              <a:rPr lang="en" altLang="zh-CN" dirty="0"/>
              <a:t> can be described as </a:t>
            </a:r>
            <a:r>
              <a:rPr lang="en" altLang="zh-CN" i="1" dirty="0"/>
              <a:t>“would the link exist or not if the graph structure became different from observation?”</a:t>
            </a:r>
          </a:p>
          <a:p>
            <a:r>
              <a:rPr lang="en" altLang="zh-CN" dirty="0"/>
              <a:t>If a model can learn the causal relationship by answering this question, it will improve the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" altLang="zh-CN" dirty="0"/>
              <a:t>with such </a:t>
            </a:r>
            <a:r>
              <a:rPr lang="en" altLang="zh-CN" b="1" i="1" dirty="0">
                <a:solidFill>
                  <a:srgbClr val="0070C0"/>
                </a:solidFill>
              </a:rPr>
              <a:t>knowledge</a:t>
            </a:r>
            <a:r>
              <a:rPr lang="en" altLang="zh-CN" dirty="0"/>
              <a:t>.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DF047F2-7495-AF4D-BD84-65B699582A19}"/>
              </a:ext>
            </a:extLst>
          </p:cNvPr>
          <p:cNvSpPr txBox="1"/>
          <p:nvPr/>
        </p:nvSpPr>
        <p:spPr>
          <a:xfrm>
            <a:off x="838200" y="1958733"/>
            <a:ext cx="9009543" cy="954107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</a:t>
            </a:r>
            <a:r>
              <a:rPr kumimoji="1" lang="zh-CN" altLang="en-US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core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</a:rPr>
              <a:t>idea</a:t>
            </a:r>
            <a:r>
              <a:rPr lang="en" altLang="zh-CN" sz="28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" altLang="zh-CN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generate</a:t>
            </a:r>
            <a:r>
              <a:rPr lang="en" altLang="zh-CN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altLang="zh-CN" sz="2800" b="1" dirty="0">
                <a:solidFill>
                  <a:schemeClr val="bg1">
                    <a:lumMod val="50000"/>
                  </a:schemeClr>
                </a:solidFill>
              </a:rPr>
              <a:t>counterfactual links </a:t>
            </a:r>
            <a:r>
              <a:rPr lang="en" altLang="zh-CN" sz="2800" dirty="0">
                <a:solidFill>
                  <a:schemeClr val="bg1">
                    <a:lumMod val="50000"/>
                  </a:schemeClr>
                </a:solidFill>
              </a:rPr>
              <a:t>to help the model learn </a:t>
            </a:r>
            <a:r>
              <a:rPr lang="en" altLang="zh-CN" sz="2800" b="1" dirty="0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en" altLang="zh-CN" sz="2800" dirty="0">
                <a:solidFill>
                  <a:schemeClr val="bg1">
                    <a:lumMod val="50000"/>
                  </a:schemeClr>
                </a:solidFill>
              </a:rPr>
              <a:t> node representations for link prediction.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5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2950F-DC7A-344C-BF25-5D561454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242E58-9FC0-4142-904E-FD0EB17D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4" y="1399011"/>
            <a:ext cx="6001010" cy="25326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CE9B29-B465-0343-9964-AD7AB212F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3"/>
          <a:stretch/>
        </p:blipFill>
        <p:spPr>
          <a:xfrm>
            <a:off x="5331913" y="4057764"/>
            <a:ext cx="6455079" cy="28002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383ED66-D761-AF4A-8CDD-E21E4AD55791}"/>
              </a:ext>
            </a:extLst>
          </p:cNvPr>
          <p:cNvSpPr txBox="1"/>
          <p:nvPr/>
        </p:nvSpPr>
        <p:spPr>
          <a:xfrm>
            <a:off x="1027134" y="4965548"/>
            <a:ext cx="353519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Good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empirical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results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3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Methods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Q1: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what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are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counterfactual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links?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Q2: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how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generate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counterfactual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links?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Q3: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how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utilize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counterfactual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links?</a:t>
            </a:r>
            <a:endParaRPr kumimoji="1"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6E8B9-2625-BB4C-AD29-41DD599D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756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formulation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E47F17-B02A-5442-8F0F-0CE2D5783D17}"/>
              </a:ext>
            </a:extLst>
          </p:cNvPr>
          <p:cNvSpPr txBox="1"/>
          <p:nvPr/>
        </p:nvSpPr>
        <p:spPr>
          <a:xfrm>
            <a:off x="520859" y="1992193"/>
            <a:ext cx="4203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factors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counterfactual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endParaRPr lang="en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rgbClr val="0070C0"/>
                </a:solidFill>
              </a:rPr>
              <a:t>node representations</a:t>
            </a:r>
            <a:r>
              <a:rPr kumimoji="1" lang="zh-CN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(Z)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rgbClr val="0070C0"/>
                </a:solidFill>
              </a:rPr>
              <a:t>treatment</a:t>
            </a:r>
            <a:r>
              <a:rPr kumimoji="1" lang="zh-CN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(T)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global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rgbClr val="0070C0"/>
                </a:solidFill>
              </a:rPr>
              <a:t>outcome</a:t>
            </a:r>
            <a:r>
              <a:rPr kumimoji="1" lang="zh-CN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zh-CN" b="1" dirty="0">
                <a:solidFill>
                  <a:srgbClr val="0070C0"/>
                </a:solidFill>
              </a:rPr>
              <a:t>(Y)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link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existence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2F6F82-163C-A147-A779-422F1481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607" y="1992193"/>
            <a:ext cx="6807809" cy="38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1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formulation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18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6E47F17-B02A-5442-8F0F-0CE2D5783D17}"/>
                  </a:ext>
                </a:extLst>
              </p:cNvPr>
              <p:cNvSpPr txBox="1"/>
              <p:nvPr/>
            </p:nvSpPr>
            <p:spPr>
              <a:xfrm>
                <a:off x="520858" y="1992193"/>
                <a:ext cx="5254909" cy="4568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key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factors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a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counterfactual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question</a:t>
                </a:r>
                <a:endParaRPr lang="en" altLang="zh-CN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node representations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(Z)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information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node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pairs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treatment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global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graph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structural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properties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outcome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(Y)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link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existence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kumimoji="1" lang="en-US" altLang="zh-CN" b="1" dirty="0"/>
                  <a:t>About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the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treatment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(T)</a:t>
                </a:r>
                <a:endParaRPr kumimoji="1" lang="en-US" altLang="zh-CN" b="1" baseline="-25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global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structural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properties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id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community/cluster/neighborhood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K-core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Louvain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spectral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clustering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if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else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means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i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j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are</a:t>
                </a:r>
                <a:r>
                  <a:rPr kumimoji="1" lang="zh-CN" altLang="en-US" dirty="0"/>
                  <a:t> </a:t>
                </a:r>
                <a:r>
                  <a:rPr kumimoji="1" lang="en-US" altLang="zh-CN" b="1" i="1" dirty="0">
                    <a:solidFill>
                      <a:srgbClr val="0070C0"/>
                    </a:solidFill>
                  </a:rPr>
                  <a:t>structurally</a:t>
                </a:r>
                <a:r>
                  <a:rPr kumimoji="1" lang="zh-CN" alt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i="1" dirty="0">
                    <a:solidFill>
                      <a:srgbClr val="0070C0"/>
                    </a:solidFill>
                  </a:rPr>
                  <a:t>consistent</a:t>
                </a:r>
                <a:r>
                  <a:rPr kumimoji="1" lang="zh-CN" alt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aspect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6E47F17-B02A-5442-8F0F-0CE2D5783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8" y="1992193"/>
                <a:ext cx="5254909" cy="4568943"/>
              </a:xfrm>
              <a:prstGeom prst="rect">
                <a:avLst/>
              </a:prstGeom>
              <a:blipFill>
                <a:blip r:embed="rId2"/>
                <a:stretch>
                  <a:fillRect l="-964" t="-554" b="-1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66C0891-4FD7-8341-9E63-9AB3A1B85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07" y="1992193"/>
            <a:ext cx="6807809" cy="38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396C268-83D3-D24E-84DA-BDCAE75C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607" y="1992193"/>
            <a:ext cx="6807809" cy="386988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668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formulation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19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6E47F17-B02A-5442-8F0F-0CE2D5783D17}"/>
                  </a:ext>
                </a:extLst>
              </p:cNvPr>
              <p:cNvSpPr txBox="1"/>
              <p:nvPr/>
            </p:nvSpPr>
            <p:spPr>
              <a:xfrm>
                <a:off x="520858" y="1992193"/>
                <a:ext cx="5254909" cy="4568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key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factors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a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counterfactual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question</a:t>
                </a:r>
                <a:endParaRPr lang="en" altLang="zh-CN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node representations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(Z)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information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node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pairs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treatment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global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graph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structural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properties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outcome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(Y)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link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existence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kumimoji="1" lang="en-US" altLang="zh-CN" b="1" dirty="0">
                    <a:solidFill>
                      <a:schemeClr val="bg1">
                        <a:lumMod val="50000"/>
                      </a:schemeClr>
                    </a:solidFill>
                  </a:rPr>
                  <a:t>About</a:t>
                </a:r>
                <a:r>
                  <a:rPr kumimoji="1" lang="zh-CN" alt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kumimoji="1" lang="zh-CN" alt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bg1">
                        <a:lumMod val="50000"/>
                      </a:schemeClr>
                    </a:solidFill>
                  </a:rPr>
                  <a:t>treatment</a:t>
                </a:r>
                <a:r>
                  <a:rPr kumimoji="1" lang="zh-CN" alt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bg1">
                        <a:lumMod val="50000"/>
                      </a:schemeClr>
                    </a:solidFill>
                  </a:rPr>
                  <a:t>(T)</a:t>
                </a:r>
                <a:endParaRPr kumimoji="1" lang="en-US" altLang="zh-CN" b="1" baseline="-25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global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graph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structural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properties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id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community/cluster/neighborhood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or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K-core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/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Louvain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/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spectral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clustering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if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else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kumimoji="1" lang="en-US" altLang="zh-CN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b="0" i="1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means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node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i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and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node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j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kumimoji="1" lang="en-US" altLang="zh-CN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are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b="1" i="1" dirty="0">
                    <a:solidFill>
                      <a:schemeClr val="bg1">
                        <a:lumMod val="50000"/>
                      </a:schemeClr>
                    </a:solidFill>
                  </a:rPr>
                  <a:t>structurally</a:t>
                </a:r>
                <a:r>
                  <a:rPr kumimoji="1" lang="zh-CN" altLang="en-US" b="1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b="1" i="1" dirty="0">
                    <a:solidFill>
                      <a:schemeClr val="bg1">
                        <a:lumMod val="50000"/>
                      </a:schemeClr>
                    </a:solidFill>
                  </a:rPr>
                  <a:t>consistent</a:t>
                </a:r>
                <a:r>
                  <a:rPr kumimoji="1" lang="zh-CN" altLang="en-US" b="1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in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one</a:t>
                </a:r>
                <a:r>
                  <a:rPr kumimoji="1"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aspect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6E47F17-B02A-5442-8F0F-0CE2D5783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8" y="1992193"/>
                <a:ext cx="5254909" cy="4568943"/>
              </a:xfrm>
              <a:prstGeom prst="rect">
                <a:avLst/>
              </a:prstGeom>
              <a:blipFill>
                <a:blip r:embed="rId3"/>
                <a:stretch>
                  <a:fillRect l="-964" t="-554" b="-1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B2BD3D-A8ED-F241-A823-510810AFC658}"/>
                  </a:ext>
                </a:extLst>
              </p:cNvPr>
              <p:cNvSpPr txBox="1"/>
              <p:nvPr/>
            </p:nvSpPr>
            <p:spPr>
              <a:xfrm>
                <a:off x="7102765" y="1116340"/>
                <a:ext cx="4479636" cy="42614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when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𝑪𝑭</m:t>
                        </m:r>
                      </m:sup>
                    </m:sSubSup>
                    <m:r>
                      <a:rPr kumimoji="1"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</a:rPr>
                  <a:t>,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is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the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link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𝑪𝑭</m:t>
                        </m:r>
                      </m:sup>
                    </m:sSubSup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</a:rPr>
                  <a:t>exist?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 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B2BD3D-A8ED-F241-A823-510810AF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765" y="1116340"/>
                <a:ext cx="4479636" cy="42614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77DD10C-9254-FA46-B5FE-3BFB908CACAD}"/>
                  </a:ext>
                </a:extLst>
              </p:cNvPr>
              <p:cNvSpPr txBox="1"/>
              <p:nvPr/>
            </p:nvSpPr>
            <p:spPr>
              <a:xfrm>
                <a:off x="7001165" y="324765"/>
                <a:ext cx="5019088" cy="703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b="1" dirty="0">
                    <a:solidFill>
                      <a:srgbClr val="0070C0"/>
                    </a:solidFill>
                  </a:rPr>
                  <a:t>Q1: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what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are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the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counterfactual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links?</a:t>
                </a:r>
              </a:p>
              <a:p>
                <a:r>
                  <a:rPr kumimoji="1" lang="en-US" altLang="zh-CN" b="1" dirty="0">
                    <a:solidFill>
                      <a:srgbClr val="0070C0"/>
                    </a:solidFill>
                  </a:rPr>
                  <a:t>that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is,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the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</a:rPr>
                  <a:t>link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𝑪𝑭</m:t>
                        </m:r>
                      </m:sup>
                    </m:sSubSup>
                    <m:r>
                      <a:rPr kumimoji="1"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</a:rPr>
                  <a:t>that satisfies</a:t>
                </a:r>
                <a:r>
                  <a:rPr kumimoji="1" lang="zh-CN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𝑪𝑭</m:t>
                        </m:r>
                      </m:sup>
                    </m:sSubSup>
                    <m:r>
                      <a:rPr kumimoji="1"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kumimoji="1" lang="en-US" altLang="zh-CN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77DD10C-9254-FA46-B5FE-3BFB908C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65" y="324765"/>
                <a:ext cx="5019088" cy="703141"/>
              </a:xfrm>
              <a:prstGeom prst="rect">
                <a:avLst/>
              </a:prstGeom>
              <a:blipFill>
                <a:blip r:embed="rId5"/>
                <a:stretch>
                  <a:fillRect l="-1010" t="-3509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78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EF01B-3DD2-A54E-9B87-FBBAF45D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About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paper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8EDA50-7E8F-1146-A26F-26A21798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CN" sz="3600" dirty="0"/>
              <a:t>Learning from Counterfactual Links for Link Prediction</a:t>
            </a:r>
            <a:endParaRPr kumimoji="1" lang="en-US" altLang="zh-CN" sz="3600" dirty="0"/>
          </a:p>
          <a:p>
            <a:r>
              <a:rPr lang="en" altLang="zh-CN" dirty="0"/>
              <a:t>affiliation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" altLang="zh-CN" dirty="0"/>
              <a:t>Department of Computer Science and Engineering, University of Notre Dame</a:t>
            </a:r>
            <a:endParaRPr kumimoji="1" lang="en-US" altLang="zh-CN" dirty="0"/>
          </a:p>
          <a:p>
            <a:r>
              <a:rPr kumimoji="1" lang="en-US" altLang="zh-CN" dirty="0"/>
              <a:t>authors:</a:t>
            </a:r>
            <a:r>
              <a:rPr kumimoji="1" lang="zh-CN" altLang="en-US" dirty="0"/>
              <a:t> </a:t>
            </a:r>
            <a:r>
              <a:rPr lang="en" altLang="zh-CN" dirty="0"/>
              <a:t>Tong Zhao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" altLang="zh-CN" dirty="0"/>
              <a:t>Gang Liu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" altLang="zh-CN" dirty="0" err="1"/>
              <a:t>Daheng</a:t>
            </a:r>
            <a:r>
              <a:rPr lang="en" altLang="zh-CN" dirty="0"/>
              <a:t> Wang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" altLang="zh-CN" dirty="0" err="1"/>
              <a:t>Wenhao</a:t>
            </a:r>
            <a:r>
              <a:rPr lang="en" altLang="zh-CN" dirty="0"/>
              <a:t> Yu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" altLang="zh-CN" dirty="0"/>
              <a:t>Meng Jiang</a:t>
            </a:r>
          </a:p>
          <a:p>
            <a:r>
              <a:rPr kumimoji="1" lang="en-US" altLang="zh-CN" dirty="0"/>
              <a:t>conference:</a:t>
            </a:r>
            <a:r>
              <a:rPr kumimoji="1" lang="zh-CN" altLang="en-US" dirty="0"/>
              <a:t> </a:t>
            </a:r>
            <a:r>
              <a:rPr kumimoji="1" lang="en-US" altLang="zh-CN" dirty="0"/>
              <a:t>ICML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2022</a:t>
            </a:r>
          </a:p>
          <a:p>
            <a:r>
              <a:rPr kumimoji="1" lang="en-US" altLang="zh-CN" dirty="0"/>
              <a:t>paper:</a:t>
            </a:r>
            <a:r>
              <a:rPr kumimoji="1" lang="zh-CN" altLang="en-US" dirty="0"/>
              <a:t> </a:t>
            </a:r>
            <a:r>
              <a:rPr kumimoji="1" lang="en" altLang="zh-CN" dirty="0">
                <a:hlinkClick r:id="rId2"/>
              </a:rPr>
              <a:t>https://arxiv.org/pdf/2106.02172.pdf</a:t>
            </a:r>
            <a:endParaRPr kumimoji="1" lang="en-US" altLang="zh-CN" dirty="0"/>
          </a:p>
          <a:p>
            <a:r>
              <a:rPr kumimoji="1" lang="en-US" altLang="zh-CN" dirty="0"/>
              <a:t>official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codes:</a:t>
            </a:r>
            <a:r>
              <a:rPr kumimoji="1" lang="zh-CN" altLang="en-US" dirty="0"/>
              <a:t> </a:t>
            </a:r>
            <a:r>
              <a:rPr kumimoji="1" lang="en" altLang="zh-CN" dirty="0">
                <a:hlinkClick r:id="rId3"/>
              </a:rPr>
              <a:t>https://github.com/DM2-ND/CFLP</a:t>
            </a:r>
            <a:endParaRPr kumimoji="1" lang="en-US" altLang="zh-CN" dirty="0"/>
          </a:p>
          <a:p>
            <a:r>
              <a:rPr kumimoji="1" lang="en-US" altLang="zh-CN" dirty="0"/>
              <a:t>official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slides:</a:t>
            </a:r>
            <a:r>
              <a:rPr kumimoji="1" lang="zh-CN" altLang="en-US" dirty="0"/>
              <a:t> </a:t>
            </a:r>
            <a:r>
              <a:rPr kumimoji="1" lang="en" altLang="zh-CN" dirty="0">
                <a:hlinkClick r:id="rId4"/>
              </a:rPr>
              <a:t>https://icml.cc/media/icml-2022/Slides/16774.pdf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085AD5-522A-CA4A-A85A-E942E350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233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7A9131-7F10-3B44-B9A1-908FD63CF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29"/>
            <a:ext cx="10515600" cy="1322771"/>
          </a:xfrm>
        </p:spPr>
        <p:txBody>
          <a:bodyPr>
            <a:normAutofit/>
          </a:bodyPr>
          <a:lstStyle/>
          <a:p>
            <a:r>
              <a:rPr lang="en-US" altLang="zh-CN" dirty="0"/>
              <a:t>Q2: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counterfactual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links?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CAE03E-433B-144D-9EDE-93D7C3BD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38" y="4638831"/>
            <a:ext cx="8804520" cy="1325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829D67-0095-4649-9328-D0A9E69A5BE1}"/>
                  </a:ext>
                </a:extLst>
              </p:cNvPr>
              <p:cNvSpPr txBox="1"/>
              <p:nvPr/>
            </p:nvSpPr>
            <p:spPr>
              <a:xfrm>
                <a:off x="1802989" y="6031210"/>
                <a:ext cx="9188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where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kumimoji="1" lang="zh-CN" altLang="en-US" sz="2400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metric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measuring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070C0"/>
                    </a:solidFill>
                  </a:rPr>
                  <a:t>distance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between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two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edges</a:t>
                </a:r>
                <a:r>
                  <a:rPr kumimoji="1" lang="zh-CN" altLang="en-US" sz="2400" dirty="0"/>
                  <a:t>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829D67-0095-4649-9328-D0A9E69A5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89" y="6031210"/>
                <a:ext cx="9188349" cy="461665"/>
              </a:xfrm>
              <a:prstGeom prst="rect">
                <a:avLst/>
              </a:prstGeom>
              <a:blipFill>
                <a:blip r:embed="rId3"/>
                <a:stretch>
                  <a:fillRect l="-110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4E18FC0-B633-304B-BA7B-4C14A8C8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425" y="1904631"/>
            <a:ext cx="2409387" cy="17815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4E247D-9FF3-1C4D-87E0-4B9D480AC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854" y="2267893"/>
            <a:ext cx="6175917" cy="1418327"/>
          </a:xfrm>
          <a:prstGeom prst="rect">
            <a:avLst/>
          </a:prstGeom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3724E5C6-7CC9-D841-9EAA-B042951521D0}"/>
              </a:ext>
            </a:extLst>
          </p:cNvPr>
          <p:cNvCxnSpPr/>
          <p:nvPr/>
        </p:nvCxnSpPr>
        <p:spPr>
          <a:xfrm>
            <a:off x="838200" y="3876927"/>
            <a:ext cx="1039819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D86F17-3260-B145-9BB2-35B486E567B0}"/>
                  </a:ext>
                </a:extLst>
              </p:cNvPr>
              <p:cNvSpPr txBox="1"/>
              <p:nvPr/>
            </p:nvSpPr>
            <p:spPr>
              <a:xfrm>
                <a:off x="838200" y="3924401"/>
                <a:ext cx="790312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find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counterfactual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link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given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link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)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D86F17-3260-B145-9BB2-35B486E56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24401"/>
                <a:ext cx="7903126" cy="491417"/>
              </a:xfrm>
              <a:prstGeom prst="rect">
                <a:avLst/>
              </a:prstGeom>
              <a:blipFill>
                <a:blip r:embed="rId6"/>
                <a:stretch>
                  <a:fillRect l="-1284" t="-10256" r="-321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21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7A9131-7F10-3B44-B9A1-908FD63CF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29"/>
            <a:ext cx="10515600" cy="1322771"/>
          </a:xfrm>
        </p:spPr>
        <p:txBody>
          <a:bodyPr>
            <a:normAutofit/>
          </a:bodyPr>
          <a:lstStyle/>
          <a:p>
            <a:r>
              <a:rPr lang="en-US" altLang="zh-CN" dirty="0"/>
              <a:t>Q2: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counterfactual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links?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21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FA1A18-D917-DC43-9DCA-64BC7DF3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18" y="4687748"/>
            <a:ext cx="8274094" cy="14718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CAE03E-433B-144D-9EDE-93D7C3BD2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05" y="2669639"/>
            <a:ext cx="8804520" cy="1325562"/>
          </a:xfrm>
          <a:prstGeom prst="rect">
            <a:avLst/>
          </a:prstGeom>
        </p:spPr>
      </p:pic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D087D4EA-BE98-D245-B8DC-D0C70DA969FF}"/>
              </a:ext>
            </a:extLst>
          </p:cNvPr>
          <p:cNvCxnSpPr>
            <a:cxnSpLocks/>
          </p:cNvCxnSpPr>
          <p:nvPr/>
        </p:nvCxnSpPr>
        <p:spPr>
          <a:xfrm>
            <a:off x="4929665" y="3644867"/>
            <a:ext cx="0" cy="9502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1EC4D9C-E748-6246-8492-696A02A6B88A}"/>
              </a:ext>
            </a:extLst>
          </p:cNvPr>
          <p:cNvSpPr txBox="1"/>
          <p:nvPr/>
        </p:nvSpPr>
        <p:spPr>
          <a:xfrm>
            <a:off x="5090788" y="3767593"/>
            <a:ext cx="1005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0070C0"/>
                </a:solidFill>
              </a:rPr>
              <a:t>relax</a:t>
            </a:r>
            <a:endParaRPr kumimoji="1" lang="zh-CN" alt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36A8E39-B7F9-CD4C-AA8F-7D0218D8EE43}"/>
                  </a:ext>
                </a:extLst>
              </p:cNvPr>
              <p:cNvSpPr txBox="1"/>
              <p:nvPr/>
            </p:nvSpPr>
            <p:spPr>
              <a:xfrm>
                <a:off x="9982200" y="3090869"/>
                <a:ext cx="1415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zh-CN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kumimoji="1" lang="en-US" altLang="zh-CN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36A8E39-B7F9-CD4C-AA8F-7D0218D8E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3090869"/>
                <a:ext cx="1415067" cy="553998"/>
              </a:xfrm>
              <a:prstGeom prst="rect">
                <a:avLst/>
              </a:prstGeom>
              <a:blipFill>
                <a:blip r:embed="rId4"/>
                <a:stretch>
                  <a:fillRect l="-6250" r="-982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2C77AE-B80B-EC4A-A89B-A48B5C854CC5}"/>
                  </a:ext>
                </a:extLst>
              </p:cNvPr>
              <p:cNvSpPr txBox="1"/>
              <p:nvPr/>
            </p:nvSpPr>
            <p:spPr>
              <a:xfrm>
                <a:off x="9982200" y="4792643"/>
                <a:ext cx="1415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zh-CN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kumimoji="1" lang="en-US" altLang="zh-CN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2C77AE-B80B-EC4A-A89B-A48B5C85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4792643"/>
                <a:ext cx="1415067" cy="553998"/>
              </a:xfrm>
              <a:prstGeom prst="rect">
                <a:avLst/>
              </a:prstGeom>
              <a:blipFill>
                <a:blip r:embed="rId5"/>
                <a:stretch>
                  <a:fillRect l="-6250" r="-9821" b="-38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B94BF1FD-5B25-4047-A2AF-FED4999A2E7B}"/>
              </a:ext>
            </a:extLst>
          </p:cNvPr>
          <p:cNvCxnSpPr>
            <a:cxnSpLocks/>
          </p:cNvCxnSpPr>
          <p:nvPr/>
        </p:nvCxnSpPr>
        <p:spPr>
          <a:xfrm>
            <a:off x="10689733" y="3867063"/>
            <a:ext cx="0" cy="8119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22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FA1A18-D917-DC43-9DCA-64BC7DF3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08" y="2045444"/>
            <a:ext cx="8121088" cy="14446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758BF8-A4C7-174B-B649-5887F0E7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528" y="4080494"/>
            <a:ext cx="7978868" cy="154929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0DD8444D-89B3-5E4E-81C5-1D5A5D72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29"/>
            <a:ext cx="10515600" cy="1322771"/>
          </a:xfrm>
        </p:spPr>
        <p:txBody>
          <a:bodyPr>
            <a:normAutofit/>
          </a:bodyPr>
          <a:lstStyle/>
          <a:p>
            <a:r>
              <a:rPr lang="en-US" altLang="zh-CN" dirty="0"/>
              <a:t>Q2: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counterfactual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links?</a:t>
            </a:r>
          </a:p>
          <a:p>
            <a:endParaRPr kumimoji="1" lang="zh-CN" altLang="en-US" dirty="0"/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BA61FF2E-94ED-4049-8333-B6B1A55E6795}"/>
              </a:ext>
            </a:extLst>
          </p:cNvPr>
          <p:cNvCxnSpPr/>
          <p:nvPr/>
        </p:nvCxnSpPr>
        <p:spPr>
          <a:xfrm>
            <a:off x="838200" y="3704365"/>
            <a:ext cx="1039819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628AD04-5DAE-D241-A9E8-069730761BCE}"/>
              </a:ext>
            </a:extLst>
          </p:cNvPr>
          <p:cNvSpPr txBox="1"/>
          <p:nvPr/>
        </p:nvSpPr>
        <p:spPr>
          <a:xfrm>
            <a:off x="1145800" y="4562754"/>
            <a:ext cx="692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200" b="1" dirty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kumimoji="1" lang="zh-CN" altLang="en-US" sz="32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3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23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FA1A18-D917-DC43-9DCA-64BC7DF3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08" y="2045444"/>
            <a:ext cx="8121088" cy="14446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758BF8-A4C7-174B-B649-5887F0E7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56" y="3896121"/>
            <a:ext cx="7978868" cy="1549296"/>
          </a:xfrm>
          <a:prstGeom prst="rect">
            <a:avLst/>
          </a:prstGeom>
          <a:ln w="25400">
            <a:noFill/>
          </a:ln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0DD8444D-89B3-5E4E-81C5-1D5A5D72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29"/>
            <a:ext cx="10515600" cy="1322771"/>
          </a:xfrm>
        </p:spPr>
        <p:txBody>
          <a:bodyPr>
            <a:normAutofit/>
          </a:bodyPr>
          <a:lstStyle/>
          <a:p>
            <a:r>
              <a:rPr lang="en-US" altLang="zh-CN" dirty="0"/>
              <a:t>Q2: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counterfactual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links?</a:t>
            </a:r>
          </a:p>
          <a:p>
            <a:endParaRPr kumimoji="1" lang="zh-CN" altLang="en-US" dirty="0"/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BA61FF2E-94ED-4049-8333-B6B1A55E6795}"/>
              </a:ext>
            </a:extLst>
          </p:cNvPr>
          <p:cNvCxnSpPr/>
          <p:nvPr/>
        </p:nvCxnSpPr>
        <p:spPr>
          <a:xfrm>
            <a:off x="838200" y="3656237"/>
            <a:ext cx="10398196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0BB05AC-127F-9B4A-9564-1973724CE200}"/>
                  </a:ext>
                </a:extLst>
              </p:cNvPr>
              <p:cNvSpPr txBox="1"/>
              <p:nvPr/>
            </p:nvSpPr>
            <p:spPr>
              <a:xfrm>
                <a:off x="3581401" y="5685300"/>
                <a:ext cx="5528841" cy="963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chemeClr val="tx1"/>
                    </a:solidFill>
                  </a:rPr>
                  <a:t>So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far,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we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obtain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</m:t>
                        </m:r>
                      </m:sup>
                    </m:sSubSup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</m:t>
                        </m:r>
                      </m:sup>
                    </m:sSubSup>
                  </m:oMath>
                </a14:m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from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kumimoji="1" lang="zh-CN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kumimoji="1" lang="zh-CN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kumimoji="1" lang="en-US" altLang="zh-CN" sz="2400" dirty="0">
                    <a:solidFill>
                      <a:srgbClr val="FF0000"/>
                    </a:solidFill>
                  </a:rPr>
                  <a:t>But,</a:t>
                </a:r>
                <a:r>
                  <a:rPr kumimoji="1"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how</a:t>
                </a:r>
                <a:r>
                  <a:rPr kumimoji="1"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to</a:t>
                </a:r>
                <a:r>
                  <a:rPr kumimoji="1"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utilize</a:t>
                </a:r>
                <a:r>
                  <a:rPr kumimoji="1"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the</a:t>
                </a:r>
                <a:r>
                  <a:rPr kumimoji="1" lang="zh-CN" alt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𝐶𝐹</m:t>
                        </m:r>
                      </m:sup>
                    </m:sSubSup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𝐶𝐹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?</a:t>
                </a:r>
                <a:r>
                  <a:rPr kumimoji="1"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🤔</a:t>
                </a:r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0BB05AC-127F-9B4A-9564-1973724CE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685300"/>
                <a:ext cx="5528841" cy="963982"/>
              </a:xfrm>
              <a:prstGeom prst="rect">
                <a:avLst/>
              </a:prstGeom>
              <a:blipFill>
                <a:blip r:embed="rId4"/>
                <a:stretch>
                  <a:fillRect l="-1835" t="-2597" b="-10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357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6905263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Methods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Q1: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counterfactual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links?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Q2: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generate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counterfactual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links?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Q3: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how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utilize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counterfactual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links?</a:t>
            </a:r>
            <a:endParaRPr kumimoji="1"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6E8B9-2625-BB4C-AD29-41DD599D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2188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7A9131-7F10-3B44-B9A1-908FD63CF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29"/>
            <a:ext cx="10515600" cy="1322771"/>
          </a:xfrm>
        </p:spPr>
        <p:txBody>
          <a:bodyPr>
            <a:normAutofit/>
          </a:bodyPr>
          <a:lstStyle/>
          <a:p>
            <a:r>
              <a:rPr lang="en" altLang="zh-CN" dirty="0"/>
              <a:t>Learning from Counterfactual Links</a:t>
            </a:r>
          </a:p>
          <a:p>
            <a:pPr lvl="1"/>
            <a:r>
              <a:rPr lang="en-US" altLang="zh-CN" b="1" i="1" dirty="0">
                <a:solidFill>
                  <a:srgbClr val="0070C0"/>
                </a:solidFill>
              </a:rPr>
              <a:t>train</a:t>
            </a:r>
            <a:r>
              <a:rPr lang="zh-CN" altLang="en-US" b="1" i="1" dirty="0">
                <a:solidFill>
                  <a:srgbClr val="0070C0"/>
                </a:solidFill>
              </a:rPr>
              <a:t> </a:t>
            </a:r>
            <a:r>
              <a:rPr lang="en" altLang="zh-CN" b="1" i="1" dirty="0">
                <a:solidFill>
                  <a:srgbClr val="0070C0"/>
                </a:solidFill>
              </a:rPr>
              <a:t>a GNN</a:t>
            </a:r>
            <a:r>
              <a:rPr lang="zh-CN" altLang="en-US" b="1" i="1" dirty="0">
                <a:solidFill>
                  <a:srgbClr val="0070C0"/>
                </a:solidFill>
              </a:rPr>
              <a:t> </a:t>
            </a:r>
            <a:r>
              <a:rPr lang="en" altLang="zh-CN" b="1" i="1" dirty="0">
                <a:solidFill>
                  <a:srgbClr val="0070C0"/>
                </a:solidFill>
              </a:rPr>
              <a:t>to predict </a:t>
            </a:r>
            <a:r>
              <a:rPr lang="en" altLang="zh-CN" dirty="0"/>
              <a:t>factual links and counterfactual links </a:t>
            </a:r>
          </a:p>
          <a:p>
            <a:pPr lvl="1"/>
            <a:r>
              <a:rPr lang="en" altLang="zh-CN" dirty="0"/>
              <a:t>given the corresponding </a:t>
            </a:r>
            <a:r>
              <a:rPr lang="en" altLang="zh-CN" b="1" i="1" dirty="0">
                <a:solidFill>
                  <a:srgbClr val="0070C0"/>
                </a:solidFill>
              </a:rPr>
              <a:t>treatments</a:t>
            </a:r>
            <a:endParaRPr kumimoji="1"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F7A3AF-B2AA-F84C-8C10-A3FA4D07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17" y="2856852"/>
            <a:ext cx="9420365" cy="36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46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C1CA-FE23-2544-BC16-A593DF9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F7A3AF-B2AA-F84C-8C10-A3FA4D07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889" y="218301"/>
            <a:ext cx="4540474" cy="17735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A149BD-4138-3247-9DA7-EC4F4F51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497" y="5371528"/>
            <a:ext cx="7011049" cy="1123566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id="{547620B0-B8AD-0941-AF19-E2F6D32DE784}"/>
              </a:ext>
            </a:extLst>
          </p:cNvPr>
          <p:cNvSpPr txBox="1"/>
          <p:nvPr/>
        </p:nvSpPr>
        <p:spPr>
          <a:xfrm>
            <a:off x="4052693" y="3156423"/>
            <a:ext cx="8921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/>
                </a:solidFill>
              </a:rPr>
              <a:t>GNN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32">
                <a:extLst>
                  <a:ext uri="{FF2B5EF4-FFF2-40B4-BE49-F238E27FC236}">
                    <a16:creationId xmlns:a16="http://schemas.microsoft.com/office/drawing/2014/main" id="{1276385D-68D6-AE49-8464-D1F689D7E0E5}"/>
                  </a:ext>
                </a:extLst>
              </p:cNvPr>
              <p:cNvSpPr txBox="1"/>
              <p:nvPr/>
            </p:nvSpPr>
            <p:spPr>
              <a:xfrm>
                <a:off x="6445319" y="2991933"/>
                <a:ext cx="45910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kumimoji="1" lang="zh-CN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32">
                <a:extLst>
                  <a:ext uri="{FF2B5EF4-FFF2-40B4-BE49-F238E27FC236}">
                    <a16:creationId xmlns:a16="http://schemas.microsoft.com/office/drawing/2014/main" id="{1276385D-68D6-AE49-8464-D1F689D7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319" y="2991933"/>
                <a:ext cx="459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3">
                <a:extLst>
                  <a:ext uri="{FF2B5EF4-FFF2-40B4-BE49-F238E27FC236}">
                    <a16:creationId xmlns:a16="http://schemas.microsoft.com/office/drawing/2014/main" id="{448AD21B-1830-B84F-BE03-C5A9B3E317EE}"/>
                  </a:ext>
                </a:extLst>
              </p:cNvPr>
              <p:cNvSpPr txBox="1"/>
              <p:nvPr/>
            </p:nvSpPr>
            <p:spPr>
              <a:xfrm>
                <a:off x="5266213" y="3538386"/>
                <a:ext cx="45986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9" name="文本框 33">
                <a:extLst>
                  <a:ext uri="{FF2B5EF4-FFF2-40B4-BE49-F238E27FC236}">
                    <a16:creationId xmlns:a16="http://schemas.microsoft.com/office/drawing/2014/main" id="{448AD21B-1830-B84F-BE03-C5A9B3E31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213" y="3538386"/>
                <a:ext cx="4598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34">
                <a:extLst>
                  <a:ext uri="{FF2B5EF4-FFF2-40B4-BE49-F238E27FC236}">
                    <a16:creationId xmlns:a16="http://schemas.microsoft.com/office/drawing/2014/main" id="{308A67B1-351B-F544-B98C-013B23A7C238}"/>
                  </a:ext>
                </a:extLst>
              </p:cNvPr>
              <p:cNvSpPr txBox="1"/>
              <p:nvPr/>
            </p:nvSpPr>
            <p:spPr>
              <a:xfrm>
                <a:off x="7623655" y="3220299"/>
                <a:ext cx="473206" cy="4726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10" name="文本框 34">
                <a:extLst>
                  <a:ext uri="{FF2B5EF4-FFF2-40B4-BE49-F238E27FC236}">
                    <a16:creationId xmlns:a16="http://schemas.microsoft.com/office/drawing/2014/main" id="{308A67B1-351B-F544-B98C-013B23A7C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655" y="3220299"/>
                <a:ext cx="473206" cy="472630"/>
              </a:xfrm>
              <a:prstGeom prst="rect">
                <a:avLst/>
              </a:prstGeom>
              <a:blipFill>
                <a:blip r:embed="rId6"/>
                <a:stretch>
                  <a:fillRect t="-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5EA9A6CF-DD82-1043-ADC6-51F7C74E6C41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5726082" y="3456614"/>
            <a:ext cx="1897573" cy="312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CB9B41B0-146F-BD45-9870-B903CDD100B0}"/>
                  </a:ext>
                </a:extLst>
              </p:cNvPr>
              <p:cNvSpPr txBox="1"/>
              <p:nvPr/>
            </p:nvSpPr>
            <p:spPr>
              <a:xfrm>
                <a:off x="3029497" y="3538386"/>
                <a:ext cx="80021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kumimoji="1" lang="zh-CN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CB9B41B0-146F-BD45-9870-B903CDD10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97" y="3538386"/>
                <a:ext cx="80021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0F3AC549-2D47-2F40-BD8D-754CA0674A7C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>
            <a:off x="3829716" y="3769219"/>
            <a:ext cx="1436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C1937AEF-3774-524E-8D61-A356C5C243D2}"/>
              </a:ext>
            </a:extLst>
          </p:cNvPr>
          <p:cNvSpPr/>
          <p:nvPr/>
        </p:nvSpPr>
        <p:spPr>
          <a:xfrm rot="16200000">
            <a:off x="6410141" y="3537884"/>
            <a:ext cx="404165" cy="296927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34">
                <a:extLst>
                  <a:ext uri="{FF2B5EF4-FFF2-40B4-BE49-F238E27FC236}">
                    <a16:creationId xmlns:a16="http://schemas.microsoft.com/office/drawing/2014/main" id="{D20BB144-D562-2B4C-877F-362F7C5C05ED}"/>
                  </a:ext>
                </a:extLst>
              </p:cNvPr>
              <p:cNvSpPr txBox="1"/>
              <p:nvPr/>
            </p:nvSpPr>
            <p:spPr>
              <a:xfrm>
                <a:off x="7623655" y="3940438"/>
                <a:ext cx="769698" cy="4726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𝐶𝐹</m:t>
                          </m:r>
                        </m:sup>
                      </m:sSup>
                    </m:oMath>
                  </m:oMathPara>
                </a14:m>
                <a:endParaRPr kumimoji="1" lang="zh-CN" altLang="en-US" sz="2400" b="1" dirty="0"/>
              </a:p>
            </p:txBody>
          </p:sp>
        </mc:Choice>
        <mc:Fallback>
          <p:sp>
            <p:nvSpPr>
              <p:cNvPr id="20" name="文本框 34">
                <a:extLst>
                  <a:ext uri="{FF2B5EF4-FFF2-40B4-BE49-F238E27FC236}">
                    <a16:creationId xmlns:a16="http://schemas.microsoft.com/office/drawing/2014/main" id="{D20BB144-D562-2B4C-877F-362F7C5C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655" y="3940438"/>
                <a:ext cx="769698" cy="472630"/>
              </a:xfrm>
              <a:prstGeom prst="rect">
                <a:avLst/>
              </a:prstGeom>
              <a:blipFill>
                <a:blip r:embed="rId8"/>
                <a:stretch>
                  <a:fillRect t="-51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5443056F-FF96-C348-B4D6-2D14115B779C}"/>
              </a:ext>
            </a:extLst>
          </p:cNvPr>
          <p:cNvCxnSpPr>
            <a:cxnSpLocks/>
            <a:stCxn id="9" idx="3"/>
            <a:endCxn id="20" idx="1"/>
          </p:cNvCxnSpPr>
          <p:nvPr/>
        </p:nvCxnSpPr>
        <p:spPr>
          <a:xfrm>
            <a:off x="5726082" y="3769219"/>
            <a:ext cx="1897573" cy="407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32">
                <a:extLst>
                  <a:ext uri="{FF2B5EF4-FFF2-40B4-BE49-F238E27FC236}">
                    <a16:creationId xmlns:a16="http://schemas.microsoft.com/office/drawing/2014/main" id="{574BBDE9-1203-A844-994A-D4B112BC33FE}"/>
                  </a:ext>
                </a:extLst>
              </p:cNvPr>
              <p:cNvSpPr txBox="1"/>
              <p:nvPr/>
            </p:nvSpPr>
            <p:spPr>
              <a:xfrm>
                <a:off x="6296437" y="4203514"/>
                <a:ext cx="758477" cy="47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𝐶𝐹</m:t>
                          </m:r>
                        </m:sup>
                      </m:sSup>
                    </m:oMath>
                  </m:oMathPara>
                </a14:m>
                <a:endParaRPr kumimoji="1" lang="zh-CN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32">
                <a:extLst>
                  <a:ext uri="{FF2B5EF4-FFF2-40B4-BE49-F238E27FC236}">
                    <a16:creationId xmlns:a16="http://schemas.microsoft.com/office/drawing/2014/main" id="{574BBDE9-1203-A844-994A-D4B112BC3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437" y="4203514"/>
                <a:ext cx="758477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68021363-516D-F24C-B6CC-B9BB8B193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29"/>
            <a:ext cx="10515600" cy="1322771"/>
          </a:xfrm>
        </p:spPr>
        <p:txBody>
          <a:bodyPr>
            <a:normAutofit/>
          </a:bodyPr>
          <a:lstStyle/>
          <a:p>
            <a:r>
              <a:rPr lang="en" altLang="zh-CN" dirty="0"/>
              <a:t>Learning from Counterfactual Links</a:t>
            </a:r>
          </a:p>
          <a:p>
            <a:pPr lvl="1"/>
            <a:r>
              <a:rPr lang="en-US" altLang="zh-CN" b="1" i="1" dirty="0"/>
              <a:t>train</a:t>
            </a:r>
            <a:r>
              <a:rPr lang="zh-CN" altLang="en-US" b="1" i="1" dirty="0"/>
              <a:t> </a:t>
            </a:r>
            <a:r>
              <a:rPr lang="en" altLang="zh-CN" b="1" i="1" dirty="0"/>
              <a:t>a GNN</a:t>
            </a:r>
            <a:r>
              <a:rPr lang="zh-CN" altLang="en-US" b="1" i="1" dirty="0"/>
              <a:t> </a:t>
            </a:r>
            <a:r>
              <a:rPr lang="en" altLang="zh-CN" b="1" i="1" dirty="0"/>
              <a:t>to predict </a:t>
            </a:r>
            <a:r>
              <a:rPr lang="en" altLang="zh-CN" dirty="0"/>
              <a:t>factual links and counterfactual links </a:t>
            </a:r>
          </a:p>
          <a:p>
            <a:pPr lvl="1"/>
            <a:r>
              <a:rPr lang="en" altLang="zh-CN" dirty="0"/>
              <a:t>given the corresponding </a:t>
            </a:r>
            <a:r>
              <a:rPr lang="en" altLang="zh-CN" b="1" i="1" dirty="0"/>
              <a:t>treatments</a:t>
            </a:r>
            <a:endParaRPr kumimoji="1" lang="zh-CN" altLang="en-US" b="1" i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32F27C-9C7C-E34D-9376-68556468B56C}"/>
              </a:ext>
            </a:extLst>
          </p:cNvPr>
          <p:cNvSpPr txBox="1"/>
          <p:nvPr/>
        </p:nvSpPr>
        <p:spPr>
          <a:xfrm>
            <a:off x="4078907" y="377436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encode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03BA5D3-36B5-6D4C-B69B-63BA429D986C}"/>
              </a:ext>
            </a:extLst>
          </p:cNvPr>
          <p:cNvSpPr txBox="1"/>
          <p:nvPr/>
        </p:nvSpPr>
        <p:spPr>
          <a:xfrm>
            <a:off x="6365494" y="358252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decode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1C91F2-617C-DC48-8B89-24942752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656" y="895954"/>
            <a:ext cx="4945693" cy="5544915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78FCD473-CA95-484F-A10A-BDD4F78E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45693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74271A-B546-654D-A8C2-A3D731D4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31408"/>
            <a:ext cx="4098759" cy="22340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69ECAF-397F-CF42-A2A3-9B9E05156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566"/>
          <a:stretch/>
        </p:blipFill>
        <p:spPr>
          <a:xfrm>
            <a:off x="838200" y="5064785"/>
            <a:ext cx="4655493" cy="5109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B4E0C9-B3DB-FA41-93B9-4D3F7CA89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02931"/>
            <a:ext cx="4767146" cy="47290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182702B4-4331-B54B-A248-1E5E1CBC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29"/>
            <a:ext cx="6286164" cy="1229561"/>
          </a:xfrm>
        </p:spPr>
        <p:txBody>
          <a:bodyPr>
            <a:normAutofit/>
          </a:bodyPr>
          <a:lstStyle/>
          <a:p>
            <a:r>
              <a:rPr lang="en" altLang="zh-CN" dirty="0"/>
              <a:t>Learning from Counterfactual Links</a:t>
            </a:r>
          </a:p>
          <a:p>
            <a:pPr lvl="1"/>
            <a:r>
              <a:rPr lang="en-US" altLang="zh-CN" b="1" i="1" dirty="0"/>
              <a:t>optimization</a:t>
            </a:r>
            <a:endParaRPr lang="en" altLang="zh-CN" b="1" i="1" dirty="0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8EFB4B30-CD48-6443-90D9-BEC14B7912BB}"/>
              </a:ext>
            </a:extLst>
          </p:cNvPr>
          <p:cNvSpPr/>
          <p:nvPr/>
        </p:nvSpPr>
        <p:spPr>
          <a:xfrm>
            <a:off x="6761746" y="1263315"/>
            <a:ext cx="4030579" cy="75798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47EDA3E6-BF09-F147-ADEC-C19D09311703}"/>
              </a:ext>
            </a:extLst>
          </p:cNvPr>
          <p:cNvSpPr/>
          <p:nvPr/>
        </p:nvSpPr>
        <p:spPr>
          <a:xfrm>
            <a:off x="6761745" y="2261227"/>
            <a:ext cx="4030581" cy="122956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8EFB4B30-CD48-6443-90D9-BEC14B7912BB}"/>
              </a:ext>
            </a:extLst>
          </p:cNvPr>
          <p:cNvSpPr/>
          <p:nvPr/>
        </p:nvSpPr>
        <p:spPr>
          <a:xfrm>
            <a:off x="6761745" y="3743809"/>
            <a:ext cx="4030580" cy="157416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D0968B-89AF-E141-A74B-A8B45416CBAE}"/>
              </a:ext>
            </a:extLst>
          </p:cNvPr>
          <p:cNvSpPr txBox="1"/>
          <p:nvPr/>
        </p:nvSpPr>
        <p:spPr>
          <a:xfrm>
            <a:off x="10792325" y="1450387"/>
            <a:ext cx="146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1.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collect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data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776277E-05D6-7544-AF8D-F0BE8CA4D971}"/>
              </a:ext>
            </a:extLst>
          </p:cNvPr>
          <p:cNvSpPr txBox="1"/>
          <p:nvPr/>
        </p:nvSpPr>
        <p:spPr>
          <a:xfrm>
            <a:off x="10799174" y="2691341"/>
            <a:ext cx="8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2.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train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8313E1E-26D0-1C41-BDB0-469B0BADED3A}"/>
              </a:ext>
            </a:extLst>
          </p:cNvPr>
          <p:cNvSpPr txBox="1"/>
          <p:nvPr/>
        </p:nvSpPr>
        <p:spPr>
          <a:xfrm>
            <a:off x="10792325" y="4396084"/>
            <a:ext cx="122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3.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fine-tune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09893AE-D8E3-5E43-A64E-104F576616F4}"/>
              </a:ext>
            </a:extLst>
          </p:cNvPr>
          <p:cNvSpPr txBox="1"/>
          <p:nvPr/>
        </p:nvSpPr>
        <p:spPr>
          <a:xfrm>
            <a:off x="10787273" y="5637038"/>
            <a:ext cx="7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4.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test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7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Q1: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counterfactual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links?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Q2: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generate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counterfactual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links?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Q3: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utilize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counterfactual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links?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Experiment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Q4: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how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helpful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are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counterfactual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links?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Q5: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how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justify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effectiveness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counterfactual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links?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6E8B9-2625-BB4C-AD29-41DD599D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7861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2950F-DC7A-344C-BF25-5D561454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B5FDCE-BC57-BB4E-BD82-A9C2F97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29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61C165-0181-9642-BCE0-4059FE30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944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Background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Methods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6E8B9-2625-BB4C-AD29-41DD599D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618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2950F-DC7A-344C-BF25-5D561454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B5FDCE-BC57-BB4E-BD82-A9C2F97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30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242E58-9FC0-4142-904E-FD0EB17D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385"/>
            <a:ext cx="10515600" cy="443797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95392A9-AC3C-7C4D-AC7D-3EAA4E86106E}"/>
              </a:ext>
            </a:extLst>
          </p:cNvPr>
          <p:cNvSpPr txBox="1"/>
          <p:nvPr/>
        </p:nvSpPr>
        <p:spPr>
          <a:xfrm>
            <a:off x="2925292" y="5847362"/>
            <a:ext cx="6341416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" altLang="zh-CN" sz="2800" dirty="0">
                <a:solidFill>
                  <a:srgbClr val="FF0000"/>
                </a:solidFill>
              </a:rPr>
              <a:t>Consistent improvement against baselines.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E5B141-8BB3-0948-B968-E57306BEE678}"/>
              </a:ext>
            </a:extLst>
          </p:cNvPr>
          <p:cNvSpPr txBox="1"/>
          <p:nvPr/>
        </p:nvSpPr>
        <p:spPr>
          <a:xfrm>
            <a:off x="6164494" y="1058492"/>
            <a:ext cx="518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Link prediction performances measured by </a:t>
            </a:r>
            <a:r>
              <a:rPr lang="en" altLang="zh-CN" b="1" i="1" dirty="0"/>
              <a:t>Hits@20</a:t>
            </a:r>
            <a:endParaRPr kumimoji="1"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206969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2950F-DC7A-344C-BF25-5D561454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B5FDCE-BC57-BB4E-BD82-A9C2F97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31</a:t>
            </a:fld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7FB1C1-EB98-5245-8EC6-EDE03945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0" y="1561174"/>
            <a:ext cx="10378130" cy="47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7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396C268-83D3-D24E-84DA-BDCAE75C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22" y="2936681"/>
            <a:ext cx="5738288" cy="326192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F8D9B-139B-EB42-B866-6C54F4E2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B2BD3D-A8ED-F241-A823-510810AFC658}"/>
                  </a:ext>
                </a:extLst>
              </p:cNvPr>
              <p:cNvSpPr txBox="1"/>
              <p:nvPr/>
            </p:nvSpPr>
            <p:spPr>
              <a:xfrm>
                <a:off x="3233748" y="1964230"/>
                <a:ext cx="2699650" cy="698909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when</a:t>
                </a:r>
                <a:r>
                  <a:rPr kumimoji="1"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kumimoji="1" lang="en-US" altLang="zh-CN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</a:t>
                </a:r>
                <a:r>
                  <a:rPr kumimoji="1"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kumimoji="1" lang="en-US" altLang="zh-CN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</a:p>
              <a:p>
                <a:r>
                  <a:rPr kumimoji="1"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kumimoji="1"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kumimoji="1"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link</a:t>
                </a:r>
                <a:r>
                  <a:rPr kumimoji="1"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kumimoji="1" lang="en-US" altLang="zh-CN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still</a:t>
                </a:r>
                <a:r>
                  <a:rPr kumimoji="1"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exist?</a:t>
                </a:r>
                <a:endParaRPr kumimoji="1"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B2BD3D-A8ED-F241-A823-510810AF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48" y="1964230"/>
                <a:ext cx="2699650" cy="698909"/>
              </a:xfrm>
              <a:prstGeom prst="rect">
                <a:avLst/>
              </a:prstGeom>
              <a:blipFill>
                <a:blip r:embed="rId3"/>
                <a:stretch>
                  <a:fillRect l="-1389" t="-3509" b="-7018"/>
                </a:stretch>
              </a:blip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C645DFC-9ADF-BF43-BB51-A81E2767B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240" y="3518871"/>
            <a:ext cx="5227738" cy="5747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FB5C3A-88F2-EF43-8497-EDF409228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100" y="2887830"/>
            <a:ext cx="3329902" cy="4105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7EA558A-9878-B745-9025-357CD5932991}"/>
              </a:ext>
            </a:extLst>
          </p:cNvPr>
          <p:cNvSpPr txBox="1"/>
          <p:nvPr/>
        </p:nvSpPr>
        <p:spPr>
          <a:xfrm>
            <a:off x="6410254" y="1973636"/>
            <a:ext cx="537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individual</a:t>
            </a:r>
            <a:r>
              <a:rPr kumimoji="1" lang="zh-CN" altLang="en-US" b="1" i="1" dirty="0"/>
              <a:t> </a:t>
            </a:r>
            <a:r>
              <a:rPr kumimoji="1" lang="en-US" altLang="zh-CN" b="1" i="1" dirty="0"/>
              <a:t>treatment</a:t>
            </a:r>
            <a:r>
              <a:rPr kumimoji="1" lang="zh-CN" altLang="en-US" b="1" i="1" dirty="0"/>
              <a:t> </a:t>
            </a:r>
            <a:r>
              <a:rPr kumimoji="1" lang="en-US" altLang="zh-CN" b="1" i="1" dirty="0"/>
              <a:t>effect</a:t>
            </a:r>
            <a:r>
              <a:rPr kumimoji="1" lang="zh-CN" altLang="en-US" b="1" i="1" dirty="0"/>
              <a:t> </a:t>
            </a:r>
            <a:r>
              <a:rPr kumimoji="1" lang="en-US" altLang="zh-CN" b="1" i="1" dirty="0"/>
              <a:t>(ITE)</a:t>
            </a:r>
            <a:r>
              <a:rPr kumimoji="1" lang="zh-CN" altLang="en-US" b="1" i="1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quantify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treatment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outcome.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5F5FAB-5CFF-4A47-95DF-EAFBA120857F}"/>
                  </a:ext>
                </a:extLst>
              </p:cNvPr>
              <p:cNvSpPr txBox="1"/>
              <p:nvPr/>
            </p:nvSpPr>
            <p:spPr>
              <a:xfrm>
                <a:off x="8489952" y="3974428"/>
                <a:ext cx="97007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kumimoji="1"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5F5FAB-5CFF-4A47-95DF-EAFBA1208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952" y="3974428"/>
                <a:ext cx="970074" cy="39562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B27DB4-F46E-374E-9BCF-3DBA0CF0AB50}"/>
                  </a:ext>
                </a:extLst>
              </p:cNvPr>
              <p:cNvSpPr txBox="1"/>
              <p:nvPr/>
            </p:nvSpPr>
            <p:spPr>
              <a:xfrm>
                <a:off x="10035777" y="3974429"/>
                <a:ext cx="1545220" cy="3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kumimoji="1"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B27DB4-F46E-374E-9BCF-3DBA0CF0A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777" y="3974429"/>
                <a:ext cx="1545220" cy="395621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标题 1">
            <a:extLst>
              <a:ext uri="{FF2B5EF4-FFF2-40B4-BE49-F238E27FC236}">
                <a16:creationId xmlns:a16="http://schemas.microsoft.com/office/drawing/2014/main" id="{7065CBD5-962F-4145-BBDD-F39127DB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45373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2375421-6F95-2641-80DE-7F0D2DC475A4}"/>
              </a:ext>
            </a:extLst>
          </p:cNvPr>
          <p:cNvSpPr txBox="1"/>
          <p:nvPr/>
        </p:nvSpPr>
        <p:spPr>
          <a:xfrm>
            <a:off x="4583573" y="827851"/>
            <a:ext cx="7079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i="1" dirty="0">
                <a:solidFill>
                  <a:srgbClr val="0070C0"/>
                </a:solidFill>
              </a:rPr>
              <a:t>Q5:</a:t>
            </a:r>
            <a:r>
              <a:rPr kumimoji="1" lang="zh-CN" altLang="en-US" sz="2000" b="1" i="1" dirty="0">
                <a:solidFill>
                  <a:srgbClr val="0070C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</a:rPr>
              <a:t>how</a:t>
            </a:r>
            <a:r>
              <a:rPr kumimoji="1" lang="zh-CN" altLang="en-US" sz="2000" b="1" i="1" dirty="0">
                <a:solidFill>
                  <a:srgbClr val="0070C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</a:rPr>
              <a:t>to</a:t>
            </a:r>
            <a:r>
              <a:rPr kumimoji="1" lang="zh-CN" altLang="en-US" sz="2000" b="1" i="1" dirty="0">
                <a:solidFill>
                  <a:srgbClr val="0070C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</a:rPr>
              <a:t>justify</a:t>
            </a:r>
            <a:r>
              <a:rPr kumimoji="1" lang="zh-CN" altLang="en-US" sz="2000" b="1" i="1" dirty="0">
                <a:solidFill>
                  <a:srgbClr val="0070C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</a:rPr>
              <a:t>the</a:t>
            </a:r>
            <a:r>
              <a:rPr kumimoji="1" lang="zh-CN" altLang="en-US" sz="2000" b="1" i="1" dirty="0">
                <a:solidFill>
                  <a:srgbClr val="0070C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</a:rPr>
              <a:t>effectiveness</a:t>
            </a:r>
            <a:r>
              <a:rPr kumimoji="1" lang="zh-CN" altLang="en-US" sz="2000" b="1" i="1" dirty="0">
                <a:solidFill>
                  <a:srgbClr val="0070C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</a:rPr>
              <a:t>of</a:t>
            </a:r>
            <a:r>
              <a:rPr kumimoji="1" lang="zh-CN" altLang="en-US" sz="2000" b="1" i="1" dirty="0">
                <a:solidFill>
                  <a:srgbClr val="0070C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</a:rPr>
              <a:t>counterfactual</a:t>
            </a:r>
            <a:r>
              <a:rPr kumimoji="1" lang="zh-CN" altLang="en-US" sz="2000" b="1" i="1" dirty="0">
                <a:solidFill>
                  <a:srgbClr val="0070C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</a:rPr>
              <a:t>links?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90F3B5D-97FE-6B49-97E4-DF04154C9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100" y="5493079"/>
            <a:ext cx="3135974" cy="57100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CAD1791-B3C7-244B-A088-0029B0396FA6}"/>
              </a:ext>
            </a:extLst>
          </p:cNvPr>
          <p:cNvSpPr txBox="1"/>
          <p:nvPr/>
        </p:nvSpPr>
        <p:spPr>
          <a:xfrm>
            <a:off x="6410254" y="4608399"/>
            <a:ext cx="39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" altLang="zh-CN" b="1" i="1" dirty="0"/>
              <a:t>averaged treatment effect (ATE)</a:t>
            </a:r>
            <a:r>
              <a:rPr lang="zh-CN" altLang="en-US" b="1" i="1" dirty="0"/>
              <a:t> </a:t>
            </a:r>
            <a:endParaRPr lang="en-US" altLang="zh-CN" b="1" i="1" dirty="0"/>
          </a:p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expectation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ITE</a:t>
            </a:r>
            <a:endParaRPr kumimoji="1" lang="zh-CN" altLang="en-US" dirty="0"/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640EDD3F-C0A9-0A49-942D-6F18EADA6807}"/>
              </a:ext>
            </a:extLst>
          </p:cNvPr>
          <p:cNvCxnSpPr>
            <a:cxnSpLocks/>
          </p:cNvCxnSpPr>
          <p:nvPr/>
        </p:nvCxnSpPr>
        <p:spPr>
          <a:xfrm>
            <a:off x="6246142" y="1952503"/>
            <a:ext cx="38669" cy="4246099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26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2950F-DC7A-344C-BF25-5D561454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C38149-A0AB-A44A-95E8-F94F4982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718"/>
            <a:ext cx="5257800" cy="28884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7A655D-0FDA-7148-9995-78D7AC97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4718"/>
            <a:ext cx="5257800" cy="2888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FD7CE4-42F9-B14C-A24D-2753EEABD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57" b="50273"/>
          <a:stretch/>
        </p:blipFill>
        <p:spPr>
          <a:xfrm>
            <a:off x="1456359" y="4884516"/>
            <a:ext cx="4580939" cy="1326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7399D2-1C1F-9D4A-81C0-9B5E5F0D9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273" r="13057"/>
          <a:stretch/>
        </p:blipFill>
        <p:spPr>
          <a:xfrm>
            <a:off x="6434430" y="4884515"/>
            <a:ext cx="4580939" cy="1326081"/>
          </a:xfrm>
          <a:prstGeom prst="rect">
            <a:avLst/>
          </a:prstGeom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600C9B86-E330-9E42-8DAD-2A399BF576AB}"/>
              </a:ext>
            </a:extLst>
          </p:cNvPr>
          <p:cNvCxnSpPr/>
          <p:nvPr/>
        </p:nvCxnSpPr>
        <p:spPr>
          <a:xfrm>
            <a:off x="838200" y="4629874"/>
            <a:ext cx="10398196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66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Methods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Summary</a:t>
            </a:r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6E8B9-2625-BB4C-AD29-41DD599D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331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Summary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838200" y="1901430"/>
            <a:ext cx="103099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i="1" dirty="0"/>
              <a:t>Contributions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" altLang="zh-CN" sz="2000" dirty="0"/>
              <a:t>the </a:t>
            </a:r>
            <a:r>
              <a:rPr lang="en" altLang="zh-CN" sz="2000" b="1" i="1" dirty="0">
                <a:solidFill>
                  <a:srgbClr val="0070C0"/>
                </a:solidFill>
              </a:rPr>
              <a:t>first</a:t>
            </a:r>
            <a:r>
              <a:rPr lang="en" altLang="zh-CN" sz="2000" dirty="0"/>
              <a:t> work that aims at improving link prediction by </a:t>
            </a:r>
            <a:r>
              <a:rPr lang="en" altLang="zh-CN" sz="2000" b="1" i="1" dirty="0">
                <a:solidFill>
                  <a:srgbClr val="0070C0"/>
                </a:solidFill>
              </a:rPr>
              <a:t>causal inference</a:t>
            </a:r>
          </a:p>
          <a:p>
            <a:pPr marL="457200" indent="-457200">
              <a:buFont typeface="+mj-lt"/>
              <a:buAutoNum type="arabicPeriod"/>
            </a:pPr>
            <a:endParaRPr lang="en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en" altLang="zh-CN" sz="2000" dirty="0"/>
              <a:t>introduce CFLP that trains GNN</a:t>
            </a:r>
            <a:r>
              <a:rPr lang="en-US" altLang="zh-CN" sz="2000" dirty="0"/>
              <a:t>s</a:t>
            </a:r>
            <a:r>
              <a:rPr lang="zh-CN" altLang="en-US" sz="2000" dirty="0"/>
              <a:t> </a:t>
            </a:r>
            <a:r>
              <a:rPr lang="en" altLang="zh-CN" sz="2000" dirty="0"/>
              <a:t>to </a:t>
            </a:r>
            <a:r>
              <a:rPr lang="en" altLang="zh-CN" sz="2000" b="1" i="1" dirty="0">
                <a:solidFill>
                  <a:srgbClr val="0070C0"/>
                </a:solidFill>
              </a:rPr>
              <a:t>predict</a:t>
            </a:r>
            <a:r>
              <a:rPr lang="en" altLang="zh-CN" sz="2000" dirty="0"/>
              <a:t> both factual and counterfactual links</a:t>
            </a:r>
          </a:p>
          <a:p>
            <a:pPr marL="457200" indent="-457200">
              <a:buFont typeface="+mj-lt"/>
              <a:buAutoNum type="arabicPeriod"/>
            </a:pPr>
            <a:endParaRPr lang="en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en" altLang="zh-CN" sz="2000" dirty="0"/>
              <a:t>leverage</a:t>
            </a:r>
            <a:r>
              <a:rPr lang="en" altLang="zh-CN" sz="2000" b="1" i="1" dirty="0">
                <a:solidFill>
                  <a:srgbClr val="0070C0"/>
                </a:solidFill>
              </a:rPr>
              <a:t> causal relationship </a:t>
            </a:r>
            <a:r>
              <a:rPr lang="en" altLang="zh-CN" sz="2000" dirty="0"/>
              <a:t>to </a:t>
            </a:r>
            <a:r>
              <a:rPr lang="en" altLang="zh-CN" sz="2000" b="1" i="1" dirty="0">
                <a:solidFill>
                  <a:srgbClr val="0070C0"/>
                </a:solidFill>
              </a:rPr>
              <a:t>enhance</a:t>
            </a:r>
            <a:r>
              <a:rPr lang="en" altLang="zh-CN" sz="2000" dirty="0"/>
              <a:t> link prediction</a:t>
            </a:r>
          </a:p>
          <a:p>
            <a:pPr marL="457200" indent="-457200">
              <a:buFont typeface="+mj-lt"/>
              <a:buAutoNum type="arabicPeriod"/>
            </a:pPr>
            <a:endParaRPr lang="en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en" altLang="zh-CN" sz="2000" dirty="0"/>
              <a:t>CFLP </a:t>
            </a:r>
            <a:r>
              <a:rPr lang="en" altLang="zh-CN" sz="2000" b="1" i="1" dirty="0">
                <a:solidFill>
                  <a:srgbClr val="0070C0"/>
                </a:solidFill>
              </a:rPr>
              <a:t>outperforms</a:t>
            </a:r>
            <a:r>
              <a:rPr lang="en" altLang="zh-CN" sz="2000" dirty="0"/>
              <a:t> competitive baselines on several benchmark datasets</a:t>
            </a:r>
          </a:p>
          <a:p>
            <a:endParaRPr kumimoji="1" lang="en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0286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16379"/>
            <a:ext cx="10515600" cy="1809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7100" dirty="0">
                <a:solidFill>
                  <a:srgbClr val="0070C0"/>
                </a:solidFill>
              </a:rPr>
              <a:t>Q&amp;A</a:t>
            </a:r>
          </a:p>
          <a:p>
            <a:pPr marL="0" indent="0" algn="ctr">
              <a:buNone/>
            </a:pPr>
            <a:r>
              <a:rPr kumimoji="1" lang="en-US" altLang="zh-CN" sz="4000" dirty="0">
                <a:solidFill>
                  <a:srgbClr val="0070C0"/>
                </a:solidFill>
              </a:rPr>
              <a:t>Thanks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for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your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attention!</a:t>
            </a:r>
          </a:p>
          <a:p>
            <a:pPr marL="0" indent="0" algn="ctr">
              <a:buNone/>
            </a:pPr>
            <a:endParaRPr kumimoji="1" lang="en-US" altLang="zh-CN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28A341-1F80-6642-8DBB-56535162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851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" descr="Nonlinear Graph Learning-Convolutional Networks for Node Classification |  SpringerLink">
            <a:extLst>
              <a:ext uri="{FF2B5EF4-FFF2-40B4-BE49-F238E27FC236}">
                <a16:creationId xmlns:a16="http://schemas.microsoft.com/office/drawing/2014/main" id="{EE0992DE-FFDA-084F-8015-029146B51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2"/>
          <a:stretch/>
        </p:blipFill>
        <p:spPr bwMode="auto">
          <a:xfrm>
            <a:off x="1218343" y="3077889"/>
            <a:ext cx="1507876" cy="17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Missing Link Prediction using Common Neighbor and Centrality based  Parameterized Algorithm | Scientific Reports">
            <a:extLst>
              <a:ext uri="{FF2B5EF4-FFF2-40B4-BE49-F238E27FC236}">
                <a16:creationId xmlns:a16="http://schemas.microsoft.com/office/drawing/2014/main" id="{1AE0E221-280F-0543-BEA6-09E46AC7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71" y="3077889"/>
            <a:ext cx="4069945" cy="20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Machine Learning Tasks on Graphs. Can We Divide It Into… | by Kacper Kubara  | Towards Data Science">
            <a:extLst>
              <a:ext uri="{FF2B5EF4-FFF2-40B4-BE49-F238E27FC236}">
                <a16:creationId xmlns:a16="http://schemas.microsoft.com/office/drawing/2014/main" id="{D3A04541-8829-EA44-BAA9-58F051ECD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/>
          <a:stretch/>
        </p:blipFill>
        <p:spPr bwMode="auto">
          <a:xfrm>
            <a:off x="8291468" y="3202925"/>
            <a:ext cx="2899637" cy="15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51059A57-BFE8-1D40-9851-B1D581F0F49C}"/>
              </a:ext>
            </a:extLst>
          </p:cNvPr>
          <p:cNvSpPr txBox="1"/>
          <p:nvPr/>
        </p:nvSpPr>
        <p:spPr>
          <a:xfrm>
            <a:off x="1239355" y="2300148"/>
            <a:ext cx="146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Gill Sans MT" panose="020B0502020104020203" pitchFamily="34" charset="0"/>
                <a:ea typeface="SimSun" panose="02010600030101010101" pitchFamily="2" charset="-122"/>
              </a:rPr>
              <a:t>node-level</a:t>
            </a:r>
            <a:endParaRPr kumimoji="1" lang="zh-CN" altLang="en-US" sz="2400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10A1D87-1AF4-E348-971D-32B4299C6A3C}"/>
              </a:ext>
            </a:extLst>
          </p:cNvPr>
          <p:cNvSpPr txBox="1"/>
          <p:nvPr/>
        </p:nvSpPr>
        <p:spPr>
          <a:xfrm>
            <a:off x="3303540" y="2300148"/>
            <a:ext cx="441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latin typeface="Gill Sans MT" panose="020B0502020104020203" pitchFamily="34" charset="0"/>
                <a:ea typeface="SimSun" panose="02010600030101010101" pitchFamily="2" charset="-122"/>
              </a:rPr>
              <a:t>link-level</a:t>
            </a:r>
          </a:p>
        </p:txBody>
      </p:sp>
      <p:sp>
        <p:nvSpPr>
          <p:cNvPr id="69" name="文本框 4">
            <a:extLst>
              <a:ext uri="{FF2B5EF4-FFF2-40B4-BE49-F238E27FC236}">
                <a16:creationId xmlns:a16="http://schemas.microsoft.com/office/drawing/2014/main" id="{E17CF9BB-BC18-C449-9E2D-DC7986B3DCE5}"/>
              </a:ext>
            </a:extLst>
          </p:cNvPr>
          <p:cNvSpPr txBox="1"/>
          <p:nvPr/>
        </p:nvSpPr>
        <p:spPr>
          <a:xfrm>
            <a:off x="9107583" y="2300148"/>
            <a:ext cx="152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kumimoji="1" lang="en-US" altLang="zh-CN" sz="2400" dirty="0">
                <a:latin typeface="Gill Sans MT" panose="020B0502020104020203" pitchFamily="34" charset="0"/>
                <a:ea typeface="SimSun" panose="02010600030101010101" pitchFamily="2" charset="-122"/>
              </a:rPr>
              <a:t>graph-level</a:t>
            </a:r>
            <a:endParaRPr kumimoji="1" lang="zh-CN" altLang="en-US" sz="2400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444982-6D46-0147-811C-6CC44D4A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4D12E2D-54E3-1041-9936-99AA37E1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Graph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9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" descr="Nonlinear Graph Learning-Convolutional Networks for Node Classification |  SpringerLink">
            <a:extLst>
              <a:ext uri="{FF2B5EF4-FFF2-40B4-BE49-F238E27FC236}">
                <a16:creationId xmlns:a16="http://schemas.microsoft.com/office/drawing/2014/main" id="{EE0992DE-FFDA-084F-8015-029146B51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2"/>
          <a:stretch/>
        </p:blipFill>
        <p:spPr bwMode="auto">
          <a:xfrm>
            <a:off x="1218343" y="3077889"/>
            <a:ext cx="1507876" cy="17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Missing Link Prediction using Common Neighbor and Centrality based  Parameterized Algorithm | Scientific Reports">
            <a:extLst>
              <a:ext uri="{FF2B5EF4-FFF2-40B4-BE49-F238E27FC236}">
                <a16:creationId xmlns:a16="http://schemas.microsoft.com/office/drawing/2014/main" id="{1AE0E221-280F-0543-BEA6-09E46AC7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71" y="3077889"/>
            <a:ext cx="4069945" cy="20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Machine Learning Tasks on Graphs. Can We Divide It Into… | by Kacper Kubara  | Towards Data Science">
            <a:extLst>
              <a:ext uri="{FF2B5EF4-FFF2-40B4-BE49-F238E27FC236}">
                <a16:creationId xmlns:a16="http://schemas.microsoft.com/office/drawing/2014/main" id="{D3A04541-8829-EA44-BAA9-58F051ECD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/>
          <a:stretch/>
        </p:blipFill>
        <p:spPr bwMode="auto">
          <a:xfrm>
            <a:off x="8291468" y="3202925"/>
            <a:ext cx="2899637" cy="15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51059A57-BFE8-1D40-9851-B1D581F0F49C}"/>
              </a:ext>
            </a:extLst>
          </p:cNvPr>
          <p:cNvSpPr txBox="1"/>
          <p:nvPr/>
        </p:nvSpPr>
        <p:spPr>
          <a:xfrm>
            <a:off x="1239355" y="2300148"/>
            <a:ext cx="146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node-level</a:t>
            </a:r>
            <a:endParaRPr kumimoji="1" lang="zh-CN" altLang="en-US" sz="2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10A1D87-1AF4-E348-971D-32B4299C6A3C}"/>
              </a:ext>
            </a:extLst>
          </p:cNvPr>
          <p:cNvSpPr txBox="1"/>
          <p:nvPr/>
        </p:nvSpPr>
        <p:spPr>
          <a:xfrm>
            <a:off x="3303540" y="2300148"/>
            <a:ext cx="441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link-level</a:t>
            </a:r>
          </a:p>
        </p:txBody>
      </p:sp>
      <p:sp>
        <p:nvSpPr>
          <p:cNvPr id="69" name="文本框 4">
            <a:extLst>
              <a:ext uri="{FF2B5EF4-FFF2-40B4-BE49-F238E27FC236}">
                <a16:creationId xmlns:a16="http://schemas.microsoft.com/office/drawing/2014/main" id="{E17CF9BB-BC18-C449-9E2D-DC7986B3DCE5}"/>
              </a:ext>
            </a:extLst>
          </p:cNvPr>
          <p:cNvSpPr txBox="1"/>
          <p:nvPr/>
        </p:nvSpPr>
        <p:spPr>
          <a:xfrm>
            <a:off x="9107583" y="2300148"/>
            <a:ext cx="152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kumimoji="1" lang="en-US" altLang="zh-CN" sz="2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ea typeface="SimSun" panose="02010600030101010101" pitchFamily="2" charset="-122"/>
              </a:rPr>
              <a:t>graph-level</a:t>
            </a:r>
            <a:endParaRPr kumimoji="1" lang="zh-CN" altLang="en-US" sz="2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444982-6D46-0147-811C-6CC44D4A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4D12E2D-54E3-1041-9936-99AA37E1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7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26BA-B6E8-994B-8319-249ABE5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663463-2D73-C945-9881-A02815CD7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108644"/>
              </a:xfrm>
            </p:spPr>
            <p:txBody>
              <a:bodyPr>
                <a:normAutofit/>
              </a:bodyPr>
              <a:lstStyle/>
              <a:p>
                <a:r>
                  <a:rPr lang="en" altLang="zh-CN" dirty="0"/>
                  <a:t>Given: a graph with </a:t>
                </a:r>
                <a:r>
                  <a:rPr lang="en" altLang="zh-CN" dirty="0">
                    <a:solidFill>
                      <a:srgbClr val="0070C0"/>
                    </a:solidFill>
                  </a:rPr>
                  <a:t>adjacency</a:t>
                </a:r>
                <a:r>
                  <a:rPr lang="en" altLang="zh-CN" dirty="0"/>
                  <a:t> </a:t>
                </a:r>
                <a:r>
                  <a:rPr lang="en" altLang="zh-CN" dirty="0">
                    <a:solidFill>
                      <a:srgbClr val="0070C0"/>
                    </a:solidFill>
                  </a:rPr>
                  <a:t>matrix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" altLang="zh-CN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" altLang="zh-CN" dirty="0"/>
                  <a:t>raw node </a:t>
                </a:r>
                <a:r>
                  <a:rPr lang="en" altLang="zh-CN" dirty="0">
                    <a:solidFill>
                      <a:srgbClr val="0070C0"/>
                    </a:solidFill>
                  </a:rPr>
                  <a:t>features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" altLang="zh-CN" dirty="0"/>
              </a:p>
              <a:p>
                <a:endParaRPr lang="en" altLang="zh-CN" sz="1000" dirty="0"/>
              </a:p>
              <a:p>
                <a:r>
                  <a:rPr lang="en" altLang="zh-CN" dirty="0"/>
                  <a:t>Learn: low-dimensional </a:t>
                </a:r>
                <a:r>
                  <a:rPr lang="en" altLang="zh-CN" dirty="0">
                    <a:solidFill>
                      <a:srgbClr val="0070C0"/>
                    </a:solidFill>
                  </a:rPr>
                  <a:t>node representations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" altLang="zh-CN" dirty="0"/>
                  <a:t>which can be used for the prediction of link existences</a:t>
                </a:r>
              </a:p>
              <a:p>
                <a:endParaRPr kumimoji="1" lang="en" altLang="zh-CN" sz="1000" dirty="0"/>
              </a:p>
              <a:p>
                <a:r>
                  <a:rPr kumimoji="1" lang="en-US" altLang="zh-CN" b="0" dirty="0"/>
                  <a:t>i.e.,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𝐺𝑁𝑁</m:t>
                        </m:r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663463-2D73-C945-9881-A02815CD7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108644"/>
              </a:xfrm>
              <a:blipFill>
                <a:blip r:embed="rId2"/>
                <a:stretch>
                  <a:fillRect l="-2169" t="-2462" r="-4096" b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BD0700-D69E-A842-B818-3BCF2DD4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6D7BB8-C6F6-644C-B0D1-B6501C2C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674" y="1825625"/>
            <a:ext cx="2983852" cy="22581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D690B2-959A-C74F-BB37-E6A895BF9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07" y="4338944"/>
            <a:ext cx="5385195" cy="1595325"/>
          </a:xfrm>
          <a:prstGeom prst="rect">
            <a:avLst/>
          </a:prstGeom>
        </p:spPr>
      </p:pic>
      <p:sp>
        <p:nvSpPr>
          <p:cNvPr id="8" name="左大括号 7">
            <a:extLst>
              <a:ext uri="{FF2B5EF4-FFF2-40B4-BE49-F238E27FC236}">
                <a16:creationId xmlns:a16="http://schemas.microsoft.com/office/drawing/2014/main" id="{5B03116B-AD21-9945-9798-A61E560FD47C}"/>
              </a:ext>
            </a:extLst>
          </p:cNvPr>
          <p:cNvSpPr/>
          <p:nvPr/>
        </p:nvSpPr>
        <p:spPr>
          <a:xfrm rot="16200000">
            <a:off x="2672691" y="4746848"/>
            <a:ext cx="202081" cy="238355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5FA86E32-DA93-3B4A-9497-78F02005AC29}"/>
              </a:ext>
            </a:extLst>
          </p:cNvPr>
          <p:cNvSpPr/>
          <p:nvPr/>
        </p:nvSpPr>
        <p:spPr>
          <a:xfrm rot="16200000">
            <a:off x="4266652" y="5597055"/>
            <a:ext cx="202081" cy="68314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DD910415-3C83-6F40-8F98-55816A8547DA}"/>
              </a:ext>
            </a:extLst>
          </p:cNvPr>
          <p:cNvSpPr/>
          <p:nvPr/>
        </p:nvSpPr>
        <p:spPr>
          <a:xfrm rot="16200000">
            <a:off x="5180689" y="5438033"/>
            <a:ext cx="202081" cy="100118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B08DEA-88E0-554A-92AD-EF292F381509}"/>
              </a:ext>
            </a:extLst>
          </p:cNvPr>
          <p:cNvSpPr txBox="1"/>
          <p:nvPr/>
        </p:nvSpPr>
        <p:spPr>
          <a:xfrm>
            <a:off x="2340759" y="612006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encode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436DAE-615E-C640-98A4-510F076AA792}"/>
              </a:ext>
            </a:extLst>
          </p:cNvPr>
          <p:cNvSpPr txBox="1"/>
          <p:nvPr/>
        </p:nvSpPr>
        <p:spPr>
          <a:xfrm>
            <a:off x="3942247" y="61158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decode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03C3F-F5EE-8D4F-A6B9-05FCBED5DA6F}"/>
              </a:ext>
            </a:extLst>
          </p:cNvPr>
          <p:cNvSpPr txBox="1"/>
          <p:nvPr/>
        </p:nvSpPr>
        <p:spPr>
          <a:xfrm>
            <a:off x="4847956" y="6115861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optimize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710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48BDEA-F8C3-EA47-BE51-E0DDBD3D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3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potential</a:t>
            </a:r>
            <a:r>
              <a:rPr lang="zh-CN" altLang="en-US" b="1" dirty="0"/>
              <a:t> </a:t>
            </a:r>
            <a:r>
              <a:rPr lang="en-US" altLang="zh-CN" b="1" dirty="0"/>
              <a:t>problem</a:t>
            </a:r>
            <a:endParaRPr lang="en" altLang="zh-CN" b="1" dirty="0"/>
          </a:p>
          <a:p>
            <a:r>
              <a:rPr lang="en-US" altLang="zh-CN" dirty="0"/>
              <a:t>existing</a:t>
            </a:r>
            <a:r>
              <a:rPr lang="en" altLang="zh-CN" dirty="0"/>
              <a:t> methods that learn from </a:t>
            </a:r>
            <a:r>
              <a:rPr lang="en" altLang="zh-CN" i="1" dirty="0">
                <a:solidFill>
                  <a:srgbClr val="0070C0"/>
                </a:solidFill>
              </a:rPr>
              <a:t>association</a:t>
            </a:r>
            <a:r>
              <a:rPr lang="en" altLang="zh-CN" dirty="0"/>
              <a:t> </a:t>
            </a:r>
          </a:p>
          <a:p>
            <a:pPr lvl="1"/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" altLang="zh-CN" dirty="0"/>
              <a:t>capture </a:t>
            </a:r>
            <a:r>
              <a:rPr lang="en" altLang="zh-CN" i="1" dirty="0">
                <a:solidFill>
                  <a:srgbClr val="0070C0"/>
                </a:solidFill>
              </a:rPr>
              <a:t>essential factors </a:t>
            </a:r>
            <a:r>
              <a:rPr lang="en" altLang="zh-CN" dirty="0"/>
              <a:t>to predict missing links</a:t>
            </a:r>
            <a:endParaRPr kumimoji="1" lang="zh-CN" altLang="en-US" dirty="0"/>
          </a:p>
          <a:p>
            <a:r>
              <a:rPr lang="en" altLang="zh-CN" dirty="0"/>
              <a:t>the </a:t>
            </a:r>
            <a:r>
              <a:rPr lang="en" altLang="zh-CN" i="1" dirty="0">
                <a:solidFill>
                  <a:srgbClr val="0070C0"/>
                </a:solidFill>
              </a:rPr>
              <a:t>causal relationship </a:t>
            </a:r>
            <a:r>
              <a:rPr lang="en" altLang="zh-CN" dirty="0"/>
              <a:t>between </a:t>
            </a:r>
            <a:r>
              <a:rPr lang="en" altLang="zh-CN" u="sng" dirty="0"/>
              <a:t>graph structure</a:t>
            </a:r>
            <a:r>
              <a:rPr lang="en" altLang="zh-CN" dirty="0"/>
              <a:t> and </a:t>
            </a:r>
            <a:r>
              <a:rPr lang="en" altLang="zh-CN" u="sng" dirty="0"/>
              <a:t>link existence</a:t>
            </a:r>
          </a:p>
          <a:p>
            <a:pPr lvl="1"/>
            <a:r>
              <a:rPr lang="en" altLang="zh-CN" dirty="0"/>
              <a:t>was largely </a:t>
            </a:r>
            <a:r>
              <a:rPr lang="en" altLang="zh-CN" i="1" dirty="0">
                <a:solidFill>
                  <a:srgbClr val="0070C0"/>
                </a:solidFill>
              </a:rPr>
              <a:t>ignored</a:t>
            </a:r>
            <a:r>
              <a:rPr lang="en" altLang="zh-CN" dirty="0"/>
              <a:t> in previous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582AD2-7434-C24C-A7DB-ABAFA144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5030C82E-F9EB-6B4E-AA64-AA4D7953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68C42C-60FB-1147-885D-5952AD06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54" y="4048825"/>
            <a:ext cx="3049044" cy="230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31E6FE-887B-DB48-BE04-B1200ADF0259}"/>
                  </a:ext>
                </a:extLst>
              </p:cNvPr>
              <p:cNvSpPr txBox="1"/>
              <p:nvPr/>
            </p:nvSpPr>
            <p:spPr>
              <a:xfrm>
                <a:off x="8030954" y="1577223"/>
                <a:ext cx="3049044" cy="472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𝐺𝑁𝑁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31E6FE-887B-DB48-BE04-B1200ADF0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954" y="1577223"/>
                <a:ext cx="3049044" cy="472630"/>
              </a:xfrm>
              <a:prstGeom prst="rect">
                <a:avLst/>
              </a:prstGeom>
              <a:blipFill>
                <a:blip r:embed="rId3"/>
                <a:stretch>
                  <a:fillRect t="-10526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og In Grass Pictures | Download Free Images on Unsplash">
            <a:extLst>
              <a:ext uri="{FF2B5EF4-FFF2-40B4-BE49-F238E27FC236}">
                <a16:creationId xmlns:a16="http://schemas.microsoft.com/office/drawing/2014/main" id="{65592DDE-9E4F-3A4F-B372-AD5B6EA8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61" y="4497133"/>
            <a:ext cx="2014199" cy="13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ing for your Dogs in Snow &amp; Cold Temperatures | Medivet">
            <a:extLst>
              <a:ext uri="{FF2B5EF4-FFF2-40B4-BE49-F238E27FC236}">
                <a16:creationId xmlns:a16="http://schemas.microsoft.com/office/drawing/2014/main" id="{B1DF3131-E10B-954A-881C-50637F0E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85" y="4497133"/>
            <a:ext cx="2393497" cy="13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左大括号 9">
            <a:extLst>
              <a:ext uri="{FF2B5EF4-FFF2-40B4-BE49-F238E27FC236}">
                <a16:creationId xmlns:a16="http://schemas.microsoft.com/office/drawing/2014/main" id="{B03C2CB6-6CF2-124E-A7A4-3DADB85E57BC}"/>
              </a:ext>
            </a:extLst>
          </p:cNvPr>
          <p:cNvSpPr/>
          <p:nvPr/>
        </p:nvSpPr>
        <p:spPr>
          <a:xfrm rot="16200000">
            <a:off x="3476751" y="3602250"/>
            <a:ext cx="282482" cy="501198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4BBC02A-280D-8846-8A77-98C922596B20}"/>
              </a:ext>
            </a:extLst>
          </p:cNvPr>
          <p:cNvSpPr txBox="1"/>
          <p:nvPr/>
        </p:nvSpPr>
        <p:spPr>
          <a:xfrm>
            <a:off x="2975305" y="6249481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“dog”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652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48BDEA-F8C3-EA47-BE51-E0DDBD3D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3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potential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problem</a:t>
            </a:r>
            <a:endParaRPr lang="en" altLang="zh-CN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existing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 methods that learn from </a:t>
            </a:r>
            <a:r>
              <a:rPr lang="en" altLang="zh-CN" i="1" dirty="0">
                <a:solidFill>
                  <a:schemeClr val="bg1">
                    <a:lumMod val="65000"/>
                  </a:schemeClr>
                </a:solidFill>
              </a:rPr>
              <a:t>association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may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capture </a:t>
            </a:r>
            <a:r>
              <a:rPr lang="en" altLang="zh-CN" i="1" dirty="0">
                <a:solidFill>
                  <a:schemeClr val="bg1">
                    <a:lumMod val="65000"/>
                  </a:schemeClr>
                </a:solidFill>
              </a:rPr>
              <a:t>essential factors 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to predict missing links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" altLang="zh-CN" i="1" dirty="0">
                <a:solidFill>
                  <a:schemeClr val="bg1">
                    <a:lumMod val="65000"/>
                  </a:schemeClr>
                </a:solidFill>
              </a:rPr>
              <a:t>causal relationship 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between </a:t>
            </a:r>
            <a:r>
              <a:rPr lang="en" altLang="zh-CN" u="sng" dirty="0">
                <a:solidFill>
                  <a:schemeClr val="bg1">
                    <a:lumMod val="65000"/>
                  </a:schemeClr>
                </a:solidFill>
              </a:rPr>
              <a:t>graph structure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" altLang="zh-CN" u="sng" dirty="0">
                <a:solidFill>
                  <a:schemeClr val="bg1">
                    <a:lumMod val="65000"/>
                  </a:schemeClr>
                </a:solidFill>
              </a:rPr>
              <a:t>link existence</a:t>
            </a:r>
          </a:p>
          <a:p>
            <a:pPr lvl="1"/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was largely </a:t>
            </a:r>
            <a:r>
              <a:rPr lang="en" altLang="zh-CN" i="1" dirty="0">
                <a:solidFill>
                  <a:schemeClr val="bg1">
                    <a:lumMod val="65000"/>
                  </a:schemeClr>
                </a:solidFill>
              </a:rPr>
              <a:t>ignored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 in previous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582AD2-7434-C24C-A7DB-ABAFA144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5030C82E-F9EB-6B4E-AA64-AA4D7953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C69D81-5EFD-AB43-8014-6DFF96D45760}"/>
              </a:ext>
            </a:extLst>
          </p:cNvPr>
          <p:cNvSpPr txBox="1"/>
          <p:nvPr/>
        </p:nvSpPr>
        <p:spPr>
          <a:xfrm>
            <a:off x="496163" y="4602024"/>
            <a:ext cx="7349646" cy="17543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" altLang="zh-CN" dirty="0"/>
              <a:t>Alice and Adam </a:t>
            </a:r>
            <a:r>
              <a:rPr lang="en" altLang="zh-CN" u="sng" dirty="0"/>
              <a:t>live in the same neighborhood </a:t>
            </a:r>
            <a:r>
              <a:rPr lang="en" altLang="zh-CN" dirty="0"/>
              <a:t>and </a:t>
            </a:r>
            <a:r>
              <a:rPr lang="en" altLang="zh-CN" u="sng" dirty="0"/>
              <a:t>they are close friends</a:t>
            </a:r>
          </a:p>
          <a:p>
            <a:endParaRPr lang="en" altLang="zh-CN" dirty="0"/>
          </a:p>
          <a:p>
            <a:r>
              <a:rPr lang="en" altLang="zh-CN" dirty="0"/>
              <a:t>The association between </a:t>
            </a:r>
            <a:r>
              <a:rPr lang="en" altLang="zh-CN" b="1" i="1" dirty="0">
                <a:solidFill>
                  <a:srgbClr val="0070C0"/>
                </a:solidFill>
              </a:rPr>
              <a:t>neighborhood belonging </a:t>
            </a:r>
            <a:r>
              <a:rPr lang="en" altLang="zh-CN" dirty="0"/>
              <a:t>and </a:t>
            </a:r>
            <a:r>
              <a:rPr lang="en" altLang="zh-CN" b="1" i="1" dirty="0">
                <a:solidFill>
                  <a:srgbClr val="0070C0"/>
                </a:solidFill>
              </a:rPr>
              <a:t>friendship</a:t>
            </a:r>
            <a:r>
              <a:rPr lang="en" altLang="zh-CN" dirty="0"/>
              <a:t> could be too strong to discover the </a:t>
            </a:r>
            <a:r>
              <a:rPr lang="en" altLang="zh-CN" b="1" i="1" dirty="0">
                <a:solidFill>
                  <a:srgbClr val="FF0000"/>
                </a:solidFill>
              </a:rPr>
              <a:t>essential factors </a:t>
            </a:r>
            <a:r>
              <a:rPr lang="en" altLang="zh-CN" dirty="0"/>
              <a:t>of friendship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/>
              <a:t>such as common interests or family relationships</a:t>
            </a:r>
            <a:r>
              <a:rPr lang="zh-CN" altLang="en-US" dirty="0"/>
              <a:t> </a:t>
            </a:r>
            <a:r>
              <a:rPr lang="en-US" altLang="zh-CN" dirty="0"/>
              <a:t>(i.e.,</a:t>
            </a:r>
            <a:r>
              <a:rPr lang="zh-CN" altLang="en-US" dirty="0"/>
              <a:t> </a:t>
            </a:r>
            <a:r>
              <a:rPr lang="en-US" altLang="zh-CN" dirty="0"/>
              <a:t>intrinsic</a:t>
            </a:r>
            <a:r>
              <a:rPr lang="zh-CN" altLang="en-US" dirty="0"/>
              <a:t> </a:t>
            </a:r>
            <a:r>
              <a:rPr lang="en-US" altLang="zh-CN" dirty="0"/>
              <a:t>properties)</a:t>
            </a:r>
            <a:endParaRPr lang="en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such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 factors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may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bg1">
                    <a:lumMod val="65000"/>
                  </a:schemeClr>
                </a:solidFill>
              </a:rPr>
              <a:t>be the cause of them living in the same neighborhood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68C42C-60FB-1147-885D-5952AD06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54" y="4048825"/>
            <a:ext cx="3049044" cy="23075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9C8BD3C-7186-8E46-A42F-F96134B8A9DC}"/>
              </a:ext>
            </a:extLst>
          </p:cNvPr>
          <p:cNvSpPr txBox="1"/>
          <p:nvPr/>
        </p:nvSpPr>
        <p:spPr>
          <a:xfrm>
            <a:off x="496163" y="423269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/>
              <a:t>an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example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14459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26BA-B6E8-994B-8319-249ABE5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Link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Prediction</a:t>
            </a:r>
            <a:endParaRPr kumimoji="1" lang="zh-CN" altLang="en-US" sz="32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663463-2D73-C945-9881-A02815CD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49617" cy="2307964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" altLang="zh-CN" b="1" dirty="0"/>
              <a:t>counterfactual question</a:t>
            </a:r>
            <a:r>
              <a:rPr lang="en-US" altLang="zh-CN" b="1" dirty="0"/>
              <a:t>:</a:t>
            </a:r>
            <a:endParaRPr lang="en" altLang="zh-CN" b="1" dirty="0"/>
          </a:p>
          <a:p>
            <a:pPr marL="0" indent="0">
              <a:buNone/>
            </a:pPr>
            <a:r>
              <a:rPr lang="en" altLang="zh-CN" i="1" dirty="0"/>
              <a:t>Would Alice and Adam still be friends </a:t>
            </a:r>
            <a:r>
              <a:rPr lang="en" altLang="zh-CN" i="1" dirty="0">
                <a:solidFill>
                  <a:srgbClr val="FF0000"/>
                </a:solidFill>
              </a:rPr>
              <a:t>if they were not living in the same neighborhood?</a:t>
            </a:r>
            <a:endParaRPr kumimoji="1"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BD0700-D69E-A842-B818-3BCF2DD4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6D7BB8-C6F6-644C-B0D1-B6501C2C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836" y="2073057"/>
            <a:ext cx="4605442" cy="34854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870775A-FD11-5C49-B073-B2225DCB4166}"/>
              </a:ext>
            </a:extLst>
          </p:cNvPr>
          <p:cNvSpPr txBox="1"/>
          <p:nvPr/>
        </p:nvSpPr>
        <p:spPr>
          <a:xfrm>
            <a:off x="838199" y="4133589"/>
            <a:ext cx="5877315" cy="95410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i="1" dirty="0"/>
              <a:t>It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is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a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good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question,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but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how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to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find</a:t>
            </a:r>
            <a:r>
              <a:rPr kumimoji="1" lang="zh-CN" altLang="en-US" sz="2800" i="1" dirty="0"/>
              <a:t> </a:t>
            </a:r>
            <a:endParaRPr kumimoji="1" lang="en-US" altLang="zh-CN" sz="2800" i="1" dirty="0"/>
          </a:p>
          <a:p>
            <a:r>
              <a:rPr kumimoji="1" lang="en-US" altLang="zh-CN" sz="2800" i="1" dirty="0"/>
              <a:t>the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>
                <a:solidFill>
                  <a:srgbClr val="0070C0"/>
                </a:solidFill>
              </a:rPr>
              <a:t>answer</a:t>
            </a:r>
            <a:r>
              <a:rPr kumimoji="1" lang="en-US" altLang="zh-CN" sz="2800" i="1" dirty="0"/>
              <a:t>,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i.e.,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the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>
                <a:solidFill>
                  <a:srgbClr val="0070C0"/>
                </a:solidFill>
              </a:rPr>
              <a:t>counterfactual</a:t>
            </a:r>
            <a:r>
              <a:rPr kumimoji="1" lang="zh-CN" altLang="en-US" sz="2800" i="1" dirty="0">
                <a:solidFill>
                  <a:srgbClr val="0070C0"/>
                </a:solidFill>
              </a:rPr>
              <a:t> </a:t>
            </a:r>
            <a:r>
              <a:rPr kumimoji="1" lang="en-US" altLang="zh-CN" sz="2800" i="1" dirty="0">
                <a:solidFill>
                  <a:srgbClr val="0070C0"/>
                </a:solidFill>
              </a:rPr>
              <a:t>link?</a:t>
            </a:r>
            <a:r>
              <a:rPr kumimoji="1" lang="zh-CN" altLang="en-US" sz="2800" i="1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/>
              <a:t>🤔</a:t>
            </a:r>
            <a:endParaRPr kumimoji="1" lang="zh-CN" altLang="en-US" sz="2800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8BFC091-B423-E142-BC52-427345136520}"/>
              </a:ext>
            </a:extLst>
          </p:cNvPr>
          <p:cNvSpPr/>
          <p:nvPr/>
        </p:nvSpPr>
        <p:spPr>
          <a:xfrm>
            <a:off x="8610600" y="3588026"/>
            <a:ext cx="354496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6FCCCEC-06E9-584E-897B-BA3D09596096}"/>
              </a:ext>
            </a:extLst>
          </p:cNvPr>
          <p:cNvSpPr/>
          <p:nvPr/>
        </p:nvSpPr>
        <p:spPr>
          <a:xfrm>
            <a:off x="9804952" y="3071191"/>
            <a:ext cx="354496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6502C34-DBD3-634D-B605-0A062C2DD4C2}"/>
              </a:ext>
            </a:extLst>
          </p:cNvPr>
          <p:cNvCxnSpPr/>
          <p:nvPr/>
        </p:nvCxnSpPr>
        <p:spPr>
          <a:xfrm>
            <a:off x="8279296" y="2773017"/>
            <a:ext cx="407504" cy="8150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38BE4EB-DE62-144C-9621-6FC1C7C3249E}"/>
              </a:ext>
            </a:extLst>
          </p:cNvPr>
          <p:cNvCxnSpPr>
            <a:cxnSpLocks/>
          </p:cNvCxnSpPr>
          <p:nvPr/>
        </p:nvCxnSpPr>
        <p:spPr>
          <a:xfrm>
            <a:off x="9158896" y="2914412"/>
            <a:ext cx="646056" cy="2097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32DAFB1E-F7A7-754E-9459-FBE826FD6B1B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8965096" y="3250096"/>
            <a:ext cx="839856" cy="42200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3578495-5841-A145-8F67-3B05D4975A50}"/>
              </a:ext>
            </a:extLst>
          </p:cNvPr>
          <p:cNvSpPr txBox="1"/>
          <p:nvPr/>
        </p:nvSpPr>
        <p:spPr>
          <a:xfrm>
            <a:off x="9306235" y="338344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?</a:t>
            </a:r>
            <a:endParaRPr kumimoji="1"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173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41076</TotalTime>
  <Words>1479</Words>
  <Application>Microsoft Macintosh PowerPoint</Application>
  <PresentationFormat>宽屏</PresentationFormat>
  <Paragraphs>280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等线</vt:lpstr>
      <vt:lpstr>华文中宋</vt:lpstr>
      <vt:lpstr>Arial</vt:lpstr>
      <vt:lpstr>Cambria Math</vt:lpstr>
      <vt:lpstr>Gill Sans MT</vt:lpstr>
      <vt:lpstr>Office 主题​​</vt:lpstr>
      <vt:lpstr>Learning from Counterfactual Links  for Link Prediction</vt:lpstr>
      <vt:lpstr>About the paper</vt:lpstr>
      <vt:lpstr>Outline</vt:lpstr>
      <vt:lpstr>Background | Graph Learning</vt:lpstr>
      <vt:lpstr>Background | Link Prediction</vt:lpstr>
      <vt:lpstr>Background | Link Prediction</vt:lpstr>
      <vt:lpstr>Background | Link Prediction</vt:lpstr>
      <vt:lpstr>Background | Link Prediction</vt:lpstr>
      <vt:lpstr>Background | Link Prediction</vt:lpstr>
      <vt:lpstr>Background | Link Prediction</vt:lpstr>
      <vt:lpstr>Background | Link Prediction</vt:lpstr>
      <vt:lpstr>Background | Link Prediction</vt:lpstr>
      <vt:lpstr>Background | Link Prediction</vt:lpstr>
      <vt:lpstr>Background | Link Prediction</vt:lpstr>
      <vt:lpstr>Background | Experiments</vt:lpstr>
      <vt:lpstr>Outline</vt:lpstr>
      <vt:lpstr>Method | formulation</vt:lpstr>
      <vt:lpstr>Method | formulation</vt:lpstr>
      <vt:lpstr>Method | formulation</vt:lpstr>
      <vt:lpstr>Method</vt:lpstr>
      <vt:lpstr>Method</vt:lpstr>
      <vt:lpstr>Method</vt:lpstr>
      <vt:lpstr>Method</vt:lpstr>
      <vt:lpstr>Outline</vt:lpstr>
      <vt:lpstr>Method</vt:lpstr>
      <vt:lpstr>Method</vt:lpstr>
      <vt:lpstr>Method</vt:lpstr>
      <vt:lpstr>Outline</vt:lpstr>
      <vt:lpstr>Experiments</vt:lpstr>
      <vt:lpstr>Experiments</vt:lpstr>
      <vt:lpstr>Experiments</vt:lpstr>
      <vt:lpstr>Experiments</vt:lpstr>
      <vt:lpstr>Experiments</vt:lpstr>
      <vt:lpstr>Outline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Recurrent Architecture for Path-based Knowledge Graph Embedding </dc:title>
  <dc:creator>Microsoft Office 用户</dc:creator>
  <cp:lastModifiedBy>Zhou Zhanke</cp:lastModifiedBy>
  <cp:revision>3005</cp:revision>
  <dcterms:created xsi:type="dcterms:W3CDTF">2020-10-12T09:32:22Z</dcterms:created>
  <dcterms:modified xsi:type="dcterms:W3CDTF">2023-02-09T11:48:20Z</dcterms:modified>
</cp:coreProperties>
</file>