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1316" r:id="rId3"/>
    <p:sldId id="1290" r:id="rId4"/>
    <p:sldId id="1317" r:id="rId5"/>
    <p:sldId id="1331" r:id="rId6"/>
    <p:sldId id="1295" r:id="rId7"/>
    <p:sldId id="1294" r:id="rId8"/>
    <p:sldId id="1309" r:id="rId9"/>
    <p:sldId id="1318" r:id="rId10"/>
    <p:sldId id="1297" r:id="rId11"/>
    <p:sldId id="1300" r:id="rId12"/>
    <p:sldId id="1306" r:id="rId13"/>
    <p:sldId id="1298" r:id="rId14"/>
    <p:sldId id="1307" r:id="rId15"/>
    <p:sldId id="1303" r:id="rId16"/>
    <p:sldId id="1308" r:id="rId17"/>
    <p:sldId id="1310" r:id="rId18"/>
    <p:sldId id="1314" r:id="rId19"/>
    <p:sldId id="264" r:id="rId20"/>
    <p:sldId id="1265" r:id="rId21"/>
    <p:sldId id="1320" r:id="rId22"/>
    <p:sldId id="1328" r:id="rId23"/>
    <p:sldId id="1264" r:id="rId24"/>
    <p:sldId id="1327" r:id="rId25"/>
    <p:sldId id="1319" r:id="rId26"/>
    <p:sldId id="1323" r:id="rId27"/>
    <p:sldId id="1329" r:id="rId28"/>
    <p:sldId id="1266" r:id="rId29"/>
    <p:sldId id="1330" r:id="rId30"/>
    <p:sldId id="1322" r:id="rId31"/>
    <p:sldId id="1325" r:id="rId32"/>
    <p:sldId id="1326" r:id="rId33"/>
    <p:sldId id="1311" r:id="rId34"/>
    <p:sldId id="1312" r:id="rId35"/>
    <p:sldId id="1321" r:id="rId36"/>
    <p:sldId id="1299" r:id="rId37"/>
    <p:sldId id="324" r:id="rId38"/>
    <p:sldId id="1292" r:id="rId39"/>
    <p:sldId id="1293" r:id="rId40"/>
    <p:sldId id="1324" r:id="rId41"/>
    <p:sldId id="1267" r:id="rId42"/>
    <p:sldId id="1305" r:id="rId43"/>
    <p:sldId id="1275" r:id="rId44"/>
    <p:sldId id="1269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853F"/>
    <a:srgbClr val="C00400"/>
    <a:srgbClr val="203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5"/>
    <p:restoredTop sz="96405"/>
  </p:normalViewPr>
  <p:slideViewPr>
    <p:cSldViewPr snapToGrid="0" snapToObjects="1">
      <p:cViewPr>
        <p:scale>
          <a:sx n="92" d="100"/>
          <a:sy n="92" d="100"/>
        </p:scale>
        <p:origin x="1080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C33E-88ED-5F42-8469-2B4FC2170EF2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E37F-D51A-344D-9BAA-327F4D8734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810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083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53827-F583-3D42-89C8-9F3178186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2600F0-C317-AA43-8DE9-C88091D89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A4AE6E-C3A9-7C4A-AEA1-8E195366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E2FB95-5188-4149-B940-D50296AD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AE3FE1-662C-6F47-B5CC-D969D2A6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54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D5310-E68C-5141-A4BB-FFFE4D89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F87AC8-83FA-024B-B755-F96AE0E7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93B06-2484-E141-BA81-084D9CD1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057694-E940-7043-B9CC-78D55BE0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3E270B-72EB-5E40-9CD7-14C15DE5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9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4D01DF-B9A1-5744-87EC-068E4158B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EB9353-0978-1843-ADD0-C9606129D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A5F6B-7A0C-274E-A733-DB6A0FB0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BB8CC-562D-9149-96DA-45F2FF14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4FA7BC-0D8F-BC41-BBA6-ACD4E238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1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74F05-C702-564A-9DED-0C530B5E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E986D5-1872-2846-A3B2-CCA3FECB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7416E-90AF-CA47-B1E5-A41F55C9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95AEA-7D54-6045-AD7C-6478F78D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AC23-7A4C-E847-8D87-30082EDE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7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EF95D-6F06-E344-A6B1-34BD934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26E35-2B82-8247-A49F-8A88DA6AD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D1953B-BAEA-234F-9227-E65DCB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AEFE4E-16B7-1343-9D6E-82BF1A54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4262-96C6-744D-8940-A7354179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38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A9015D-F807-0A4B-BCAA-AD579418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A634-B121-FB46-AB49-2FA731430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8CFD4C-C26E-E841-A49E-9FAB2CB49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619E41-1966-454F-B1F7-1577C911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9F484B-5ADB-9349-A0DE-841E597A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AC9536-C25B-B247-B8A9-3765696A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4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02D84-C7D1-CE43-99E1-8A2F0BD8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BD9F48-DE57-9247-8209-2921501E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DF00C-ED12-9441-A7BA-00D6490FA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84F8B0-2B7D-EF44-99AB-B96AC06CA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D08ECC-774C-BC4C-AA6C-FCDD624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95FD46-84D0-FC48-8F53-ECC3A9F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1A3513-D024-A742-B27C-65B7B4A8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EC3B0D-1FD6-204E-993C-BD5159DB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8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66A13-BEB0-D148-B72A-4D5E739F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70316-CB69-364A-8478-69A1A542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A0FDDC-02E2-3C43-9612-6123F406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36FCB-EF1E-CD49-B9A7-DBED54A7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08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0131D6-C9AE-AD4D-AA67-FF8A7673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C831C8-2B51-1145-AF5C-2BDC777D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BA151-EEC0-794F-AB0D-C06D081A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084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93753-E651-5346-BC8A-B792D992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95B2E-189D-994A-8128-0BDE9C81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C31816-3A81-E44E-A727-E85D0DFE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2B2DD4-1C1D-5F4E-B596-588D3B4E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767997-519E-7D45-BDE7-39346B4D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6F7F06-5562-E34F-84F1-34F8CCC1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96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58887-EE62-A34E-AC69-99A5FC07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C28724-D0C8-D049-B55A-4ACAB0AA5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4A3883-05BF-DE49-8169-A0E9E0C7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609E13-2466-E549-A377-B5DD8E56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FAA26-6EBB-524A-B238-CC2D6B0F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70D9B0-C0B6-BA4F-98A0-E9C25CF1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27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16CDA1-808B-094D-B968-259AFB9C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26C5BE-A807-7846-A516-68F0101B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9CA45-F98C-4B47-9D80-1DD2E94B1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73DF-D2E4-864C-ACE4-2BC210105C83}" type="datetimeFigureOut">
              <a:rPr kumimoji="1" lang="zh-CN" altLang="en-US" smtClean="0"/>
              <a:t>2023/2/6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999D22-D529-8547-A5A3-CCF52A59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AB585B-B47B-2943-AC43-8388D78DC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5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github.com/AndrewZhou924/Awesome-model-inversion-attack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8570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posts/2021-07-11-diffusion-model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8A6A9-FAE3-9146-AB24-353838CDB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1420394"/>
            <a:ext cx="11861799" cy="1933988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Model</a:t>
            </a:r>
            <a:r>
              <a:rPr lang="zh-CN" altLang="en-US" sz="4000" dirty="0"/>
              <a:t> </a:t>
            </a:r>
            <a:r>
              <a:rPr lang="en-US" altLang="zh-CN" sz="4000" dirty="0"/>
              <a:t>Inversion</a:t>
            </a:r>
            <a:r>
              <a:rPr lang="zh-CN" altLang="en-US" sz="4000" dirty="0"/>
              <a:t> </a:t>
            </a:r>
            <a:r>
              <a:rPr lang="en-US" altLang="zh-CN" sz="4000" dirty="0"/>
              <a:t>Attack:</a:t>
            </a:r>
            <a:r>
              <a:rPr lang="zh-CN" altLang="en-US" sz="4000" dirty="0"/>
              <a:t> </a:t>
            </a:r>
            <a:br>
              <a:rPr lang="en-US" altLang="zh-CN" sz="4000" dirty="0"/>
            </a:br>
            <a:r>
              <a:rPr lang="en-US" altLang="zh-CN" sz="4000" dirty="0"/>
              <a:t>From</a:t>
            </a:r>
            <a:r>
              <a:rPr lang="zh-CN" altLang="en-US" sz="4000" dirty="0"/>
              <a:t> </a:t>
            </a:r>
            <a:r>
              <a:rPr lang="en-US" altLang="zh-CN" sz="4000" dirty="0"/>
              <a:t>Images</a:t>
            </a:r>
            <a:r>
              <a:rPr lang="zh-CN" altLang="en-US" sz="4000" dirty="0"/>
              <a:t> </a:t>
            </a:r>
            <a:r>
              <a:rPr lang="en-US" altLang="zh-CN" sz="4000" dirty="0"/>
              <a:t>to</a:t>
            </a:r>
            <a:r>
              <a:rPr lang="zh-CN" altLang="en-US" sz="4000" dirty="0"/>
              <a:t> </a:t>
            </a:r>
            <a:r>
              <a:rPr lang="en-US" altLang="zh-CN" sz="4000" dirty="0"/>
              <a:t>Graphs</a:t>
            </a:r>
            <a:endParaRPr kumimoji="1" lang="zh-CN" altLang="en-US" sz="3800" dirty="0">
              <a:cs typeface="Adobe Arabic" panose="02040503050201020203" pitchFamily="18" charset="-78"/>
            </a:endParaRPr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A2229660-7A85-C946-AA5E-BC17AE0CF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2813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Presenter: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Zhanke</a:t>
            </a:r>
            <a:r>
              <a:rPr kumimoji="1" lang="zh-CN" altLang="en-US" dirty="0"/>
              <a:t> </a:t>
            </a:r>
            <a:r>
              <a:rPr kumimoji="1" lang="en-US" altLang="zh-CN" dirty="0"/>
              <a:t>Zhou</a:t>
            </a:r>
          </a:p>
          <a:p>
            <a:r>
              <a:rPr kumimoji="1" lang="en-US" altLang="zh-CN" dirty="0"/>
              <a:t>2023.</a:t>
            </a:r>
            <a:r>
              <a:rPr kumimoji="1" lang="zh-CN" altLang="en-US" dirty="0"/>
              <a:t> </a:t>
            </a:r>
            <a:r>
              <a:rPr kumimoji="1" lang="en-US" altLang="zh-CN" dirty="0"/>
              <a:t>02.</a:t>
            </a:r>
            <a:r>
              <a:rPr kumimoji="1" lang="zh-CN" altLang="en-US" dirty="0"/>
              <a:t> </a:t>
            </a:r>
            <a:r>
              <a:rPr kumimoji="1" lang="en-US" altLang="zh-CN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73748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23D7-BB0F-6742-A6E4-33B61640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Pioneer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AB087C-D173-064A-9214-1CA6A047D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06276" cy="2162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" altLang="zh-CN" dirty="0"/>
              <a:t>MI</a:t>
            </a:r>
            <a:r>
              <a:rPr kumimoji="1" lang="zh-CN" altLang="en-US" dirty="0"/>
              <a:t> </a:t>
            </a:r>
            <a:r>
              <a:rPr kumimoji="1" lang="en" altLang="zh-CN" dirty="0"/>
              <a:t>attack with </a:t>
            </a:r>
            <a:r>
              <a:rPr kumimoji="1" lang="en" altLang="zh-CN" b="1" dirty="0">
                <a:solidFill>
                  <a:srgbClr val="0070C0"/>
                </a:solidFill>
              </a:rPr>
              <a:t>simple</a:t>
            </a:r>
            <a:r>
              <a:rPr kumimoji="1" lang="en" altLang="zh-CN" dirty="0"/>
              <a:t> models</a:t>
            </a:r>
          </a:p>
          <a:p>
            <a:r>
              <a:rPr kumimoji="1" lang="en" altLang="zh-CN" dirty="0"/>
              <a:t>e.g., linear regression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en" altLang="zh-CN" dirty="0"/>
              <a:t> decision trees</a:t>
            </a:r>
          </a:p>
          <a:p>
            <a:pPr marL="0" indent="0">
              <a:buNone/>
            </a:pPr>
            <a:endParaRPr kumimoji="1" lang="en" altLang="zh-CN" dirty="0"/>
          </a:p>
          <a:p>
            <a:pPr marL="0" indent="0">
              <a:buNone/>
            </a:pPr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" altLang="zh-CN" b="1" dirty="0">
                <a:solidFill>
                  <a:srgbClr val="0070C0"/>
                </a:solidFill>
              </a:rPr>
              <a:t>feasible</a:t>
            </a:r>
            <a:endParaRPr kumimoji="1" lang="en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16FA4F-7FE8-E940-9ACF-AADDD38A4D15}"/>
              </a:ext>
            </a:extLst>
          </p:cNvPr>
          <p:cNvSpPr txBox="1"/>
          <p:nvPr/>
        </p:nvSpPr>
        <p:spPr>
          <a:xfrm>
            <a:off x="0" y="6273225"/>
            <a:ext cx="98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Privacy in Pharmacogenetics: An End-to-End Case Study of Personalized Warfarin Dosing.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USENIX Security 2014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algn="l"/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Model Inversion Attacks that Exploit Confidence Information and Basic Countermeasures.  CCS 2015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A367-1150-BF41-A358-9CB83B2E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73" y="1825625"/>
            <a:ext cx="4704502" cy="2856985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DCDE60D-883C-7542-9644-64C36364DED6}"/>
              </a:ext>
            </a:extLst>
          </p:cNvPr>
          <p:cNvSpPr txBox="1">
            <a:spLocks/>
          </p:cNvSpPr>
          <p:nvPr/>
        </p:nvSpPr>
        <p:spPr>
          <a:xfrm>
            <a:off x="838199" y="4273710"/>
            <a:ext cx="6206276" cy="151461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" altLang="zh-CN" dirty="0"/>
              <a:t>However</a:t>
            </a:r>
          </a:p>
          <a:p>
            <a:r>
              <a:rPr kumimoji="1" lang="en" altLang="zh-CN" dirty="0"/>
              <a:t>the reconstructed images are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unclear</a:t>
            </a:r>
          </a:p>
          <a:p>
            <a:r>
              <a:rPr kumimoji="1" lang="en-US" altLang="zh-CN" dirty="0"/>
              <a:t>such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poor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deep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endParaRPr kumimoji="1" lang="en" altLang="zh-CN" dirty="0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C0227563-76B9-F34A-BCE9-D724424F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7928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23D7-BB0F-6742-A6E4-33B61640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Generative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AB087C-D173-064A-9214-1CA6A047D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970" y="1608121"/>
            <a:ext cx="9142379" cy="242411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the </a:t>
            </a:r>
            <a:r>
              <a:rPr kumimoji="1" lang="en" altLang="zh-CN" b="1" dirty="0">
                <a:solidFill>
                  <a:srgbClr val="0070C0"/>
                </a:solidFill>
              </a:rPr>
              <a:t>first</a:t>
            </a:r>
            <a:r>
              <a:rPr kumimoji="1" lang="en" altLang="zh-CN" dirty="0"/>
              <a:t> to conduct MI</a:t>
            </a:r>
            <a:r>
              <a:rPr kumimoji="1" lang="en-US" altLang="zh-CN" dirty="0"/>
              <a:t>A</a:t>
            </a:r>
            <a:r>
              <a:rPr kumimoji="1" lang="en" altLang="zh-CN" dirty="0"/>
              <a:t> on deep models</a:t>
            </a:r>
          </a:p>
          <a:p>
            <a:pPr lvl="1"/>
            <a:r>
              <a:rPr kumimoji="1" lang="en" altLang="zh-CN" dirty="0"/>
              <a:t>i.e., the convolution neural networks</a:t>
            </a:r>
          </a:p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/>
              <a:t>inversion process</a:t>
            </a:r>
            <a:r>
              <a:rPr kumimoji="1" lang="zh-CN" altLang="en-US" dirty="0"/>
              <a:t> </a:t>
            </a:r>
            <a:r>
              <a:rPr kumimoji="1" lang="en" altLang="zh-CN" dirty="0"/>
              <a:t>is guided by </a:t>
            </a:r>
            <a:r>
              <a:rPr kumimoji="1" lang="en" altLang="zh-CN" b="1" dirty="0">
                <a:solidFill>
                  <a:srgbClr val="0070C0"/>
                </a:solidFill>
              </a:rPr>
              <a:t>a distributional prior </a:t>
            </a:r>
          </a:p>
          <a:p>
            <a:pPr lvl="1"/>
            <a:r>
              <a:rPr kumimoji="1" lang="en" altLang="zh-CN" dirty="0"/>
              <a:t>through pretrained </a:t>
            </a:r>
            <a:r>
              <a:rPr kumimoji="1" lang="en-US" altLang="zh-CN" dirty="0"/>
              <a:t>a</a:t>
            </a:r>
            <a:r>
              <a:rPr kumimoji="1" lang="en" altLang="zh-CN" dirty="0"/>
              <a:t> generative adversarial network (GAN)</a:t>
            </a:r>
            <a:endParaRPr kumimoji="1" lang="en-US" altLang="zh-CN" dirty="0"/>
          </a:p>
          <a:p>
            <a:pPr lvl="1"/>
            <a:r>
              <a:rPr kumimoji="1" lang="en" altLang="zh-CN" dirty="0"/>
              <a:t>for obtaining the </a:t>
            </a:r>
            <a:r>
              <a:rPr kumimoji="1" lang="en" altLang="zh-CN" b="1" dirty="0">
                <a:solidFill>
                  <a:srgbClr val="0070C0"/>
                </a:solidFill>
              </a:rPr>
              <a:t>generic knowledge </a:t>
            </a:r>
            <a:r>
              <a:rPr kumimoji="1" lang="en" altLang="zh-CN" dirty="0"/>
              <a:t>of human faces.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5A7719-59EF-A044-A295-12B14AF8CA50}"/>
              </a:ext>
            </a:extLst>
          </p:cNvPr>
          <p:cNvSpPr txBox="1"/>
          <p:nvPr/>
        </p:nvSpPr>
        <p:spPr>
          <a:xfrm>
            <a:off x="0" y="6519446"/>
            <a:ext cx="8717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The Secret Revealer: Generative Model-Inversion Attacks Against Deep Neural Networks.</a:t>
            </a:r>
            <a:r>
              <a:rPr lang="zh-CN" alt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CVPR</a:t>
            </a:r>
            <a:r>
              <a:rPr lang="zh-CN" alt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2020.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A1F941-C4B8-EB47-AECD-F5620B91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56" y="4151658"/>
            <a:ext cx="5051024" cy="21964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971ED1-86F0-D445-84A5-16D1904E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28" y="4018572"/>
            <a:ext cx="5332916" cy="2254119"/>
          </a:xfrm>
          <a:prstGeom prst="rect">
            <a:avLst/>
          </a:prstGeom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30794879-BFF6-C441-A306-19B1B39C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6131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E69437-0CF9-2E4E-A6A6-0AFF94E1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885E2-63CB-D24E-938A-66F35A0C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306"/>
            <a:ext cx="10515600" cy="2973388"/>
          </a:xfrm>
        </p:spPr>
        <p:txBody>
          <a:bodyPr/>
          <a:lstStyle/>
          <a:p>
            <a:pPr marL="0" indent="0" algn="ctr">
              <a:buNone/>
            </a:pPr>
            <a:r>
              <a:rPr lang="en" altLang="zh-CN" dirty="0"/>
              <a:t>the top-one identification accuracy of face images </a:t>
            </a:r>
          </a:p>
          <a:p>
            <a:pPr marL="0" indent="0" algn="ctr">
              <a:buNone/>
            </a:pPr>
            <a:r>
              <a:rPr lang="en" altLang="zh-CN" dirty="0"/>
              <a:t>inverted from the classifier is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" altLang="zh-CN" dirty="0"/>
              <a:t>45%</a:t>
            </a:r>
          </a:p>
          <a:p>
            <a:pPr marL="0" indent="0" algn="ctr">
              <a:buNone/>
            </a:pPr>
            <a:endParaRPr lang="en" altLang="zh-CN" dirty="0"/>
          </a:p>
          <a:p>
            <a:pPr marL="0" indent="0" algn="ctr">
              <a:buNone/>
            </a:pPr>
            <a:r>
              <a:rPr lang="en-US" altLang="zh-CN" dirty="0"/>
              <a:t>i</a:t>
            </a:r>
            <a:r>
              <a:rPr lang="en" altLang="zh-CN" dirty="0"/>
              <a:t>s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" altLang="zh-CN" dirty="0"/>
              <a:t>because </a:t>
            </a:r>
            <a:r>
              <a:rPr lang="en-US" altLang="zh-CN" dirty="0"/>
              <a:t>C</a:t>
            </a:r>
            <a:r>
              <a:rPr lang="en" altLang="zh-CN" dirty="0"/>
              <a:t>NNs do not memorize much about private data </a:t>
            </a:r>
          </a:p>
          <a:p>
            <a:pPr marL="0" indent="0" algn="ctr">
              <a:buNone/>
            </a:pPr>
            <a:r>
              <a:rPr lang="en" altLang="zh-CN" b="1" dirty="0">
                <a:solidFill>
                  <a:srgbClr val="0070C0"/>
                </a:solidFill>
              </a:rPr>
              <a:t>or</a:t>
            </a:r>
            <a:r>
              <a:rPr lang="en" altLang="zh-CN" dirty="0"/>
              <a:t> it is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" altLang="zh-CN" dirty="0"/>
              <a:t>imperfect attack algorithm?</a:t>
            </a:r>
            <a:r>
              <a:rPr lang="zh-CN" altLang="en-US" dirty="0"/>
              <a:t> </a:t>
            </a:r>
            <a:r>
              <a:rPr kumimoji="1" lang="en-US" altLang="zh-CN" dirty="0"/>
              <a:t>🤔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82DC6E-FF90-E344-AE27-332D68234073}"/>
              </a:ext>
            </a:extLst>
          </p:cNvPr>
          <p:cNvSpPr txBox="1"/>
          <p:nvPr/>
        </p:nvSpPr>
        <p:spPr>
          <a:xfrm>
            <a:off x="2157450" y="5167311"/>
            <a:ext cx="78771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ym typeface="Wingdings" pitchFamily="2" charset="2"/>
              </a:rPr>
              <a:t></a:t>
            </a:r>
            <a:r>
              <a:rPr kumimoji="1" lang="zh-CN" altLang="en-US" sz="2800" dirty="0">
                <a:sym typeface="Wingdings" pitchFamily="2" charset="2"/>
              </a:rPr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target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network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maybe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not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fully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utilized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5F7BCFD-7197-C94E-957C-0182DD29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93920C8-972E-1744-87F7-2DB3520FDEF7}"/>
                  </a:ext>
                </a:extLst>
              </p:cNvPr>
              <p:cNvSpPr txBox="1"/>
              <p:nvPr/>
            </p:nvSpPr>
            <p:spPr>
              <a:xfrm>
                <a:off x="7804828" y="817220"/>
                <a:ext cx="3702994" cy="802912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kumimoji="1" lang="en-US" altLang="zh-CN" sz="2400" dirty="0"/>
                  <a:t>Training:</a:t>
                </a:r>
                <a:r>
                  <a:rPr kumimoji="1" lang="zh-CN" alt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1" lang="en-US" altLang="zh-CN" sz="2400" dirty="0"/>
              </a:p>
              <a:p>
                <a:pPr algn="r"/>
                <a:r>
                  <a:rPr kumimoji="1" lang="en-US" altLang="zh-CN" sz="2400" dirty="0"/>
                  <a:t>Inversion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attack: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en-US" altLang="zh-CN" sz="2400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93920C8-972E-1744-87F7-2DB3520FD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28" y="817220"/>
                <a:ext cx="3702994" cy="802912"/>
              </a:xfrm>
              <a:prstGeom prst="rect">
                <a:avLst/>
              </a:prstGeom>
              <a:blipFill>
                <a:blip r:embed="rId2"/>
                <a:stretch>
                  <a:fillRect l="-2712" t="-10606" r="-2034" b="-15152"/>
                </a:stretch>
              </a:blipFill>
              <a:ln w="2540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95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23D7-BB0F-6742-A6E4-33B61640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dirty="0"/>
              <a:t>Knowledge-</a:t>
            </a:r>
            <a:r>
              <a:rPr kumimoji="1" lang="en-US" altLang="zh-CN" dirty="0"/>
              <a:t>enriched</a:t>
            </a:r>
            <a:r>
              <a:rPr kumimoji="1" lang="en" altLang="zh-CN" dirty="0"/>
              <a:t> </a:t>
            </a:r>
            <a:r>
              <a:rPr kumimoji="1" lang="en-US" altLang="zh-CN" dirty="0"/>
              <a:t>distributional</a:t>
            </a:r>
            <a:r>
              <a:rPr kumimoji="1" lang="en" altLang="zh-CN" dirty="0"/>
              <a:t> </a:t>
            </a:r>
            <a:r>
              <a:rPr kumimoji="1" lang="en-US" altLang="zh-CN" dirty="0"/>
              <a:t>MI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AB087C-D173-064A-9214-1CA6A047D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39" y="1637494"/>
            <a:ext cx="10515600" cy="254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" altLang="zh-CN" dirty="0"/>
              <a:t>further distill the useful knowledge from the target model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[design1]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" altLang="zh-CN" dirty="0"/>
              <a:t>utilizes the target model to generate soft labels </a:t>
            </a:r>
          </a:p>
          <a:p>
            <a:pPr lvl="1"/>
            <a:r>
              <a:rPr kumimoji="1" lang="en" altLang="zh-CN" dirty="0"/>
              <a:t>for supervising the GAN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[design2]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" altLang="zh-CN" dirty="0"/>
              <a:t>explicitly parameterizes the distribution of private data</a:t>
            </a:r>
          </a:p>
          <a:p>
            <a:pPr lvl="1"/>
            <a:r>
              <a:rPr kumimoji="1" lang="en" altLang="zh-CN" dirty="0"/>
              <a:t>proceed MI attacks in a many-to-one way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9C0D83-D841-D54F-8975-A45D1C8DEFF4}"/>
              </a:ext>
            </a:extLst>
          </p:cNvPr>
          <p:cNvSpPr txBox="1"/>
          <p:nvPr/>
        </p:nvSpPr>
        <p:spPr>
          <a:xfrm>
            <a:off x="0" y="6519446"/>
            <a:ext cx="6274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Knowledge-Enriched Distributional Model Inversion Attacks.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ICCV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Gill Sans MT" panose="020B0502020104020203" pitchFamily="34" charset="0"/>
              </a:rPr>
              <a:t>2021.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F071C9-3A34-F341-A1E7-BCCB9755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21" b="-1"/>
          <a:stretch/>
        </p:blipFill>
        <p:spPr>
          <a:xfrm>
            <a:off x="6274475" y="4180670"/>
            <a:ext cx="4965498" cy="17939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516486-B9AE-B74E-AEF4-05C1FF7D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58" b="51779"/>
          <a:stretch/>
        </p:blipFill>
        <p:spPr>
          <a:xfrm>
            <a:off x="632912" y="4122454"/>
            <a:ext cx="5285005" cy="17913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7DDD707-72DC-D34D-A71B-9ED680737D33}"/>
              </a:ext>
            </a:extLst>
          </p:cNvPr>
          <p:cNvSpPr txBox="1"/>
          <p:nvPr/>
        </p:nvSpPr>
        <p:spPr>
          <a:xfrm>
            <a:off x="299744" y="5974636"/>
            <a:ext cx="5818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CN" sz="1600" dirty="0"/>
              <a:t>Step 1. Build an inversion-specific GAN to distill private information</a:t>
            </a:r>
            <a:endParaRPr kumimoji="1"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D978EA-60DC-A74F-8C89-BFBFAB797D95}"/>
              </a:ext>
            </a:extLst>
          </p:cNvPr>
          <p:cNvSpPr txBox="1"/>
          <p:nvPr/>
        </p:nvSpPr>
        <p:spPr>
          <a:xfrm>
            <a:off x="6583872" y="5974636"/>
            <a:ext cx="434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/>
              <a:t>Step 2. Recover the distribution of private domain</a:t>
            </a:r>
            <a:endParaRPr lang="zh-CN" altLang="en-US" sz="1600" dirty="0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159CEF1-56B5-D847-A9E5-3EC5BAF3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02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E0C77-C142-A047-A29E-2320B5383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4223"/>
            <a:ext cx="10515600" cy="335274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/>
              <a:t>a</a:t>
            </a:r>
            <a:r>
              <a:rPr lang="en" altLang="zh-CN" dirty="0"/>
              <a:t> successful attack should generate </a:t>
            </a:r>
            <a:r>
              <a:rPr lang="en" altLang="zh-CN" b="1" dirty="0">
                <a:solidFill>
                  <a:srgbClr val="0070C0"/>
                </a:solidFill>
              </a:rPr>
              <a:t>realistic</a:t>
            </a:r>
            <a:r>
              <a:rPr lang="en" altLang="zh-CN" dirty="0"/>
              <a:t> and </a:t>
            </a:r>
            <a:r>
              <a:rPr lang="en" altLang="zh-CN" b="1" dirty="0">
                <a:solidFill>
                  <a:srgbClr val="0070C0"/>
                </a:solidFill>
              </a:rPr>
              <a:t>diverse</a:t>
            </a:r>
            <a:r>
              <a:rPr lang="en" altLang="zh-CN" dirty="0"/>
              <a:t> samples </a:t>
            </a:r>
          </a:p>
          <a:p>
            <a:pPr marL="0" indent="0" algn="ctr">
              <a:buNone/>
            </a:pPr>
            <a:endParaRPr kumimoji="1" lang="en" altLang="zh-CN" dirty="0"/>
          </a:p>
          <a:p>
            <a:pPr marL="0" indent="0" algn="ctr">
              <a:buNone/>
            </a:pPr>
            <a:endParaRPr kumimoji="1" lang="en" altLang="zh-CN" dirty="0"/>
          </a:p>
          <a:p>
            <a:pPr marL="0" indent="0" algn="ctr">
              <a:buNone/>
            </a:pPr>
            <a:r>
              <a:rPr kumimoji="1" lang="en-US" altLang="zh-CN" dirty="0"/>
              <a:t>so,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generate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the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more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diverse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samples?</a:t>
            </a:r>
            <a:r>
              <a:rPr kumimoji="1" lang="zh-CN" altLang="en-US" dirty="0"/>
              <a:t> </a:t>
            </a:r>
            <a:r>
              <a:rPr kumimoji="1" lang="en-US" altLang="zh-CN" dirty="0"/>
              <a:t>🤔</a:t>
            </a:r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C6B71AC1-9545-894E-9A1C-C964BA95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E203908-27F5-EB41-BD03-0E97213C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770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A0441-A38A-4246-AC0E-7F3DD7A5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Variation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8CDEFC-9C2E-2F47-870D-810BC4D9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0653"/>
          </a:xfrm>
        </p:spPr>
        <p:txBody>
          <a:bodyPr/>
          <a:lstStyle/>
          <a:p>
            <a:r>
              <a:rPr lang="en" altLang="zh-CN" dirty="0"/>
              <a:t>formulate a variational objective for both diversity and accuracy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6323B6-E2C6-3347-912E-1A4CDE5D53C0}"/>
              </a:ext>
            </a:extLst>
          </p:cNvPr>
          <p:cNvSpPr txBox="1"/>
          <p:nvPr/>
        </p:nvSpPr>
        <p:spPr>
          <a:xfrm>
            <a:off x="0" y="6488668"/>
            <a:ext cx="492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Variational Model Inversion Attacks.</a:t>
            </a:r>
            <a:r>
              <a:rPr lang="zh-CN" altLang="en-US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" altLang="zh-CN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NeurIPS</a:t>
            </a:r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 2021</a:t>
            </a:r>
            <a:r>
              <a:rPr lang="en-US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191BD4-A955-344A-8096-12FF31EC4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10" y="2376278"/>
            <a:ext cx="8775779" cy="39565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6C9F6D-4DDE-674A-A26D-D65E18EEA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26" y="525183"/>
            <a:ext cx="5048658" cy="1048974"/>
          </a:xfrm>
          <a:prstGeom prst="rect">
            <a:avLst/>
          </a:prstGeom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A264F44B-2F34-F14D-81BE-5ECED1EF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416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3E111E-68A1-2444-8AA7-0D54490E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8D400E-8A45-BA42-9E9D-5FE2D2AF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23" y="2728147"/>
            <a:ext cx="5967713" cy="17625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well-defined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problem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Effective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objectives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mechanisms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State-of-the-arts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solutions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C3B6CC-F7FB-AD4E-B3C4-3CE9F357CB00}"/>
              </a:ext>
            </a:extLst>
          </p:cNvPr>
          <p:cNvSpPr txBox="1"/>
          <p:nvPr/>
        </p:nvSpPr>
        <p:spPr>
          <a:xfrm>
            <a:off x="6643869" y="1881254"/>
            <a:ext cx="301877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inversion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</a:t>
            </a:r>
            <a:endParaRPr kumimoji="1"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DF2DCB-8343-774A-A9B7-DDF8AB748BFF}"/>
              </a:ext>
            </a:extLst>
          </p:cNvPr>
          <p:cNvSpPr txBox="1"/>
          <p:nvPr/>
        </p:nvSpPr>
        <p:spPr>
          <a:xfrm>
            <a:off x="6643869" y="2706079"/>
            <a:ext cx="5301204" cy="156966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utilize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prior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knowledge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(public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extract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knowledge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target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generate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realistic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generate more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diverse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samples</a:t>
            </a:r>
            <a:endParaRPr kumimoji="1"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5FE1BA-614F-004F-AADE-CAD12EB13477}"/>
              </a:ext>
            </a:extLst>
          </p:cNvPr>
          <p:cNvSpPr txBox="1"/>
          <p:nvPr/>
        </p:nvSpPr>
        <p:spPr>
          <a:xfrm>
            <a:off x="6643869" y="4875903"/>
            <a:ext cx="51796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generative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knowledge-enriched</a:t>
            </a:r>
            <a:r>
              <a:rPr kumimoji="1" lang="en" altLang="zh-CN" sz="2400" dirty="0"/>
              <a:t> </a:t>
            </a:r>
            <a:r>
              <a:rPr kumimoji="1" lang="en-US" altLang="zh-CN" sz="2400" dirty="0"/>
              <a:t>distributional</a:t>
            </a:r>
            <a:r>
              <a:rPr kumimoji="1" lang="en" altLang="zh-CN" sz="2400" dirty="0"/>
              <a:t> </a:t>
            </a:r>
            <a:r>
              <a:rPr kumimoji="1" lang="en-US" altLang="zh-CN" sz="2400" dirty="0"/>
              <a:t>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variation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inversion</a:t>
            </a:r>
            <a:endParaRPr kumimoji="1" lang="zh-CN" altLang="en-US" sz="2400" dirty="0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0D862B1D-9508-0840-B32A-3BA2810DF061}"/>
              </a:ext>
            </a:extLst>
          </p:cNvPr>
          <p:cNvCxnSpPr>
            <a:endCxn id="4" idx="1"/>
          </p:cNvCxnSpPr>
          <p:nvPr/>
        </p:nvCxnSpPr>
        <p:spPr>
          <a:xfrm flipV="1">
            <a:off x="5798916" y="2112087"/>
            <a:ext cx="844953" cy="82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975A347F-D14B-344F-A7A2-87F8F7C8E1A9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313736" y="3490909"/>
            <a:ext cx="330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DCDFC703-3714-3F41-98ED-B779BF96E1F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953965" y="4073863"/>
            <a:ext cx="1689904" cy="140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C3856729-34F5-1840-8E69-AEF50321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45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Q1: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attack?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Q2: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recover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training?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r>
              <a:rPr kumimoji="1" lang="en-US" altLang="zh-CN" dirty="0">
                <a:solidFill>
                  <a:srgbClr val="FF0000"/>
                </a:solidFill>
              </a:rPr>
              <a:t>Model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inversion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attack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graphs: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recent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advances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Q3: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what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can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attacked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data?</a:t>
            </a:r>
          </a:p>
          <a:p>
            <a:pPr lvl="1"/>
            <a:r>
              <a:rPr kumimoji="1" lang="en-US" altLang="zh-CN" dirty="0"/>
              <a:t>Q4: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conduct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data?</a:t>
            </a:r>
          </a:p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51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32A98-75EF-FF4A-B397-E0342A87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from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images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to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graphs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B8737C-1552-2540-8448-54C5E4AC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4" t="22031" r="8575" b="7258"/>
          <a:stretch/>
        </p:blipFill>
        <p:spPr>
          <a:xfrm>
            <a:off x="5572124" y="2905769"/>
            <a:ext cx="4995686" cy="27527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AC20E2-6230-8147-BCB0-6A883D356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7" t="27415" r="24275" b="21301"/>
          <a:stretch/>
        </p:blipFill>
        <p:spPr>
          <a:xfrm>
            <a:off x="1952624" y="2597398"/>
            <a:ext cx="2324101" cy="33813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95C387-2AD3-CE4A-A1B6-1BA969936938}"/>
              </a:ext>
            </a:extLst>
          </p:cNvPr>
          <p:cNvSpPr txBox="1"/>
          <p:nvPr/>
        </p:nvSpPr>
        <p:spPr>
          <a:xfrm>
            <a:off x="2128666" y="2068264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“human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faces”</a:t>
            </a:r>
            <a:endParaRPr kumimoji="1"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C25B6A-A539-474E-A0C9-A0C6632579BD}"/>
              </a:ext>
            </a:extLst>
          </p:cNvPr>
          <p:cNvSpPr txBox="1"/>
          <p:nvPr/>
        </p:nvSpPr>
        <p:spPr>
          <a:xfrm>
            <a:off x="6660831" y="2068264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but,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what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about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“graphs”?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B4CBC6C-493C-E44E-8A0F-B46C544A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996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沃尔玛的产品知识图谱_磐创AI的博客-CSDN博客_商品知识图谱">
            <a:extLst>
              <a:ext uri="{FF2B5EF4-FFF2-40B4-BE49-F238E27FC236}">
                <a16:creationId xmlns:a16="http://schemas.microsoft.com/office/drawing/2014/main" id="{DFB9BD26-D2FB-5745-88A2-CA7D1DB2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4" y="2196694"/>
            <a:ext cx="2853930" cy="205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知识图谱在推荐系统的落地">
            <a:extLst>
              <a:ext uri="{FF2B5EF4-FFF2-40B4-BE49-F238E27FC236}">
                <a16:creationId xmlns:a16="http://schemas.microsoft.com/office/drawing/2014/main" id="{DB26A95C-80E7-CD49-B6E5-491BFFD8E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"/>
          <a:stretch/>
        </p:blipFill>
        <p:spPr bwMode="auto">
          <a:xfrm>
            <a:off x="7299350" y="4503463"/>
            <a:ext cx="4671199" cy="21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F1DF8C-AF14-B747-B471-92E725DCA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003" y="1690687"/>
            <a:ext cx="3097134" cy="2361649"/>
          </a:xfrm>
          <a:prstGeom prst="rect">
            <a:avLst/>
          </a:prstGeom>
        </p:spPr>
      </p:pic>
      <p:pic>
        <p:nvPicPr>
          <p:cNvPr id="1032" name="Picture 8" descr="为什么一些用户感觉自己被监视了？_今日财经">
            <a:extLst>
              <a:ext uri="{FF2B5EF4-FFF2-40B4-BE49-F238E27FC236}">
                <a16:creationId xmlns:a16="http://schemas.microsoft.com/office/drawing/2014/main" id="{62788682-4780-DD45-8874-CDD06143F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51" y="4452671"/>
            <a:ext cx="3223116" cy="22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FF478E-DD35-634D-8BF4-AB60ECC8C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649" y="1690688"/>
            <a:ext cx="3913346" cy="23616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C002C8-0337-5B46-9EBF-C83311B3505F}"/>
              </a:ext>
            </a:extLst>
          </p:cNvPr>
          <p:cNvSpPr txBox="1"/>
          <p:nvPr/>
        </p:nvSpPr>
        <p:spPr>
          <a:xfrm>
            <a:off x="221451" y="4262171"/>
            <a:ext cx="42482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/>
              <a:t>Graph is a </a:t>
            </a:r>
            <a:r>
              <a:rPr kumimoji="1" lang="en" altLang="zh-CN" b="1" i="1" dirty="0">
                <a:solidFill>
                  <a:schemeClr val="accent1"/>
                </a:solidFill>
              </a:rPr>
              <a:t>general</a:t>
            </a:r>
            <a:r>
              <a:rPr kumimoji="1" lang="en" altLang="zh-CN" dirty="0"/>
              <a:t> form of data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i="1" dirty="0">
                <a:solidFill>
                  <a:schemeClr val="accent1"/>
                </a:solidFill>
              </a:rPr>
              <a:t>diverse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b="1" i="1" dirty="0">
                <a:solidFill>
                  <a:schemeClr val="accent1"/>
                </a:solidFill>
              </a:rPr>
              <a:t>domain-specific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/>
              <a:t>molecules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/>
              <a:t>social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/>
              <a:t>citation networks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889C837-0B3C-2449-BCFE-F5C6C852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from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images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to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graphs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454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images: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</a:p>
          <a:p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</a:p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036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C98B5B-5C06-C542-9FD3-44F73772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45" y="3328997"/>
            <a:ext cx="7573909" cy="32301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168414E-940E-BF48-91B4-2EDA3D2EF672}"/>
              </a:ext>
            </a:extLst>
          </p:cNvPr>
          <p:cNvSpPr txBox="1"/>
          <p:nvPr/>
        </p:nvSpPr>
        <p:spPr>
          <a:xfrm>
            <a:off x="0" y="6519446"/>
            <a:ext cx="712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6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GraphMI</a:t>
            </a:r>
            <a:r>
              <a:rPr kumimoji="1"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: Extracting Private Graph Data from Graph Neural Networks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IJCAI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2021.</a:t>
            </a:r>
            <a:endParaRPr kumimoji="1" lang="en" altLang="zh-CN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F0E0A31-5767-2F41-9611-C9D3B199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motivation</a:t>
            </a:r>
            <a:endParaRPr kumimoji="1" lang="zh-CN" altLang="en-US" dirty="0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609B767C-9CD1-9849-A974-C62DF711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AFB471-AD80-4041-9128-6EE32CE05125}"/>
              </a:ext>
            </a:extLst>
          </p:cNvPr>
          <p:cNvSpPr txBox="1"/>
          <p:nvPr/>
        </p:nvSpPr>
        <p:spPr>
          <a:xfrm>
            <a:off x="838200" y="1528830"/>
            <a:ext cx="10621488" cy="179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/>
              <a:t>Why</a:t>
            </a:r>
            <a:r>
              <a:rPr lang="zh-CN" altLang="en-US" sz="2400" b="1" i="1" dirty="0"/>
              <a:t> </a:t>
            </a:r>
            <a:r>
              <a:rPr lang="en-US" altLang="zh-CN" sz="2400" b="1" i="1" dirty="0"/>
              <a:t>Graph</a:t>
            </a:r>
            <a:r>
              <a:rPr lang="zh-CN" altLang="en-US" sz="2400" b="1" i="1" dirty="0"/>
              <a:t> </a:t>
            </a:r>
            <a:r>
              <a:rPr lang="en-US" altLang="zh-CN" sz="2400" b="1" i="1" dirty="0"/>
              <a:t>Reconstruction</a:t>
            </a:r>
            <a:r>
              <a:rPr lang="zh-CN" altLang="en-US" sz="2400" b="1" i="1" dirty="0"/>
              <a:t> </a:t>
            </a:r>
            <a:r>
              <a:rPr lang="en-US" altLang="zh-CN" sz="2400" b="1" i="1" dirty="0"/>
              <a:t>Attack?</a:t>
            </a:r>
            <a:endParaRPr lang="en" altLang="zh-CN" sz="2400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000" dirty="0"/>
              <a:t>inferring links leads to a severe </a:t>
            </a:r>
            <a:r>
              <a:rPr lang="en" altLang="zh-CN" sz="2000" b="1" i="1" dirty="0">
                <a:solidFill>
                  <a:srgbClr val="0070C0"/>
                </a:solidFill>
              </a:rPr>
              <a:t>privacy threat </a:t>
            </a:r>
            <a:r>
              <a:rPr lang="en" altLang="zh-CN" sz="2000" dirty="0"/>
              <a:t>when the links represent </a:t>
            </a:r>
            <a:r>
              <a:rPr lang="en" altLang="zh-CN" sz="2000" b="1" i="1" dirty="0"/>
              <a:t>sensitive</a:t>
            </a:r>
            <a:r>
              <a:rPr lang="en" altLang="zh-CN" sz="2000" dirty="0"/>
              <a:t> information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000" dirty="0"/>
              <a:t>e.g., the relationship between users in social networks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000" dirty="0"/>
              <a:t>it may also </a:t>
            </a:r>
            <a:r>
              <a:rPr lang="en-US" altLang="zh-CN" sz="2000" dirty="0"/>
              <a:t>leak</a:t>
            </a:r>
            <a:r>
              <a:rPr lang="en" altLang="zh-CN" sz="2000" dirty="0"/>
              <a:t> </a:t>
            </a:r>
            <a:r>
              <a:rPr lang="en-US" altLang="zh-CN" sz="2000" dirty="0"/>
              <a:t>the</a:t>
            </a:r>
            <a:r>
              <a:rPr lang="en" altLang="zh-CN" sz="2000" dirty="0"/>
              <a:t> model owner’s </a:t>
            </a:r>
            <a:r>
              <a:rPr lang="en" altLang="zh-CN" sz="2000" b="1" i="1" dirty="0">
                <a:solidFill>
                  <a:srgbClr val="0070C0"/>
                </a:solidFill>
              </a:rPr>
              <a:t>intellectual property</a:t>
            </a:r>
            <a:endParaRPr lang="zh-CN" altLang="en-US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7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4724-62FB-4F4A-92B8-2475C3C4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" altLang="zh-CN" sz="3600" dirty="0"/>
              <a:t>challenges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576961-EAB6-F64D-9902-C14CF9AF9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/>
              <a:t>Key</a:t>
            </a:r>
            <a:r>
              <a:rPr lang="zh-CN" altLang="en-US" b="1" dirty="0"/>
              <a:t> </a:t>
            </a:r>
            <a:r>
              <a:rPr lang="en" altLang="zh-CN" b="1" dirty="0"/>
              <a:t>challenges </a:t>
            </a:r>
          </a:p>
          <a:p>
            <a:r>
              <a:rPr lang="en" altLang="zh-CN" dirty="0"/>
              <a:t>Lack of domain knowledge as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" altLang="zh-CN" b="1" dirty="0">
                <a:solidFill>
                  <a:schemeClr val="accent1"/>
                </a:solidFill>
              </a:rPr>
              <a:t>priors</a:t>
            </a:r>
          </a:p>
          <a:p>
            <a:pPr lvl="1"/>
            <a:r>
              <a:rPr lang="en-US" altLang="zh-CN" dirty="0"/>
              <a:t>graphs</a:t>
            </a:r>
            <a:r>
              <a:rPr lang="zh-CN" altLang="en-US" dirty="0"/>
              <a:t> </a:t>
            </a:r>
            <a:r>
              <a:rPr lang="en" altLang="zh-CN" dirty="0"/>
              <a:t>are less intuitive than images</a:t>
            </a:r>
          </a:p>
          <a:p>
            <a:pPr lvl="1"/>
            <a:r>
              <a:rPr lang="en" altLang="zh-CN" dirty="0"/>
              <a:t>the domain knowledge can be diverse</a:t>
            </a:r>
          </a:p>
          <a:p>
            <a:endParaRPr lang="en" altLang="zh-CN" dirty="0"/>
          </a:p>
          <a:p>
            <a:r>
              <a:rPr lang="en" altLang="zh-CN" dirty="0"/>
              <a:t>The </a:t>
            </a:r>
            <a:r>
              <a:rPr lang="en" altLang="zh-CN" b="1" dirty="0">
                <a:solidFill>
                  <a:schemeClr val="accent1"/>
                </a:solidFill>
              </a:rPr>
              <a:t>discrete</a:t>
            </a:r>
            <a:r>
              <a:rPr lang="en" altLang="zh-CN" dirty="0"/>
              <a:t> nature of graph structure</a:t>
            </a:r>
          </a:p>
          <a:p>
            <a:pPr lvl="1"/>
            <a:r>
              <a:rPr lang="en" altLang="zh-CN" dirty="0"/>
              <a:t>hard to optimize in a differentiable way</a:t>
            </a:r>
          </a:p>
          <a:p>
            <a:pPr lvl="1"/>
            <a:r>
              <a:rPr lang="en" altLang="zh-CN" dirty="0"/>
              <a:t>the nodes and edges cannot be resized to the same shape</a:t>
            </a:r>
          </a:p>
        </p:txBody>
      </p:sp>
    </p:spTree>
    <p:extLst>
      <p:ext uri="{BB962C8B-B14F-4D97-AF65-F5344CB8AC3E}">
        <p14:creationId xmlns:p14="http://schemas.microsoft.com/office/powerpoint/2010/main" val="86189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BFA9A9EC-9EE7-FD44-BAE1-393CAC99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an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example</a:t>
            </a:r>
            <a:endParaRPr kumimoji="1" lang="zh-CN" altLang="en-US" dirty="0"/>
          </a:p>
        </p:txBody>
      </p:sp>
      <p:sp>
        <p:nvSpPr>
          <p:cNvPr id="38" name="灯片编号占位符 3">
            <a:extLst>
              <a:ext uri="{FF2B5EF4-FFF2-40B4-BE49-F238E27FC236}">
                <a16:creationId xmlns:a16="http://schemas.microsoft.com/office/drawing/2014/main" id="{54A83337-76E9-6B45-BB20-081C828F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22</a:t>
            </a:fld>
            <a:endParaRPr kumimoji="1"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0E7B584-19B9-CE42-9400-E07202B40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07"/>
          <a:stretch/>
        </p:blipFill>
        <p:spPr>
          <a:xfrm>
            <a:off x="2135703" y="2296070"/>
            <a:ext cx="7920594" cy="268980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28803CC-EFC9-BA4B-AC26-FCC39C36A6D4}"/>
              </a:ext>
            </a:extLst>
          </p:cNvPr>
          <p:cNvSpPr txBox="1"/>
          <p:nvPr/>
        </p:nvSpPr>
        <p:spPr>
          <a:xfrm>
            <a:off x="892835" y="1631326"/>
            <a:ext cx="1046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i="1" dirty="0"/>
              <a:t>Graph</a:t>
            </a:r>
            <a:r>
              <a:rPr kumimoji="1" lang="zh-CN" altLang="en-US" sz="2400" b="1" i="1" dirty="0"/>
              <a:t> </a:t>
            </a:r>
            <a:r>
              <a:rPr kumimoji="1" lang="en-US" altLang="zh-CN" sz="2400" b="1" i="1" dirty="0"/>
              <a:t>Reconstruction</a:t>
            </a:r>
            <a:r>
              <a:rPr kumimoji="1" lang="zh-CN" altLang="en-US" sz="2400" b="1" i="1" dirty="0"/>
              <a:t> </a:t>
            </a:r>
            <a:r>
              <a:rPr kumimoji="1" lang="en-US" altLang="zh-CN" sz="2400" b="1" i="1" dirty="0"/>
              <a:t>Attack</a:t>
            </a:r>
            <a:r>
              <a:rPr kumimoji="1" lang="zh-CN" altLang="en-US" sz="2400" b="1" i="1" dirty="0"/>
              <a:t> </a:t>
            </a:r>
            <a:r>
              <a:rPr kumimoji="1" lang="en-US" altLang="zh-CN" sz="2400" b="1" i="1" dirty="0"/>
              <a:t>(GRA):</a:t>
            </a:r>
            <a:r>
              <a:rPr kumimoji="1" lang="zh-CN" altLang="en-US" sz="2400" b="1" i="1" dirty="0"/>
              <a:t> </a:t>
            </a:r>
            <a:r>
              <a:rPr kumimoji="1" lang="en-US" altLang="zh-CN" sz="2400" dirty="0"/>
              <a:t>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kind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MI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graphs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9382FEC-4477-A442-98CA-DABCF9C88858}"/>
                  </a:ext>
                </a:extLst>
              </p:cNvPr>
              <p:cNvSpPr txBox="1"/>
              <p:nvPr/>
            </p:nvSpPr>
            <p:spPr>
              <a:xfrm>
                <a:off x="3122225" y="5068638"/>
                <a:ext cx="6199575" cy="147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he forward inference is to predict the node category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zh-CN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𝒀</m:t>
                            </m:r>
                          </m:e>
                        </m:acc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" altLang="zh-CN" sz="20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i.e., </a:t>
                </a:r>
                <a:r>
                  <a:rPr lang="en" altLang="zh-CN" sz="2000" b="1" i="1" dirty="0">
                    <a:solidFill>
                      <a:srgbClr val="0070C0"/>
                    </a:solidFill>
                  </a:rPr>
                  <a:t>family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of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each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person</a:t>
                </a:r>
                <a:endParaRPr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endParaRPr lang="en" altLang="zh-CN" sz="9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r>
                  <a:rPr lang="en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 backward attack is to recover the adjacency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i.e., </a:t>
                </a:r>
                <a:r>
                  <a:rPr lang="en" altLang="zh-CN" sz="2000" b="1" i="1" dirty="0">
                    <a:solidFill>
                      <a:srgbClr val="FF0000"/>
                    </a:solidFill>
                  </a:rPr>
                  <a:t>kinship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among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the</a:t>
                </a:r>
                <a:r>
                  <a:rPr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persons</a:t>
                </a:r>
                <a:endParaRPr kumimoji="1"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9382FEC-4477-A442-98CA-DABCF9C88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225" y="5068638"/>
                <a:ext cx="6199575" cy="1470274"/>
              </a:xfrm>
              <a:prstGeom prst="rect">
                <a:avLst/>
              </a:prstGeom>
              <a:blipFill>
                <a:blip r:embed="rId3"/>
                <a:stretch>
                  <a:fillRect l="-1022" t="-847" b="-59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01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BFA9A9EC-9EE7-FD44-BAE1-393CAC99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definition</a:t>
            </a:r>
            <a:endParaRPr kumimoji="1" lang="zh-CN" altLang="en-US" dirty="0"/>
          </a:p>
        </p:txBody>
      </p:sp>
      <p:sp>
        <p:nvSpPr>
          <p:cNvPr id="38" name="灯片编号占位符 3">
            <a:extLst>
              <a:ext uri="{FF2B5EF4-FFF2-40B4-BE49-F238E27FC236}">
                <a16:creationId xmlns:a16="http://schemas.microsoft.com/office/drawing/2014/main" id="{54A83337-76E9-6B45-BB20-081C828F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0E7B584-19B9-CE42-9400-E07202B40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07"/>
          <a:stretch/>
        </p:blipFill>
        <p:spPr>
          <a:xfrm>
            <a:off x="336965" y="3191495"/>
            <a:ext cx="6393102" cy="21710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8803CC-EFC9-BA4B-AC26-FCC39C36A6D4}"/>
                  </a:ext>
                </a:extLst>
              </p:cNvPr>
              <p:cNvSpPr txBox="1"/>
              <p:nvPr/>
            </p:nvSpPr>
            <p:spPr>
              <a:xfrm>
                <a:off x="892835" y="1631326"/>
                <a:ext cx="10460965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i="1" dirty="0"/>
                  <a:t>Graph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Reconstruction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Attack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(GRA)</a:t>
                </a:r>
                <a:r>
                  <a:rPr kumimoji="1" lang="en-US" altLang="zh-CN" sz="2400" i="1" dirty="0"/>
                  <a:t>:</a:t>
                </a:r>
                <a:r>
                  <a:rPr kumimoji="1" lang="zh-CN" altLang="en-US" sz="2400" i="1" dirty="0"/>
                  <a:t> </a:t>
                </a:r>
                <a:endParaRPr kumimoji="1" lang="en-US" altLang="zh-CN" sz="2400" i="1" dirty="0"/>
              </a:p>
              <a:p>
                <a:r>
                  <a:rPr kumimoji="1" lang="en-US" altLang="zh-CN" sz="2400" dirty="0"/>
                  <a:t>given</a:t>
                </a:r>
                <a:r>
                  <a:rPr lang="en" altLang="zh-CN" sz="2400" dirty="0"/>
                  <a:t> a set of prior knowledge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</m:oMath>
                </a14:m>
                <a:r>
                  <a:rPr lang="en" altLang="zh-CN" sz="2400" dirty="0"/>
                  <a:t> and a trained GNN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" altLang="zh-CN" sz="2400" dirty="0">
                  <a:solidFill>
                    <a:srgbClr val="FF0000"/>
                  </a:solidFill>
                </a:endParaRPr>
              </a:p>
              <a:p>
                <a:r>
                  <a:rPr lang="en" altLang="zh-CN" sz="2400" dirty="0"/>
                  <a:t>the </a:t>
                </a:r>
                <a:r>
                  <a:rPr lang="en-US" altLang="zh-CN" sz="2400" dirty="0"/>
                  <a:t>GRA</a:t>
                </a:r>
                <a:r>
                  <a:rPr lang="zh-CN" altLang="en-US" sz="2400" dirty="0"/>
                  <a:t> </a:t>
                </a:r>
                <a:r>
                  <a:rPr lang="en" altLang="zh-CN" sz="2400" dirty="0"/>
                  <a:t>aims to recover the </a:t>
                </a:r>
                <a:r>
                  <a:rPr lang="en-US" altLang="zh-CN" sz="2400" dirty="0"/>
                  <a:t>adjacency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zh-CN" alt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kumimoji="1"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2400" dirty="0"/>
                  <a:t>of the training graph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zh-CN" altLang="en-US" sz="2400" dirty="0"/>
                  <a:t> </a:t>
                </a:r>
                <a:endParaRPr kumimoji="1" lang="zh-CN" altLang="en-US" sz="2400" dirty="0"/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28803CC-EFC9-BA4B-AC26-FCC39C36A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35" y="1631326"/>
                <a:ext cx="10460965" cy="1231940"/>
              </a:xfrm>
              <a:prstGeom prst="rect">
                <a:avLst/>
              </a:prstGeom>
              <a:blipFill>
                <a:blip r:embed="rId3"/>
                <a:stretch>
                  <a:fillRect l="-970" t="-4082" b="-91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A87B2C-5CDE-6A42-B3A2-C19B3BE940A5}"/>
                  </a:ext>
                </a:extLst>
              </p:cNvPr>
              <p:cNvSpPr txBox="1"/>
              <p:nvPr/>
            </p:nvSpPr>
            <p:spPr>
              <a:xfrm>
                <a:off x="6730067" y="3218503"/>
                <a:ext cx="5124969" cy="2706959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zh-CN" alt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kumimoji="1" lang="en-US" altLang="zh-C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kumimoji="1" lang="zh-CN" alt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kumimoji="1" lang="en-US" altLang="zh-C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kumimoji="1" lang="zh-CN" alt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kumimoji="1"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𝒦</m:t>
                      </m:r>
                      <m:r>
                        <a:rPr kumimoji="1" lang="en-US" altLang="zh-CN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3200" dirty="0">
                  <a:solidFill>
                    <a:srgbClr val="FF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zh-CN" alt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zh-CN" altLang="en-US" sz="2400" b="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ea typeface="Cambria Math" panose="02040503050406030204" pitchFamily="18" charset="0"/>
                  </a:rPr>
                  <a:t>is</a:t>
                </a:r>
                <a:r>
                  <a:rPr kumimoji="1" lang="zh-CN" altLang="en-US" sz="2400" b="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ea typeface="Cambria Math" panose="02040503050406030204" pitchFamily="18" charset="0"/>
                  </a:rPr>
                  <a:t>the</a:t>
                </a:r>
                <a:r>
                  <a:rPr kumimoji="1" lang="zh-CN" altLang="en-US" sz="2400" b="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ea typeface="Cambria Math" panose="02040503050406030204" pitchFamily="18" charset="0"/>
                  </a:rPr>
                  <a:t>recovered</a:t>
                </a:r>
                <a:r>
                  <a:rPr kumimoji="1" lang="zh-CN" altLang="en-US" sz="240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ea typeface="Cambria Math" panose="02040503050406030204" pitchFamily="18" charset="0"/>
                  </a:rPr>
                  <a:t>adjacency</a:t>
                </a:r>
                <a:endParaRPr kumimoji="1" lang="en-US" altLang="zh-CN" sz="2400" b="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1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</m:oMath>
                </a14:m>
                <a:r>
                  <a:rPr kumimoji="1" lang="en-US" altLang="zh-CN" sz="2400" b="0" dirty="0">
                    <a:ea typeface="Cambria Math" panose="02040503050406030204" pitchFamily="18" charset="0"/>
                  </a:rPr>
                  <a:t>:</a:t>
                </a:r>
                <a:r>
                  <a:rPr kumimoji="1" lang="zh-CN" altLang="en-US" sz="2400" b="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ea typeface="Cambria Math" panose="02040503050406030204" pitchFamily="18" charset="0"/>
                  </a:rPr>
                  <a:t>set</a:t>
                </a:r>
                <a:r>
                  <a:rPr kumimoji="1" lang="zh-CN" altLang="en-US" sz="240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ea typeface="Cambria Math" panose="02040503050406030204" pitchFamily="18" charset="0"/>
                  </a:rPr>
                  <a:t>of</a:t>
                </a:r>
                <a:r>
                  <a:rPr kumimoji="1" lang="zh-CN" altLang="en-US" sz="240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ea typeface="Cambria Math" panose="02040503050406030204" pitchFamily="18" charset="0"/>
                  </a:rPr>
                  <a:t>p</a:t>
                </a:r>
                <a:r>
                  <a:rPr kumimoji="1" lang="en-US" altLang="zh-CN" sz="2400" b="0" dirty="0">
                    <a:ea typeface="Cambria Math" panose="02040503050406030204" pitchFamily="18" charset="0"/>
                  </a:rPr>
                  <a:t>rior</a:t>
                </a:r>
                <a:r>
                  <a:rPr kumimoji="1" lang="zh-CN" altLang="en-US" sz="2400" b="0" dirty="0"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ea typeface="Cambria Math" panose="02040503050406030204" pitchFamily="18" charset="0"/>
                  </a:rPr>
                  <a:t>knowledge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⊆{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kumimoji="1" lang="en-US" altLang="zh-CN" sz="2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sz="24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kumimoji="1" lang="en-US" altLang="zh-CN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en-US" altLang="zh-CN" sz="2400" b="0" dirty="0">
                  <a:solidFill>
                    <a:schemeClr val="bg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CN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where</a:t>
                </a:r>
                <a:r>
                  <a:rPr kumimoji="1" lang="zh-CN" altLang="en-US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</m:oMath>
                </a14:m>
                <a:r>
                  <a:rPr kumimoji="1" lang="zh-CN" altLang="en-US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is</a:t>
                </a:r>
                <a:r>
                  <a:rPr kumimoji="1" lang="zh-CN" altLang="en-US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an</a:t>
                </a:r>
                <a:r>
                  <a:rPr kumimoji="1" lang="zh-CN" altLang="en-US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auxiliary</a:t>
                </a:r>
                <a:r>
                  <a:rPr kumimoji="1" lang="zh-CN" altLang="en-US" sz="2400" b="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data</a:t>
                </a:r>
                <a:endParaRPr kumimoji="1" lang="en-US" altLang="zh-CN" sz="2400" b="0" dirty="0">
                  <a:solidFill>
                    <a:schemeClr val="bg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1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kumimoji="1" lang="en-US" altLang="zh-CN" sz="2400" dirty="0"/>
                  <a:t>: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attack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method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to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generate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A87B2C-5CDE-6A42-B3A2-C19B3BE94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067" y="3218503"/>
                <a:ext cx="5124969" cy="2706959"/>
              </a:xfrm>
              <a:prstGeom prst="rect">
                <a:avLst/>
              </a:prstGeom>
              <a:blipFill>
                <a:blip r:embed="rId4"/>
                <a:stretch>
                  <a:fillRect l="-3941" t="-3241" b="-5556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868663-8E2B-924F-8B32-633EC250FAD9}"/>
                  </a:ext>
                </a:extLst>
              </p:cNvPr>
              <p:cNvSpPr txBox="1"/>
              <p:nvPr/>
            </p:nvSpPr>
            <p:spPr>
              <a:xfrm>
                <a:off x="420421" y="5393766"/>
                <a:ext cx="6226189" cy="8149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training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with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zh-CN" sz="2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kumimoji="1" lang="en-US" altLang="zh-CN" sz="2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kumimoji="1" lang="en-US" altLang="zh-CN" sz="2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kumimoji="1" lang="en-US" altLang="zh-CN" sz="2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1" lang="en-US" altLang="zh-CN" sz="24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kumimoji="1" lang="en-US" altLang="zh-CN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reconstruction</a:t>
                </a:r>
                <a:r>
                  <a:rPr kumimoji="1" lang="zh-CN" altLang="en-US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attack</a:t>
                </a:r>
                <a:r>
                  <a:rPr kumimoji="1" lang="zh-CN" altLang="en-US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with</a:t>
                </a:r>
                <a:r>
                  <a:rPr kumimoji="1" lang="zh-CN" altLang="en-US" sz="24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1"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1"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kumimoji="1"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868663-8E2B-924F-8B32-633EC250F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21" y="5393766"/>
                <a:ext cx="6226189" cy="814967"/>
              </a:xfrm>
              <a:prstGeom prst="rect">
                <a:avLst/>
              </a:prstGeom>
              <a:blipFill>
                <a:blip r:embed="rId5"/>
                <a:stretch>
                  <a:fillRect t="-9231"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416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Q1: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attack?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Q2: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recover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training?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graphs: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recent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advances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Q3: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attacked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data?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Q4: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how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conduct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such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attack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data?</a:t>
            </a:r>
          </a:p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8610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2FE851-4E6E-8343-ABB7-99129F5C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sz="4400" dirty="0"/>
              <a:t>graphs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|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existing</a:t>
            </a:r>
            <a:r>
              <a:rPr kumimoji="1" lang="zh-CN" altLang="en-US" sz="4400" dirty="0"/>
              <a:t> </a:t>
            </a:r>
            <a:r>
              <a:rPr kumimoji="1" lang="en-US" altLang="zh-CN" dirty="0"/>
              <a:t>works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CE856E-58CD-6942-9A1B-F291EEF58A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34660"/>
                <a:ext cx="7118268" cy="39470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b="1" dirty="0"/>
                  <a:t>A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taxonomy</a:t>
                </a:r>
              </a:p>
              <a:p>
                <a:r>
                  <a:rPr kumimoji="1" lang="en-US" altLang="zh-CN" sz="2400" dirty="0"/>
                  <a:t>Class1: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non-learnable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attacks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with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single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dataset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(model’s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outputs)</a:t>
                </a:r>
              </a:p>
              <a:p>
                <a:endParaRPr kumimoji="1" lang="en-US" altLang="zh-CN" sz="2400" dirty="0"/>
              </a:p>
              <a:p>
                <a:r>
                  <a:rPr kumimoji="1" lang="en-US" altLang="zh-CN" sz="2400" dirty="0"/>
                  <a:t>Class2: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learnable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attacks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with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single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dataset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kumimoji="1" lang="zh-CN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(model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+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data)</a:t>
                </a:r>
              </a:p>
              <a:p>
                <a:pPr lvl="1"/>
                <a:endParaRPr kumimoji="1" lang="en-US" altLang="zh-CN" sz="2000" dirty="0"/>
              </a:p>
              <a:p>
                <a:r>
                  <a:rPr kumimoji="1" lang="en-US" altLang="zh-CN" sz="2400" dirty="0"/>
                  <a:t>Class3: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learnable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attacks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with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>
                    <a:solidFill>
                      <a:srgbClr val="0070C0"/>
                    </a:solidFill>
                  </a:rPr>
                  <a:t>dual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datasets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zh-CN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(model’s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outputs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+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auxiliary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data)</a:t>
                </a:r>
                <a:endParaRPr kumimoji="1"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kumimoji="1" lang="en-US" altLang="zh-CN" sz="2000" dirty="0"/>
              </a:p>
              <a:p>
                <a:pPr lvl="1"/>
                <a:endParaRPr kumimoji="1" lang="zh-CN" altLang="en-US" sz="20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7CE856E-58CD-6942-9A1B-F291EEF58A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34660"/>
                <a:ext cx="7118268" cy="3947040"/>
              </a:xfrm>
              <a:blipFill>
                <a:blip r:embed="rId2"/>
                <a:stretch>
                  <a:fillRect l="-1783" t="-2572" b="-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1">
                <a:extLst>
                  <a:ext uri="{FF2B5EF4-FFF2-40B4-BE49-F238E27FC236}">
                    <a16:creationId xmlns:a16="http://schemas.microsoft.com/office/drawing/2014/main" id="{0AA87B2C-5CDE-6A42-B3A2-C19B3BE940A5}"/>
                  </a:ext>
                </a:extLst>
              </p:cNvPr>
              <p:cNvSpPr txBox="1"/>
              <p:nvPr/>
            </p:nvSpPr>
            <p:spPr>
              <a:xfrm>
                <a:off x="7655625" y="2823666"/>
                <a:ext cx="4421581" cy="2377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1" lang="en-US" altLang="zh-CN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kumimoji="1" lang="zh-CN" altLang="en-US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kumimoji="1" lang="en-US" altLang="zh-CN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kumimoji="1" lang="zh-CN" altLang="en-US" sz="28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kumimoji="1" lang="en-US" altLang="zh-CN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1" lang="en-US" altLang="zh-CN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kumimoji="1"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𝒦</m:t>
                      </m:r>
                      <m:r>
                        <a:rPr kumimoji="1" lang="en-US" altLang="zh-CN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2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en-US" altLang="zh-CN" sz="20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zh-CN" altLang="en-US" sz="20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zh-CN" altLang="en-US" sz="20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is</a:t>
                </a:r>
                <a:r>
                  <a:rPr kumimoji="1" lang="zh-CN" altLang="en-US" sz="20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the</a:t>
                </a:r>
                <a:r>
                  <a:rPr kumimoji="1" lang="zh-CN" altLang="en-US" sz="20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recovered</a:t>
                </a:r>
                <a:r>
                  <a:rPr kumimoji="1" lang="zh-CN" altLang="en-US" sz="20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adjacency</a:t>
                </a:r>
                <a:endParaRPr kumimoji="1" lang="en-US" altLang="zh-CN" sz="2000" b="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900" b="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</m:oMath>
                </a14:m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set</a:t>
                </a:r>
                <a:r>
                  <a:rPr kumimoji="1" lang="zh-CN" alt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of</a:t>
                </a:r>
                <a:r>
                  <a:rPr kumimoji="1" lang="zh-CN" alt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rior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knowledge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⊆{</m:t>
                    </m:r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kumimoji="1" lang="en-US" altLang="zh-CN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where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</m:oMath>
                </a14:m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auxiliary</a:t>
                </a:r>
                <a:r>
                  <a:rPr kumimoji="1" lang="zh-CN" alt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data</a:t>
                </a:r>
                <a:endParaRPr kumimoji="1" lang="en-US" altLang="zh-CN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CN" sz="900" b="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kumimoji="1" lang="en-US" altLang="zh-CN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attack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method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to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generate</a:t>
                </a:r>
                <a:r>
                  <a:rPr kumimoji="1" lang="zh-CN" alt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kumimoji="1"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文本框 1">
                <a:extLst>
                  <a:ext uri="{FF2B5EF4-FFF2-40B4-BE49-F238E27FC236}">
                    <a16:creationId xmlns:a16="http://schemas.microsoft.com/office/drawing/2014/main" id="{0AA87B2C-5CDE-6A42-B3A2-C19B3BE94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625" y="2823666"/>
                <a:ext cx="4421581" cy="2377126"/>
              </a:xfrm>
              <a:prstGeom prst="rect">
                <a:avLst/>
              </a:prstGeom>
              <a:blipFill>
                <a:blip r:embed="rId3"/>
                <a:stretch>
                  <a:fillRect l="-3152" t="-3191" b="-2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06ADA569-BDBB-3142-8863-81C2EA4292DA}"/>
              </a:ext>
            </a:extLst>
          </p:cNvPr>
          <p:cNvSpPr txBox="1"/>
          <p:nvPr/>
        </p:nvSpPr>
        <p:spPr>
          <a:xfrm>
            <a:off x="3289300" y="6141321"/>
            <a:ext cx="741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Basically,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Class1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&lt;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Class2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&lt;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Class3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effectiveness)</a:t>
            </a:r>
            <a:endParaRPr kumimoji="1" lang="zh-CN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2BAFD69-A9B5-494D-B0E1-2FA0D91233A0}"/>
                  </a:ext>
                </a:extLst>
              </p:cNvPr>
              <p:cNvSpPr txBox="1"/>
              <p:nvPr/>
            </p:nvSpPr>
            <p:spPr>
              <a:xfrm>
                <a:off x="6540500" y="1753469"/>
                <a:ext cx="5892800" cy="8149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r>
                  <a:rPr kumimoji="1" lang="en-US" altLang="zh-CN" sz="24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training</a:t>
                </a:r>
                <a:r>
                  <a:rPr kumimoji="1" lang="zh-CN" altLang="en-US" sz="24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with</a:t>
                </a:r>
                <a:r>
                  <a:rPr kumimoji="1" lang="zh-CN" altLang="en-US" sz="240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1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kumimoji="1" lang="en-US" altLang="zh-CN" sz="24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sz="2400" b="1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1" lang="en-US" altLang="zh-CN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kumimoji="1" lang="en-US" altLang="zh-CN" sz="240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:r>
                  <a:rPr kumimoji="1" lang="en-US" altLang="zh-CN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reconstruction</a:t>
                </a:r>
                <a:r>
                  <a:rPr kumimoji="1" lang="zh-CN" altLang="en-US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attack</a:t>
                </a:r>
                <a:r>
                  <a:rPr kumimoji="1" lang="zh-CN" altLang="en-US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with</a:t>
                </a:r>
                <a:r>
                  <a:rPr kumimoji="1" lang="zh-CN" altLang="en-US" sz="2400" b="0" dirty="0">
                    <a:solidFill>
                      <a:schemeClr val="bg1">
                        <a:lumMod val="6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en-US" altLang="zh-CN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kumimoji="1" lang="en-US" altLang="zh-CN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kumimoji="1" lang="en-US" altLang="zh-CN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1" lang="en-US" altLang="zh-CN" sz="2400" b="1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kumimoji="1" lang="en-US" altLang="zh-CN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kumimoji="1" lang="zh-CN" altLang="en-US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2BAFD69-A9B5-494D-B0E1-2FA0D912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500" y="1753469"/>
                <a:ext cx="5892800" cy="814967"/>
              </a:xfrm>
              <a:prstGeom prst="rect">
                <a:avLst/>
              </a:prstGeom>
              <a:blipFill>
                <a:blip r:embed="rId4"/>
                <a:stretch>
                  <a:fillRect l="-3226" t="-10769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696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64AA9FA6-5A61-0A4D-AA61-3585AF47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2400" dirty="0"/>
              <a:t>Class1: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non-learnable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attacks</a:t>
            </a:r>
            <a:endParaRPr kumimoji="1"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F324102-32C7-8046-9AB4-6B0FF926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FF95B7A-B063-744A-A226-4490D6D23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65" y="2034660"/>
            <a:ext cx="4500748" cy="3323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3A1B2C7A-DDEF-8644-94C2-1DD5B6B662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34660"/>
                <a:ext cx="7118268" cy="29886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Non-learnable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attacks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with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single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dataset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(model’s</a:t>
                </a:r>
                <a:r>
                  <a:rPr kumimoji="1" lang="zh-CN" altLang="en-US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>
                        <a:lumMod val="50000"/>
                      </a:schemeClr>
                    </a:solidFill>
                  </a:rPr>
                  <a:t>outputs)</a:t>
                </a:r>
                <a:endParaRPr kumimoji="1" lang="en-US" altLang="zh-CN" sz="2000" dirty="0"/>
              </a:p>
              <a:p>
                <a:pPr lvl="1"/>
                <a:endParaRPr kumimoji="1" lang="en-US" altLang="zh-CN" b="0" dirty="0">
                  <a:solidFill>
                    <a:schemeClr val="tx1"/>
                  </a:solidFill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key:</a:t>
                </a:r>
                <a:r>
                  <a:rPr kumimoji="1" lang="zh-CN" altLang="en-US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similarity</a:t>
                </a:r>
                <a:r>
                  <a:rPr kumimoji="1" lang="zh-CN" altLang="en-US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between</a:t>
                </a:r>
                <a:r>
                  <a:rPr kumimoji="1" lang="zh-CN" altLang="en-US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b="0" dirty="0">
                    <a:solidFill>
                      <a:schemeClr val="tx1"/>
                    </a:solidFill>
                    <a:latin typeface="Gill Sans MT" panose="020B0502020104020203" pitchFamily="34" charset="0"/>
                    <a:ea typeface="Cambria Math" panose="02040503050406030204" pitchFamily="18" charset="0"/>
                  </a:rPr>
                  <a:t>nodes</a:t>
                </a:r>
              </a:p>
              <a:p>
                <a:pPr lvl="1"/>
                <a:endParaRPr kumimoji="1" lang="en-US" altLang="zh-CN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𝑖𝑠𝑡𝑎𝑛𝑐𝑒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b="0" dirty="0"/>
                  <a:t>where</a:t>
                </a:r>
                <a:r>
                  <a:rPr kumimoji="1" lang="zh-CN" alt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3A1B2C7A-DDEF-8644-94C2-1DD5B6B662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34660"/>
                <a:ext cx="7118268" cy="2988602"/>
              </a:xfrm>
              <a:blipFill>
                <a:blip r:embed="rId3"/>
                <a:stretch>
                  <a:fillRect l="-1426" t="-2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67BC357A-6F0E-C043-BD3F-6B83243E3BD6}"/>
              </a:ext>
            </a:extLst>
          </p:cNvPr>
          <p:cNvSpPr txBox="1"/>
          <p:nvPr/>
        </p:nvSpPr>
        <p:spPr>
          <a:xfrm>
            <a:off x="0" y="6469124"/>
            <a:ext cx="6394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Stealing Links from Graph Neural Networks.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USENIX Security 2020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3913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6AA41544-6293-CD4A-AFCA-A1FD6553ED63}"/>
              </a:ext>
            </a:extLst>
          </p:cNvPr>
          <p:cNvSpPr txBox="1"/>
          <p:nvPr/>
        </p:nvSpPr>
        <p:spPr>
          <a:xfrm>
            <a:off x="0" y="6587789"/>
            <a:ext cx="624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GraphMI</a:t>
            </a:r>
            <a:r>
              <a:rPr kumimoji="1" lang="en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: Extracting Private Graph Data from Graph Neural Networks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IJCAI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2021.</a:t>
            </a:r>
            <a:endParaRPr kumimoji="1" lang="en" altLang="zh-CN" sz="14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4AA9FA6-5A61-0A4D-AA61-3585AF47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2400" dirty="0"/>
              <a:t>Class2: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learnable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single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dataset</a:t>
            </a:r>
            <a:endParaRPr kumimoji="1" lang="zh-CN" altLang="en-US" dirty="0"/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518DCAC8-C6DF-B040-BAF0-A3C271F6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192AA11E-4460-4B45-A60A-49AA84A2D8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34660"/>
                <a:ext cx="7118268" cy="43216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Learnable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attacks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with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single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dataset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kumimoji="1" lang="en-US" altLang="zh-CN" dirty="0"/>
              </a:p>
              <a:p>
                <a:pPr lvl="1"/>
                <a:endParaRPr kumimoji="1" lang="en-US" altLang="zh-CN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dirty="0">
                    <a:latin typeface="Gill Sans MT" panose="020B0502020104020203" pitchFamily="34" charset="0"/>
                  </a:rPr>
                  <a:t>key: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minimize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the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classification</a:t>
                </a:r>
                <a:r>
                  <a:rPr kumimoji="1" lang="zh-CN" altLang="en-US" dirty="0">
                    <a:latin typeface="Gill Sans MT" panose="020B0502020104020203" pitchFamily="34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</a:rPr>
                  <a:t>error</a:t>
                </a:r>
                <a:endParaRPr kumimoji="1" lang="en-US" altLang="zh-CN" sz="2400" b="0" dirty="0">
                  <a:latin typeface="Gill Sans MT" panose="020B0502020104020203" pitchFamily="34" charset="0"/>
                </a:endParaRPr>
              </a:p>
              <a:p>
                <a:pPr lvl="1"/>
                <a:endParaRPr kumimoji="1" lang="en-US" altLang="zh-CN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kumimoji="1"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sub>
                    </m:sSub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𝑐𝑙𝑠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400" dirty="0">
                  <a:solidFill>
                    <a:schemeClr val="tx1"/>
                  </a:solidFill>
                </a:endParaRPr>
              </a:p>
              <a:p>
                <a:pPr lvl="1"/>
                <a:endParaRPr kumimoji="1" lang="zh-CN" altLang="en-US" dirty="0"/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192AA11E-4460-4B45-A60A-49AA84A2D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34660"/>
                <a:ext cx="7118268" cy="4321690"/>
              </a:xfrm>
              <a:blipFill>
                <a:blip r:embed="rId2"/>
                <a:stretch>
                  <a:fillRect l="-1426" t="-2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748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950B2EC-D9C1-D24B-B281-14DF71BF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79" y="1527984"/>
            <a:ext cx="6632122" cy="48347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ADA0BF-4B56-824F-AEF6-7DC1D9C5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718" y="2046172"/>
            <a:ext cx="4906736" cy="113473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75CE6ED-2C47-9641-920F-6957AB05BDAA}"/>
              </a:ext>
            </a:extLst>
          </p:cNvPr>
          <p:cNvSpPr txBox="1"/>
          <p:nvPr/>
        </p:nvSpPr>
        <p:spPr>
          <a:xfrm>
            <a:off x="6859621" y="1418492"/>
            <a:ext cx="480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Objective:</a:t>
            </a:r>
          </a:p>
          <a:p>
            <a:r>
              <a:rPr kumimoji="1" lang="en-US" altLang="zh-CN" dirty="0"/>
              <a:t>minimize</a:t>
            </a:r>
            <a:r>
              <a:rPr kumimoji="1" lang="zh-CN" altLang="en-US" dirty="0"/>
              <a:t> </a:t>
            </a:r>
            <a:r>
              <a:rPr kumimoji="1" lang="en" altLang="zh-CN" dirty="0"/>
              <a:t>﻿the loss between true </a:t>
            </a:r>
            <a:r>
              <a:rPr kumimoji="1" lang="en-US" altLang="zh-CN" dirty="0"/>
              <a:t>y</a:t>
            </a:r>
            <a:r>
              <a:rPr kumimoji="1" lang="en" altLang="zh-CN" dirty="0"/>
              <a:t> and predicted </a:t>
            </a:r>
            <a:r>
              <a:rPr kumimoji="1" lang="en-US" altLang="zh-CN" dirty="0"/>
              <a:t>y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13EC0B4-1410-3E40-AE4C-1FC147D7C347}"/>
              </a:ext>
            </a:extLst>
          </p:cNvPr>
          <p:cNvSpPr/>
          <p:nvPr/>
        </p:nvSpPr>
        <p:spPr>
          <a:xfrm>
            <a:off x="6847114" y="1428021"/>
            <a:ext cx="4934878" cy="27153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990932-852F-F642-AE39-0CD872C67737}"/>
              </a:ext>
            </a:extLst>
          </p:cNvPr>
          <p:cNvSpPr txBox="1"/>
          <p:nvPr/>
        </p:nvSpPr>
        <p:spPr>
          <a:xfrm>
            <a:off x="6858001" y="3289470"/>
            <a:ext cx="466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added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smoothness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(homophily)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regularization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A554CE-6B30-7E4C-80EB-D8CEE8F02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1" y="4238548"/>
            <a:ext cx="4923991" cy="251732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6840ACD-903D-EF46-A69F-BF8A8C549C31}"/>
              </a:ext>
            </a:extLst>
          </p:cNvPr>
          <p:cNvSpPr/>
          <p:nvPr/>
        </p:nvSpPr>
        <p:spPr>
          <a:xfrm>
            <a:off x="3064329" y="4055544"/>
            <a:ext cx="1502228" cy="425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3EC0B4-1410-3E40-AE4C-1FC147D7C347}"/>
              </a:ext>
            </a:extLst>
          </p:cNvPr>
          <p:cNvSpPr/>
          <p:nvPr/>
        </p:nvSpPr>
        <p:spPr>
          <a:xfrm>
            <a:off x="5383189" y="3285453"/>
            <a:ext cx="1365662" cy="9538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A41544-6293-CD4A-AFCA-A1FD6553ED63}"/>
              </a:ext>
            </a:extLst>
          </p:cNvPr>
          <p:cNvSpPr txBox="1"/>
          <p:nvPr/>
        </p:nvSpPr>
        <p:spPr>
          <a:xfrm>
            <a:off x="0" y="6587789"/>
            <a:ext cx="624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GraphMI</a:t>
            </a:r>
            <a:r>
              <a:rPr kumimoji="1" lang="en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: Extracting Private Graph Data from Graph Neural Networks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IJCAI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2021.</a:t>
            </a:r>
            <a:endParaRPr kumimoji="1" lang="en" altLang="zh-CN" sz="14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4AA9FA6-5A61-0A4D-AA61-3585AF47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2400" dirty="0"/>
              <a:t>Class2: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learnable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single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dataset</a:t>
            </a:r>
            <a:endParaRPr kumimoji="1" lang="zh-CN" altLang="en-US" dirty="0"/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518DCAC8-C6DF-B040-BAF0-A3C271F6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90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64AA9FA6-5A61-0A4D-AA61-3585AF47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1191504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2400" dirty="0"/>
              <a:t>Class3: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transferable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dual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datasets</a:t>
            </a:r>
            <a:endParaRPr kumimoji="1"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F324102-32C7-8046-9AB4-6B0FF926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29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DB36772F-3A53-D743-9083-C28C495F79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34660"/>
                <a:ext cx="6540500" cy="37311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Learnable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attacks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with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>
                    <a:solidFill>
                      <a:srgbClr val="0070C0"/>
                    </a:solidFill>
                  </a:rPr>
                  <a:t>dual</a:t>
                </a:r>
                <a:r>
                  <a:rPr kumimoji="1" lang="zh-CN" altLang="en-US" sz="2400" b="1" i="1" dirty="0"/>
                  <a:t> </a:t>
                </a:r>
                <a:r>
                  <a:rPr kumimoji="1" lang="en-US" altLang="zh-CN" sz="2400" b="1" i="1" dirty="0"/>
                  <a:t>datasets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𝒦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zh-CN" alt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kumimoji="1"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kumimoji="1"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key: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use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</m:oMath>
                </a14:m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to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train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a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encoder-decoder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zh-CN" alt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kumimoji="1" lang="en-US" altLang="zh-CN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𝑎𝑢𝑥</m:t>
                            </m:r>
                          </m:sub>
                        </m:sSub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𝑎𝑢𝑥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zh-CN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zh-CN" alt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kumimoji="1" lang="en-US" altLang="zh-CN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kumimoji="1" lang="en-US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𝑎𝑢𝑥</m:t>
                            </m:r>
                          </m:sub>
                        </m:sSub>
                        <m:r>
                          <a:rPr kumimoji="1" lang="en-US" altLang="zh-CN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𝑎𝑢𝑥</m:t>
                            </m:r>
                          </m:sub>
                        </m:sSub>
                      </m:e>
                    </m:d>
                    <m:r>
                      <a:rPr kumimoji="1" lang="en-US" altLang="zh-CN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  <m:r>
                      <a:rPr kumimoji="1" lang="en-US" altLang="zh-CN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sub>
                    </m:sSub>
                  </m:oMath>
                </a14:m>
                <a:endParaRPr kumimoji="1" lang="en-US" altLang="zh-CN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lvl="2"/>
                <a:endParaRPr kumimoji="1" lang="en-US" altLang="zh-CN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lvl="1"/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then,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directly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apply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zh-CN" alt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on</a:t>
                </a:r>
                <a:r>
                  <a:rPr kumimoji="1" lang="zh-CN" altLang="en-US" dirty="0">
                    <a:latin typeface="Gill Sans MT" panose="020B0502020104020203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</m:oMath>
                </a14:m>
                <a:endParaRPr kumimoji="1" lang="en-US" altLang="zh-CN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𝑑𝑒𝑐</m:t>
                        </m:r>
                      </m:sup>
                    </m:sSubSup>
                    <m:r>
                      <a:rPr kumimoji="1" lang="en-US" altLang="zh-CN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kumimoji="1" lang="en-US" altLang="zh-CN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latin typeface="Gill Sans MT" panose="020B0502020104020203" pitchFamily="34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DB36772F-3A53-D743-9083-C28C495F79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34660"/>
                <a:ext cx="6540500" cy="3731140"/>
              </a:xfrm>
              <a:blipFill>
                <a:blip r:embed="rId2"/>
                <a:stretch>
                  <a:fillRect l="-1553" t="-2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684F172-7315-3144-9BFB-96DC96BDF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1"/>
          <a:stretch/>
        </p:blipFill>
        <p:spPr>
          <a:xfrm>
            <a:off x="7345816" y="2654300"/>
            <a:ext cx="4808084" cy="29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9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Background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Q1: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what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model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inversion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attack?</a:t>
            </a:r>
          </a:p>
          <a:p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images: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</a:p>
          <a:p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</a:p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5157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64AA9FA6-5A61-0A4D-AA61-3585AF47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1191504" cy="1325563"/>
          </a:xfrm>
        </p:spPr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2400" dirty="0"/>
              <a:t>Class3: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transferable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attacks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dual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datasets</a:t>
            </a:r>
            <a:endParaRPr kumimoji="1"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F324102-32C7-8046-9AB4-6B0FF926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30</a:t>
            </a:fld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B2CD46-56E7-0849-8734-AF577F96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7" y="1975062"/>
            <a:ext cx="5016335" cy="35908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D7E26D2-683B-0D44-8401-2B19A405E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1"/>
          <a:stretch/>
        </p:blipFill>
        <p:spPr>
          <a:xfrm>
            <a:off x="5999699" y="1975062"/>
            <a:ext cx="5603483" cy="344309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1A31E7E-60F2-4A4D-96BA-D57115BDFA76}"/>
              </a:ext>
            </a:extLst>
          </p:cNvPr>
          <p:cNvSpPr txBox="1"/>
          <p:nvPr/>
        </p:nvSpPr>
        <p:spPr>
          <a:xfrm>
            <a:off x="0" y="6211669"/>
            <a:ext cx="7291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[1]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Quantifying Privacy Leakage in Graph Embedding.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 err="1">
                <a:solidFill>
                  <a:srgbClr val="24292F"/>
                </a:solidFill>
                <a:effectLst/>
                <a:latin typeface="-apple-system"/>
              </a:rPr>
              <a:t>MobiQuitous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 2020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</a:p>
          <a:p>
            <a:r>
              <a:rPr kumimoji="1" lang="en-US" altLang="zh-CN" dirty="0">
                <a:solidFill>
                  <a:srgbClr val="24292F"/>
                </a:solidFill>
                <a:latin typeface="-apple-system"/>
              </a:rPr>
              <a:t>[2]</a:t>
            </a:r>
            <a:r>
              <a:rPr kumimoji="1" lang="zh-CN" altLang="en-US" dirty="0">
                <a:solidFill>
                  <a:srgbClr val="24292F"/>
                </a:solidFill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Inference Attacks Against Graph Neural Networks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USENIX Security 2022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EF5157-148F-DE45-B60E-CB04761BE0C8}"/>
              </a:ext>
            </a:extLst>
          </p:cNvPr>
          <p:cNvSpPr txBox="1"/>
          <p:nvPr/>
        </p:nvSpPr>
        <p:spPr>
          <a:xfrm>
            <a:off x="719447" y="160573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[1]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C05C4B-D774-884F-BBEE-927834FB8596}"/>
              </a:ext>
            </a:extLst>
          </p:cNvPr>
          <p:cNvSpPr txBox="1"/>
          <p:nvPr/>
        </p:nvSpPr>
        <p:spPr>
          <a:xfrm>
            <a:off x="6096000" y="164081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[2]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151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6EC59-CC50-134A-AEFC-F32E3B3A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Effectiveness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B46125-F23C-EE4E-8508-89457E679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9" y="2301081"/>
            <a:ext cx="10014461" cy="30274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94921C-C46E-694B-9E71-2B1A769D6550}"/>
              </a:ext>
            </a:extLst>
          </p:cNvPr>
          <p:cNvSpPr txBox="1"/>
          <p:nvPr/>
        </p:nvSpPr>
        <p:spPr>
          <a:xfrm>
            <a:off x="-83127" y="6488668"/>
            <a:ext cx="688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Finding MNEMON: Reviving Memories of Node Embeddings. CCS 2022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9683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6EC59-CC50-134A-AEFC-F32E3B3A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Effectiveness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4DCC43-E2F1-DA4D-838F-6762C3B6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372059"/>
            <a:ext cx="10248900" cy="28337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136593-BE2A-2944-AD64-BB358E6CA468}"/>
              </a:ext>
            </a:extLst>
          </p:cNvPr>
          <p:cNvSpPr txBox="1"/>
          <p:nvPr/>
        </p:nvSpPr>
        <p:spPr>
          <a:xfrm>
            <a:off x="0" y="6469124"/>
            <a:ext cx="6394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Stealing Links from Graph Neural Networks.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USENIX Security 2020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D38DB5-463A-A140-86A9-08F9A554F7F5}"/>
              </a:ext>
            </a:extLst>
          </p:cNvPr>
          <p:cNvSpPr/>
          <p:nvPr/>
        </p:nvSpPr>
        <p:spPr>
          <a:xfrm>
            <a:off x="971550" y="4461944"/>
            <a:ext cx="1263650" cy="643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5FBF90D-E976-E341-9D8E-E1BCE6D6E2CD}"/>
              </a:ext>
            </a:extLst>
          </p:cNvPr>
          <p:cNvSpPr/>
          <p:nvPr/>
        </p:nvSpPr>
        <p:spPr>
          <a:xfrm>
            <a:off x="7766050" y="2959100"/>
            <a:ext cx="3282950" cy="213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567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Q1: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attack?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overview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Q2: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recover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images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training?</a:t>
            </a:r>
          </a:p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graphs: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recent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advances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Q3: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attacked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data?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Q4: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how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conduct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such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graph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data?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Summary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0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2D517-83B8-6541-AAC8-7A03164D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home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messages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8CE02F-5579-3648-B4D5-EAD71E35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76432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</a:p>
          <a:p>
            <a:r>
              <a:rPr kumimoji="1" lang="en-US" altLang="zh-CN" dirty="0"/>
              <a:t>Q1:</a:t>
            </a:r>
            <a:r>
              <a:rPr kumimoji="1" lang="zh-CN" altLang="en-US" dirty="0"/>
              <a:t> </a:t>
            </a:r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</a:p>
          <a:p>
            <a:pPr marL="457200" lvl="1" indent="0">
              <a:buNone/>
            </a:pPr>
            <a:r>
              <a:rPr kumimoji="1" lang="en-US" altLang="zh-CN" sz="2200" dirty="0">
                <a:sym typeface="Wingdings" pitchFamily="2" charset="2"/>
              </a:rPr>
              <a:t>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" altLang="zh-CN" sz="2200" b="1" dirty="0"/>
              <a:t>recover</a:t>
            </a:r>
            <a:r>
              <a:rPr kumimoji="1" lang="en" altLang="zh-CN" sz="2200" dirty="0"/>
              <a:t> the private dataset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from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the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target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model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Q2: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training</a:t>
            </a:r>
          </a:p>
          <a:p>
            <a:pPr marL="457200" lvl="1" indent="0">
              <a:buNone/>
            </a:pPr>
            <a:r>
              <a:rPr kumimoji="1" lang="en-US" altLang="zh-CN" sz="2200" dirty="0">
                <a:sym typeface="Wingdings" pitchFamily="2" charset="2"/>
              </a:rPr>
              <a:t>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b="1" dirty="0"/>
              <a:t>utilize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prior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knowledge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from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public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data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and</a:t>
            </a:r>
            <a:r>
              <a:rPr kumimoji="1" lang="zh-CN" altLang="en-US" sz="2200" dirty="0"/>
              <a:t> </a:t>
            </a:r>
            <a:r>
              <a:rPr kumimoji="1" lang="en-US" altLang="zh-CN" sz="2200" b="1" dirty="0"/>
              <a:t>extract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knowledge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from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target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model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Q3:</a:t>
            </a:r>
            <a:r>
              <a:rPr kumimoji="1" lang="zh-CN" altLang="en-US" dirty="0"/>
              <a:t> </a:t>
            </a:r>
            <a:r>
              <a:rPr kumimoji="1" lang="en-US" altLang="zh-CN" dirty="0"/>
              <a:t>what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data?</a:t>
            </a:r>
          </a:p>
          <a:p>
            <a:pPr marL="457200" lvl="1" indent="0">
              <a:buNone/>
            </a:pPr>
            <a:r>
              <a:rPr kumimoji="1" lang="en-US" altLang="zh-CN" sz="2200" dirty="0">
                <a:sym typeface="Wingdings" pitchFamily="2" charset="2"/>
              </a:rPr>
              <a:t>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dirty="0"/>
              <a:t>to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reconstruct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the</a:t>
            </a:r>
            <a:r>
              <a:rPr kumimoji="1" lang="zh-CN" altLang="en-US" sz="2200" dirty="0"/>
              <a:t> </a:t>
            </a:r>
            <a:r>
              <a:rPr kumimoji="1" lang="en-US" altLang="zh-CN" sz="2200" b="1" dirty="0"/>
              <a:t>adjacency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of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the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training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graph</a:t>
            </a:r>
            <a:r>
              <a:rPr kumimoji="1" lang="zh-CN" altLang="en-US" sz="2200" dirty="0"/>
              <a:t> </a:t>
            </a:r>
            <a:endParaRPr kumimoji="1" lang="en-US" altLang="zh-CN" sz="2200" dirty="0"/>
          </a:p>
          <a:p>
            <a:endParaRPr kumimoji="1" lang="en-US" altLang="zh-CN" dirty="0"/>
          </a:p>
          <a:p>
            <a:r>
              <a:rPr kumimoji="1" lang="en-US" altLang="zh-CN" dirty="0"/>
              <a:t>Q4: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conduct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reconstruction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data?</a:t>
            </a:r>
          </a:p>
          <a:p>
            <a:pPr marL="457200" lvl="1" indent="0">
              <a:buNone/>
            </a:pPr>
            <a:r>
              <a:rPr kumimoji="1" lang="en-US" altLang="zh-CN" sz="2200" dirty="0">
                <a:sym typeface="Wingdings" pitchFamily="2" charset="2"/>
              </a:rPr>
              <a:t>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utilize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the</a:t>
            </a:r>
            <a:r>
              <a:rPr kumimoji="1" lang="zh-CN" altLang="en-US" sz="2200" b="1" dirty="0">
                <a:sym typeface="Wingdings" pitchFamily="2" charset="2"/>
              </a:rPr>
              <a:t> </a:t>
            </a:r>
            <a:r>
              <a:rPr kumimoji="1" lang="en-US" altLang="zh-CN" sz="2200" b="1" dirty="0">
                <a:sym typeface="Wingdings" pitchFamily="2" charset="2"/>
              </a:rPr>
              <a:t>prior</a:t>
            </a:r>
            <a:r>
              <a:rPr kumimoji="1" lang="zh-CN" altLang="en-US" sz="2200" b="1" dirty="0">
                <a:sym typeface="Wingdings" pitchFamily="2" charset="2"/>
              </a:rPr>
              <a:t> </a:t>
            </a:r>
            <a:r>
              <a:rPr kumimoji="1" lang="en-US" altLang="zh-CN" sz="2200" b="1" dirty="0">
                <a:sym typeface="Wingdings" pitchFamily="2" charset="2"/>
              </a:rPr>
              <a:t>knowledge</a:t>
            </a:r>
            <a:r>
              <a:rPr kumimoji="1" lang="zh-CN" altLang="en-US" sz="2200" b="1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and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conduct</a:t>
            </a:r>
            <a:r>
              <a:rPr kumimoji="1" lang="zh-CN" altLang="en-US" sz="2200" dirty="0">
                <a:sym typeface="Wingdings" pitchFamily="2" charset="2"/>
              </a:rPr>
              <a:t> </a:t>
            </a:r>
            <a:r>
              <a:rPr kumimoji="1" lang="en-US" altLang="zh-CN" sz="2200" b="1" dirty="0">
                <a:sym typeface="Wingdings" pitchFamily="2" charset="2"/>
              </a:rPr>
              <a:t>learnable/non-learnable</a:t>
            </a:r>
            <a:r>
              <a:rPr kumimoji="1" lang="zh-CN" altLang="en-US" sz="2200" b="1" dirty="0">
                <a:sym typeface="Wingdings" pitchFamily="2" charset="2"/>
              </a:rPr>
              <a:t> </a:t>
            </a:r>
            <a:r>
              <a:rPr kumimoji="1" lang="en-US" altLang="zh-CN" sz="2200" dirty="0">
                <a:sym typeface="Wingdings" pitchFamily="2" charset="2"/>
              </a:rPr>
              <a:t>attack</a:t>
            </a:r>
            <a:endParaRPr kumimoji="1" lang="en-US" altLang="zh-CN" sz="2200" dirty="0"/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D211B3-5735-C741-A12B-68B2795D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34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044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B2FA4-1E3C-7B40-AF2C-A98582AC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Future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852CA3-9A54-3340-8AC5-696EB9008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i="1" dirty="0"/>
              <a:t>Directions</a:t>
            </a:r>
          </a:p>
          <a:p>
            <a:r>
              <a:rPr kumimoji="1" lang="en-US" altLang="zh-CN" dirty="0"/>
              <a:t>utilize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prior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knowledge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(if</a:t>
            </a:r>
            <a:r>
              <a:rPr kumimoji="1" lang="zh-CN" altLang="en-US" dirty="0"/>
              <a:t> </a:t>
            </a:r>
            <a:r>
              <a:rPr kumimoji="1" lang="en-US" altLang="zh-CN" dirty="0"/>
              <a:t>available)</a:t>
            </a:r>
          </a:p>
          <a:p>
            <a:r>
              <a:rPr kumimoji="1" lang="en-US" altLang="zh-CN" dirty="0"/>
              <a:t>inspecting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recovered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properties</a:t>
            </a:r>
          </a:p>
          <a:p>
            <a:r>
              <a:rPr kumimoji="1" lang="en-US" altLang="zh-CN" dirty="0"/>
              <a:t>robust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defending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against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b="1" i="1" dirty="0"/>
              <a:t>General</a:t>
            </a:r>
            <a:r>
              <a:rPr kumimoji="1" lang="zh-CN" altLang="en-US" b="1" i="1" dirty="0"/>
              <a:t> </a:t>
            </a:r>
            <a:r>
              <a:rPr kumimoji="1" lang="en-US" altLang="zh-CN" b="1" i="1" dirty="0"/>
              <a:t>principles</a:t>
            </a:r>
          </a:p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must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extract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</a:p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defense,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must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2222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A4B201-ACC8-2D45-AAC9-81117D93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" altLang="zh-CN" dirty="0"/>
              <a:t>curated list of resources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F1F608A-401E-2B49-B9AA-9D55D835F035}"/>
              </a:ext>
            </a:extLst>
          </p:cNvPr>
          <p:cNvSpPr txBox="1"/>
          <p:nvPr/>
        </p:nvSpPr>
        <p:spPr>
          <a:xfrm>
            <a:off x="531629" y="5535723"/>
            <a:ext cx="361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hlinkClick r:id="rId2"/>
              </a:rPr>
              <a:t>https://github.com/AndrewZhou924/Awesome-model-inversion-attack</a:t>
            </a:r>
            <a:endParaRPr kumimoji="1" lang="en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49F4857-2D36-3742-A0D9-01B6ACE00A63}"/>
              </a:ext>
            </a:extLst>
          </p:cNvPr>
          <p:cNvSpPr txBox="1"/>
          <p:nvPr/>
        </p:nvSpPr>
        <p:spPr>
          <a:xfrm>
            <a:off x="531629" y="2930721"/>
            <a:ext cx="41232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include 60+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paper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of 3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computer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natural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language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graph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learning</a:t>
            </a: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BE7C7CAE-8E99-0B40-80CD-6ECDE073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36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5811B1-68A9-2B47-B175-7CA17678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153" y="1690688"/>
            <a:ext cx="6211799" cy="43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95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2263361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645B1D-0AFC-B14B-93F2-1203C1A0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Potential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risk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values</a:t>
            </a:r>
            <a:endParaRPr kumimoji="1" lang="zh-CN" altLang="en-US" sz="40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35636C-8ECA-D343-9D61-5D6DCB485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6882" cy="4351338"/>
          </a:xfrm>
        </p:spPr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approaches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misused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real-world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targets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raise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the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awareness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inform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community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risk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" altLang="zh-CN" dirty="0"/>
              <a:t>privacy leaks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especially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side</a:t>
            </a:r>
            <a:endParaRPr kumimoji="1" lang="en" altLang="zh-CN" dirty="0"/>
          </a:p>
          <a:p>
            <a:pPr lvl="1"/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" altLang="zh-CN" dirty="0"/>
              <a:t>manner</a:t>
            </a:r>
            <a:r>
              <a:rPr kumimoji="1" lang="en-US" altLang="zh-CN" dirty="0"/>
              <a:t>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inspire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robust</a:t>
            </a:r>
            <a:r>
              <a:rPr kumimoji="1" lang="zh-CN" altLang="en-US" b="1" dirty="0">
                <a:solidFill>
                  <a:srgbClr val="0070C0"/>
                </a:solidFill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</a:rPr>
              <a:t>method</a:t>
            </a:r>
          </a:p>
          <a:p>
            <a:pPr lvl="1"/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defensing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strategies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privacy</a:t>
            </a:r>
          </a:p>
          <a:p>
            <a:pPr lvl="1"/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AI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products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safe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trustworthy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6BA7A0-DF3F-764A-A19A-111C5036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38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732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645B1D-0AFC-B14B-93F2-1203C1A0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Potential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risk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values</a:t>
            </a:r>
            <a:endParaRPr kumimoji="1" lang="zh-CN" altLang="en-US" sz="40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6" name="Picture 2" descr="AK-47">
            <a:extLst>
              <a:ext uri="{FF2B5EF4-FFF2-40B4-BE49-F238E27FC236}">
                <a16:creationId xmlns:a16="http://schemas.microsoft.com/office/drawing/2014/main" id="{24D68410-E25D-4C49-BC56-3867F3A6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26" y="2318797"/>
            <a:ext cx="6328064" cy="19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EAEC678-0D4D-9942-AFCE-32619B944464}"/>
              </a:ext>
            </a:extLst>
          </p:cNvPr>
          <p:cNvSpPr txBox="1"/>
          <p:nvPr/>
        </p:nvSpPr>
        <p:spPr>
          <a:xfrm>
            <a:off x="1849581" y="4852656"/>
            <a:ext cx="82901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i="1" dirty="0"/>
              <a:t>“</a:t>
            </a:r>
            <a:r>
              <a:rPr kumimoji="1" lang="en" altLang="zh-CN" sz="2800" i="1" dirty="0"/>
              <a:t>The gun is not guilty, the person who pulled the trigger is</a:t>
            </a:r>
            <a:r>
              <a:rPr kumimoji="1" lang="en-US" altLang="zh-CN" sz="2800" i="1" dirty="0"/>
              <a:t>.”</a:t>
            </a:r>
          </a:p>
          <a:p>
            <a:pPr algn="r"/>
            <a:r>
              <a:rPr kumimoji="1" lang="en-US" altLang="zh-CN" sz="2400" i="1" dirty="0"/>
              <a:t>------</a:t>
            </a:r>
            <a:r>
              <a:rPr kumimoji="1" lang="zh-CN" altLang="en-US" sz="2400" i="1" dirty="0"/>
              <a:t> </a:t>
            </a:r>
            <a:r>
              <a:rPr kumimoji="1" lang="en-US" altLang="zh-CN" sz="2400" i="1" dirty="0"/>
              <a:t>by</a:t>
            </a:r>
            <a:r>
              <a:rPr kumimoji="1" lang="zh-CN" altLang="en-US" sz="2400" i="1" dirty="0"/>
              <a:t> </a:t>
            </a:r>
            <a:r>
              <a:rPr kumimoji="1" lang="en" altLang="zh-CN" sz="2400" i="1" dirty="0"/>
              <a:t>Mikhail Kalashnikov</a:t>
            </a:r>
            <a:r>
              <a:rPr kumimoji="1" lang="en-US" altLang="zh-CN" sz="2400" i="1" dirty="0"/>
              <a:t>,</a:t>
            </a:r>
            <a:r>
              <a:rPr kumimoji="1" lang="zh-CN" altLang="en-US" sz="2400" i="1" dirty="0"/>
              <a:t> </a:t>
            </a:r>
            <a:r>
              <a:rPr kumimoji="1" lang="en-US" altLang="zh-CN" sz="2400" i="1" dirty="0"/>
              <a:t>farther</a:t>
            </a:r>
            <a:r>
              <a:rPr kumimoji="1" lang="zh-CN" altLang="en-US" sz="2400" i="1" dirty="0"/>
              <a:t> </a:t>
            </a:r>
            <a:r>
              <a:rPr kumimoji="1" lang="en-US" altLang="zh-CN" sz="2400" i="1" dirty="0"/>
              <a:t>of</a:t>
            </a:r>
            <a:r>
              <a:rPr kumimoji="1" lang="zh-CN" altLang="en-US" sz="2400" i="1" dirty="0"/>
              <a:t> </a:t>
            </a:r>
            <a:r>
              <a:rPr kumimoji="1" lang="en-US" altLang="zh-CN" sz="2400" i="1" dirty="0"/>
              <a:t>AK-47</a:t>
            </a:r>
            <a:endParaRPr kumimoji="1" lang="en" altLang="zh-CN" sz="2400" i="1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59F3A9C1-C3B7-5D4A-972A-282D3181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39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1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DF5CF36-E878-0A4C-8795-1959DA52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96" y="2853746"/>
            <a:ext cx="2551846" cy="191943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26A7BA-C0A5-1249-86CB-8EC4CA7CE641}"/>
              </a:ext>
            </a:extLst>
          </p:cNvPr>
          <p:cNvSpPr txBox="1"/>
          <p:nvPr/>
        </p:nvSpPr>
        <p:spPr>
          <a:xfrm>
            <a:off x="4623954" y="3059409"/>
            <a:ext cx="370579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neural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network</a:t>
            </a:r>
          </a:p>
          <a:p>
            <a:endParaRPr kumimoji="1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E0338D-D47C-3A4A-A98A-37397B26979D}"/>
              </a:ext>
            </a:extLst>
          </p:cNvPr>
          <p:cNvSpPr txBox="1"/>
          <p:nvPr/>
        </p:nvSpPr>
        <p:spPr>
          <a:xfrm>
            <a:off x="9262559" y="3059408"/>
            <a:ext cx="113607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Cat</a:t>
            </a:r>
          </a:p>
          <a:p>
            <a:endParaRPr kumimoji="1" lang="zh-CN" altLang="en-US" sz="2800" dirty="0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FE55AEB-8FA2-0542-8F8E-9ED63CD25D7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691142" y="3813462"/>
            <a:ext cx="93281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9CCF6EB0-F808-EF45-8619-0DCF34AF113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8329747" y="3813461"/>
            <a:ext cx="93281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4C8B95F4-4090-4D45-900B-97561268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Image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classification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74B92C-0852-FD48-BEF6-51CC1BE0192D}"/>
              </a:ext>
            </a:extLst>
          </p:cNvPr>
          <p:cNvSpPr txBox="1"/>
          <p:nvPr/>
        </p:nvSpPr>
        <p:spPr>
          <a:xfrm>
            <a:off x="2002514" y="2143056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input</a:t>
            </a:r>
            <a:endParaRPr kumimoji="1"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4B7BFE-0CB2-1142-9813-6868E7E10FC9}"/>
              </a:ext>
            </a:extLst>
          </p:cNvPr>
          <p:cNvSpPr txBox="1"/>
          <p:nvPr/>
        </p:nvSpPr>
        <p:spPr>
          <a:xfrm>
            <a:off x="5988861" y="2143056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model</a:t>
            </a:r>
            <a:endParaRPr kumimoji="1"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B5EC4B-2EEC-AA4A-A744-199037929BC2}"/>
              </a:ext>
            </a:extLst>
          </p:cNvPr>
          <p:cNvSpPr txBox="1"/>
          <p:nvPr/>
        </p:nvSpPr>
        <p:spPr>
          <a:xfrm>
            <a:off x="9319878" y="2143055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/>
              <a:t>output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E06AB91-3924-2147-BF1A-02285CE3B97F}"/>
              </a:ext>
            </a:extLst>
          </p:cNvPr>
          <p:cNvSpPr txBox="1"/>
          <p:nvPr/>
        </p:nvSpPr>
        <p:spPr>
          <a:xfrm>
            <a:off x="838200" y="1607693"/>
            <a:ext cx="464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Training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pipeline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of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a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neural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network:</a:t>
            </a:r>
            <a:endParaRPr kumimoji="1" lang="zh-CN" altLang="en-US" sz="2000" b="1" dirty="0"/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DF20D080-E7E1-AD42-BDC2-7DB6C927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4AF485D3-A17A-8E4B-AA82-29BDB5ED87AF}"/>
              </a:ext>
            </a:extLst>
          </p:cNvPr>
          <p:cNvSpPr/>
          <p:nvPr/>
        </p:nvSpPr>
        <p:spPr>
          <a:xfrm>
            <a:off x="2818763" y="5227866"/>
            <a:ext cx="6851868" cy="3019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2170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DDA7F1-C853-C346-8A1E-3B75D9294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7"/>
          <a:stretch/>
        </p:blipFill>
        <p:spPr>
          <a:xfrm>
            <a:off x="1027215" y="2153777"/>
            <a:ext cx="10137569" cy="302386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E68EC58D-52CC-4A4A-88A9-3A56784943A3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708668" cy="117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Appendix: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 metrics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991745-BA6A-9849-88FE-ACDCC42C93B7}"/>
              </a:ext>
            </a:extLst>
          </p:cNvPr>
          <p:cNvSpPr txBox="1"/>
          <p:nvPr/>
        </p:nvSpPr>
        <p:spPr>
          <a:xfrm>
            <a:off x="0" y="6488668"/>
            <a:ext cx="698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Inference Attacks Against Graph Neural Networks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-apple-system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-apple-system"/>
              </a:rPr>
              <a:t>USENIX Security 2022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0101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7EBC5C-30D7-E048-9243-E9E078931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66" y="1300002"/>
            <a:ext cx="5497471" cy="51072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5115AE9-C0E7-0D4B-AD7F-F9C54145E914}"/>
              </a:ext>
            </a:extLst>
          </p:cNvPr>
          <p:cNvSpPr txBox="1"/>
          <p:nvPr/>
        </p:nvSpPr>
        <p:spPr>
          <a:xfrm>
            <a:off x="7707086" y="5900057"/>
            <a:ext cx="3497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3"/>
              </a:rPr>
              <a:t>https://arxiv.org/pdf/2204.08570.pdf</a:t>
            </a:r>
            <a:endParaRPr kumimoji="1" lang="en" altLang="zh-CN" dirty="0"/>
          </a:p>
          <a:p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B5A312-CFD0-6745-8664-00BF4DF2D0B6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708668" cy="117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Appendix: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privacy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attack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on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68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4CCBBBA-3B8C-C04C-89CA-92655BFCC559}"/>
              </a:ext>
            </a:extLst>
          </p:cNvPr>
          <p:cNvSpPr txBox="1"/>
          <p:nvPr/>
        </p:nvSpPr>
        <p:spPr>
          <a:xfrm>
            <a:off x="0" y="6492875"/>
            <a:ext cx="492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Variational Model Inversion Attacks.</a:t>
            </a:r>
            <a:r>
              <a:rPr lang="zh-CN" altLang="en-US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" altLang="zh-CN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NeurIPS</a:t>
            </a:r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 2021</a:t>
            </a:r>
            <a:r>
              <a:rPr lang="en-US" altLang="zh-CN" b="0" i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BFFAF3-54CE-9841-B42D-39A3CF859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05" y="1639061"/>
            <a:ext cx="8904790" cy="22936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24AF02-4022-7445-9EAD-96CEF3484EDD}"/>
              </a:ext>
            </a:extLst>
          </p:cNvPr>
          <p:cNvSpPr txBox="1"/>
          <p:nvPr/>
        </p:nvSpPr>
        <p:spPr>
          <a:xfrm>
            <a:off x="2849301" y="4042981"/>
            <a:ext cx="6493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Target Accuracy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classified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</a:p>
          <a:p>
            <a:endParaRPr lang="en-US" altLang="zh-CN" dirty="0"/>
          </a:p>
          <a:p>
            <a:r>
              <a:rPr lang="en" altLang="zh-CN" dirty="0"/>
              <a:t>Sample Realism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recovered</a:t>
            </a: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FC9297A0-1FDC-1344-85DD-D0CED47D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42</a:t>
            </a:fld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F171C6D-99E1-1740-A1A0-D7B6DC2FB7D0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708668" cy="117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Appendix: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 metrics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27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0DB012-5BFD-9D43-BFE6-4910D49E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11" y="947058"/>
            <a:ext cx="7963807" cy="55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87C9BBC-6219-A64E-B830-A82CD9399CA7}"/>
              </a:ext>
            </a:extLst>
          </p:cNvPr>
          <p:cNvSpPr txBox="1"/>
          <p:nvPr/>
        </p:nvSpPr>
        <p:spPr>
          <a:xfrm>
            <a:off x="0" y="6453403"/>
            <a:ext cx="595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3"/>
              </a:rPr>
              <a:t>https://lilianweng.github.io/posts/2021-07-11-diffusion-models/</a:t>
            </a:r>
            <a:endParaRPr kumimoji="1" lang="en" altLang="zh-CN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91717C6-420A-D548-A7EC-772D55D35BAE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708668" cy="117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Appendix: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generative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models</a:t>
            </a:r>
            <a:endParaRPr kumimoji="1" lang="zh-CN" alt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32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DB1224-21D7-8044-9C34-EF0B28CA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61" y="3045859"/>
            <a:ext cx="10085077" cy="298444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6C005593-A6D2-534B-BE49-24C15F3348FD}"/>
              </a:ext>
            </a:extLst>
          </p:cNvPr>
          <p:cNvSpPr txBox="1">
            <a:spLocks/>
          </p:cNvSpPr>
          <p:nvPr/>
        </p:nvSpPr>
        <p:spPr>
          <a:xfrm>
            <a:off x="522316" y="0"/>
            <a:ext cx="10708668" cy="117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Appendix: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diffusion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probabilistic</a:t>
            </a:r>
            <a:r>
              <a:rPr kumimoji="1" lang="zh-CN" altLang="en-US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40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model</a:t>
            </a:r>
            <a:endParaRPr kumimoji="1" lang="en" altLang="zh-CN" sz="40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614FB3-EFE5-4B46-9E4E-EFB5F36B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19" y="921347"/>
            <a:ext cx="9274961" cy="17021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EBE3974-9AA5-7D47-81D1-91CF1AC8D978}"/>
              </a:ext>
            </a:extLst>
          </p:cNvPr>
          <p:cNvSpPr txBox="1"/>
          <p:nvPr/>
        </p:nvSpPr>
        <p:spPr>
          <a:xfrm>
            <a:off x="0" y="6519446"/>
            <a:ext cx="9887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</a:rPr>
              <a:t>GEODIFF: A GEOMETRIC DIFFUSION MODEL FOR MOLECULAR CONFORMATION GENERATION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ICLR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2022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7CE3454D-F3AC-7B45-9DC9-FE580661875E}"/>
              </a:ext>
            </a:extLst>
          </p:cNvPr>
          <p:cNvCxnSpPr>
            <a:cxnSpLocks/>
          </p:cNvCxnSpPr>
          <p:nvPr/>
        </p:nvCxnSpPr>
        <p:spPr>
          <a:xfrm flipH="1">
            <a:off x="1053461" y="2884713"/>
            <a:ext cx="9832253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8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DF5CF36-E878-0A4C-8795-1959DA52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96" y="2853746"/>
            <a:ext cx="2551846" cy="191943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26A7BA-C0A5-1249-86CB-8EC4CA7CE641}"/>
              </a:ext>
            </a:extLst>
          </p:cNvPr>
          <p:cNvSpPr txBox="1"/>
          <p:nvPr/>
        </p:nvSpPr>
        <p:spPr>
          <a:xfrm>
            <a:off x="4623954" y="3059409"/>
            <a:ext cx="370579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neural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network</a:t>
            </a:r>
          </a:p>
          <a:p>
            <a:endParaRPr kumimoji="1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E0338D-D47C-3A4A-A98A-37397B26979D}"/>
              </a:ext>
            </a:extLst>
          </p:cNvPr>
          <p:cNvSpPr txBox="1"/>
          <p:nvPr/>
        </p:nvSpPr>
        <p:spPr>
          <a:xfrm>
            <a:off x="9262559" y="3059408"/>
            <a:ext cx="113607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Cat</a:t>
            </a:r>
          </a:p>
          <a:p>
            <a:endParaRPr kumimoji="1" lang="zh-CN" altLang="en-US" sz="2800" dirty="0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FE55AEB-8FA2-0542-8F8E-9ED63CD25D7F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3691142" y="3813462"/>
            <a:ext cx="93281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9CCF6EB0-F808-EF45-8619-0DCF34AF113A}"/>
              </a:ext>
            </a:extLst>
          </p:cNvPr>
          <p:cNvCxnSpPr>
            <a:cxnSpLocks/>
            <a:stCxn id="7" idx="1"/>
            <a:endCxn id="5" idx="3"/>
          </p:cNvCxnSpPr>
          <p:nvPr/>
        </p:nvCxnSpPr>
        <p:spPr>
          <a:xfrm flipH="1">
            <a:off x="8329747" y="3813461"/>
            <a:ext cx="93281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4C8B95F4-4090-4D45-900B-97561268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Image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classification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3DDBB4-0791-0249-9B96-956FAB8AC461}"/>
              </a:ext>
            </a:extLst>
          </p:cNvPr>
          <p:cNvSpPr txBox="1"/>
          <p:nvPr/>
        </p:nvSpPr>
        <p:spPr>
          <a:xfrm>
            <a:off x="1797330" y="2143055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output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B234FA2-873C-2546-8837-EB4DC8F82E2C}"/>
              </a:ext>
            </a:extLst>
          </p:cNvPr>
          <p:cNvSpPr txBox="1"/>
          <p:nvPr/>
        </p:nvSpPr>
        <p:spPr>
          <a:xfrm>
            <a:off x="5988861" y="2143056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model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E33AA6-2C4A-F44C-B4BF-D8F15B2D13EB}"/>
              </a:ext>
            </a:extLst>
          </p:cNvPr>
          <p:cNvSpPr txBox="1"/>
          <p:nvPr/>
        </p:nvSpPr>
        <p:spPr>
          <a:xfrm>
            <a:off x="9422472" y="2143055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23" name="右箭头 22">
            <a:extLst>
              <a:ext uri="{FF2B5EF4-FFF2-40B4-BE49-F238E27FC236}">
                <a16:creationId xmlns:a16="http://schemas.microsoft.com/office/drawing/2014/main" id="{D38AFA50-569E-BD40-AA9C-ACDDBB322BF9}"/>
              </a:ext>
            </a:extLst>
          </p:cNvPr>
          <p:cNvSpPr/>
          <p:nvPr/>
        </p:nvSpPr>
        <p:spPr>
          <a:xfrm rot="10800000">
            <a:off x="2801449" y="5499737"/>
            <a:ext cx="7181764" cy="3019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A3CFD7E-44F1-3F4B-8FD9-F2EC44EB10B0}"/>
              </a:ext>
            </a:extLst>
          </p:cNvPr>
          <p:cNvSpPr txBox="1"/>
          <p:nvPr/>
        </p:nvSpPr>
        <p:spPr>
          <a:xfrm>
            <a:off x="2723057" y="5055420"/>
            <a:ext cx="742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Can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recover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image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model?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🤔</a:t>
            </a:r>
            <a:endParaRPr kumimoji="1" lang="zh-CN" altLang="en-US" sz="24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78CF96-5BF2-8742-9625-52BCB5B892E9}"/>
              </a:ext>
            </a:extLst>
          </p:cNvPr>
          <p:cNvSpPr txBox="1"/>
          <p:nvPr/>
        </p:nvSpPr>
        <p:spPr>
          <a:xfrm>
            <a:off x="4322731" y="5894685"/>
            <a:ext cx="429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srgbClr val="FF0000"/>
                </a:solidFill>
              </a:rPr>
              <a:t>What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if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we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reverse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the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process?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endParaRPr kumimoji="1"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AF17E6-337F-F048-8181-2E826C32ACF6}"/>
              </a:ext>
            </a:extLst>
          </p:cNvPr>
          <p:cNvSpPr txBox="1"/>
          <p:nvPr/>
        </p:nvSpPr>
        <p:spPr>
          <a:xfrm>
            <a:off x="838200" y="1607693"/>
            <a:ext cx="412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What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if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we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reverse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the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pipeline?</a:t>
            </a:r>
            <a:endParaRPr kumimoji="1" lang="zh-CN" altLang="en-US" sz="2000" b="1" dirty="0"/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3A4E6A58-8953-3A45-85E0-12E9CE5D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008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DF5CF36-E878-0A4C-8795-1959DA52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96" y="2853746"/>
            <a:ext cx="2551846" cy="191943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26A7BA-C0A5-1249-86CB-8EC4CA7CE641}"/>
              </a:ext>
            </a:extLst>
          </p:cNvPr>
          <p:cNvSpPr txBox="1"/>
          <p:nvPr/>
        </p:nvSpPr>
        <p:spPr>
          <a:xfrm>
            <a:off x="4623954" y="3059409"/>
            <a:ext cx="370579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neural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network</a:t>
            </a:r>
          </a:p>
          <a:p>
            <a:endParaRPr kumimoji="1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E0338D-D47C-3A4A-A98A-37397B26979D}"/>
              </a:ext>
            </a:extLst>
          </p:cNvPr>
          <p:cNvSpPr txBox="1"/>
          <p:nvPr/>
        </p:nvSpPr>
        <p:spPr>
          <a:xfrm>
            <a:off x="9262559" y="3059408"/>
            <a:ext cx="1136073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2800" dirty="0"/>
          </a:p>
          <a:p>
            <a:r>
              <a:rPr kumimoji="1" lang="zh-CN" altLang="en-US" sz="3600" dirty="0"/>
              <a:t> </a:t>
            </a:r>
            <a:r>
              <a:rPr kumimoji="1" lang="en-US" altLang="zh-CN" sz="3600" dirty="0"/>
              <a:t>Cat</a:t>
            </a:r>
          </a:p>
          <a:p>
            <a:endParaRPr kumimoji="1" lang="zh-CN" altLang="en-US" sz="2800" dirty="0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FE55AEB-8FA2-0542-8F8E-9ED63CD25D7F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3691142" y="3813462"/>
            <a:ext cx="93281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9CCF6EB0-F808-EF45-8619-0DCF34AF113A}"/>
              </a:ext>
            </a:extLst>
          </p:cNvPr>
          <p:cNvCxnSpPr>
            <a:cxnSpLocks/>
            <a:stCxn id="7" idx="1"/>
            <a:endCxn id="5" idx="3"/>
          </p:cNvCxnSpPr>
          <p:nvPr/>
        </p:nvCxnSpPr>
        <p:spPr>
          <a:xfrm flipH="1">
            <a:off x="8329747" y="3813461"/>
            <a:ext cx="93281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4C8B95F4-4090-4D45-900B-97561268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Image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classification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3DDBB4-0791-0249-9B96-956FAB8AC461}"/>
              </a:ext>
            </a:extLst>
          </p:cNvPr>
          <p:cNvSpPr txBox="1"/>
          <p:nvPr/>
        </p:nvSpPr>
        <p:spPr>
          <a:xfrm>
            <a:off x="1797330" y="2143055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output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B234FA2-873C-2546-8837-EB4DC8F82E2C}"/>
              </a:ext>
            </a:extLst>
          </p:cNvPr>
          <p:cNvSpPr txBox="1"/>
          <p:nvPr/>
        </p:nvSpPr>
        <p:spPr>
          <a:xfrm>
            <a:off x="5988861" y="2143056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model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E33AA6-2C4A-F44C-B4BF-D8F15B2D13EB}"/>
              </a:ext>
            </a:extLst>
          </p:cNvPr>
          <p:cNvSpPr txBox="1"/>
          <p:nvPr/>
        </p:nvSpPr>
        <p:spPr>
          <a:xfrm>
            <a:off x="9422472" y="2143055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23" name="右箭头 22">
            <a:extLst>
              <a:ext uri="{FF2B5EF4-FFF2-40B4-BE49-F238E27FC236}">
                <a16:creationId xmlns:a16="http://schemas.microsoft.com/office/drawing/2014/main" id="{D38AFA50-569E-BD40-AA9C-ACDDBB322BF9}"/>
              </a:ext>
            </a:extLst>
          </p:cNvPr>
          <p:cNvSpPr/>
          <p:nvPr/>
        </p:nvSpPr>
        <p:spPr>
          <a:xfrm rot="10800000">
            <a:off x="2801449" y="5499737"/>
            <a:ext cx="7181764" cy="3019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A3CFD7E-44F1-3F4B-8FD9-F2EC44EB10B0}"/>
              </a:ext>
            </a:extLst>
          </p:cNvPr>
          <p:cNvSpPr txBox="1"/>
          <p:nvPr/>
        </p:nvSpPr>
        <p:spPr>
          <a:xfrm>
            <a:off x="2723057" y="5055420"/>
            <a:ext cx="742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Can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recover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image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trained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model?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🤔</a:t>
            </a:r>
            <a:endParaRPr kumimoji="1" lang="zh-CN" altLang="en-US" sz="24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78CF96-5BF2-8742-9625-52BCB5B892E9}"/>
              </a:ext>
            </a:extLst>
          </p:cNvPr>
          <p:cNvSpPr txBox="1"/>
          <p:nvPr/>
        </p:nvSpPr>
        <p:spPr>
          <a:xfrm>
            <a:off x="2415219" y="5936233"/>
            <a:ext cx="877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ym typeface="Wingdings" pitchFamily="2" charset="2"/>
              </a:rPr>
              <a:t></a:t>
            </a:r>
            <a:r>
              <a:rPr kumimoji="1" lang="zh-CN" altLang="en-US" sz="2400" dirty="0">
                <a:sym typeface="Wingdings" pitchFamily="2" charset="2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Yes!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/>
              <a:t>we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recover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training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via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model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inversion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</a:rPr>
              <a:t>attack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AF17E6-337F-F048-8181-2E826C32ACF6}"/>
              </a:ext>
            </a:extLst>
          </p:cNvPr>
          <p:cNvSpPr txBox="1"/>
          <p:nvPr/>
        </p:nvSpPr>
        <p:spPr>
          <a:xfrm>
            <a:off x="838200" y="1607693"/>
            <a:ext cx="412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What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if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we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reverse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the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pipeline?</a:t>
            </a:r>
            <a:endParaRPr kumimoji="1" lang="zh-CN" altLang="en-US" sz="2000" b="1" dirty="0"/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3A4E6A58-8953-3A45-85E0-12E9CE5D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49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CFE12C-EC2E-2447-A852-B19B4960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|</a:t>
            </a:r>
            <a:r>
              <a:rPr kumimoji="1" lang="zh-CN" altLang="en-US" dirty="0"/>
              <a:t> </a:t>
            </a:r>
            <a:r>
              <a:rPr kumimoji="1" lang="en-US" altLang="zh-CN" sz="3600" dirty="0"/>
              <a:t>Research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problem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F4B094-98CC-C649-92F8-02286795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159"/>
            <a:ext cx="10515600" cy="1738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Definition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(aka</a:t>
            </a:r>
            <a:r>
              <a:rPr kumimoji="1" lang="zh-CN" altLang="en-US" dirty="0"/>
              <a:t> </a:t>
            </a:r>
            <a:r>
              <a:rPr kumimoji="1" lang="en-US" altLang="zh-CN" dirty="0"/>
              <a:t>MIA,</a:t>
            </a:r>
            <a:r>
              <a:rPr kumimoji="1" lang="zh-CN" altLang="en-US" dirty="0"/>
              <a:t> </a:t>
            </a:r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attack)</a:t>
            </a:r>
            <a:endParaRPr lang="en" altLang="zh-CN" dirty="0"/>
          </a:p>
          <a:p>
            <a:r>
              <a:rPr kumimoji="1" lang="en" altLang="zh-CN" sz="2400" dirty="0"/>
              <a:t>a malicious user attempts to </a:t>
            </a:r>
            <a:r>
              <a:rPr kumimoji="1" lang="en" altLang="zh-CN" sz="2400" b="1" dirty="0">
                <a:solidFill>
                  <a:srgbClr val="0070C0"/>
                </a:solidFill>
              </a:rPr>
              <a:t>recover</a:t>
            </a:r>
            <a:r>
              <a:rPr kumimoji="1" lang="en" altLang="zh-CN" sz="2400" dirty="0"/>
              <a:t> the private data</a:t>
            </a:r>
          </a:p>
          <a:p>
            <a:pPr marL="0" indent="0">
              <a:buNone/>
            </a:pPr>
            <a:r>
              <a:rPr kumimoji="1" lang="en-US" altLang="zh-CN" sz="2400" dirty="0"/>
              <a:t>   that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is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used to </a:t>
            </a:r>
            <a:r>
              <a:rPr kumimoji="1" lang="en" altLang="zh-CN" sz="2400" b="1" dirty="0">
                <a:solidFill>
                  <a:srgbClr val="0070C0"/>
                </a:solidFill>
              </a:rPr>
              <a:t>train</a:t>
            </a:r>
            <a:r>
              <a:rPr kumimoji="1" lang="en" altLang="zh-CN" sz="2400" dirty="0"/>
              <a:t> a neural network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(i.e.,</a:t>
            </a:r>
            <a:r>
              <a:rPr kumimoji="1" lang="zh-CN" altLang="en-US" sz="2400" dirty="0"/>
              <a:t> </a:t>
            </a:r>
            <a:r>
              <a:rPr kumimoji="1" lang="en-US" altLang="zh-CN" sz="2400" b="1" dirty="0">
                <a:solidFill>
                  <a:srgbClr val="0070C0"/>
                </a:solidFill>
              </a:rPr>
              <a:t>the</a:t>
            </a:r>
            <a:r>
              <a:rPr kumimoji="1" lang="zh-CN" altLang="en-US" sz="24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2400" b="1" dirty="0">
                <a:solidFill>
                  <a:srgbClr val="0070C0"/>
                </a:solidFill>
              </a:rPr>
              <a:t>target</a:t>
            </a:r>
            <a:r>
              <a:rPr kumimoji="1" lang="zh-CN" altLang="en-US" sz="24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2400" b="1" dirty="0">
                <a:solidFill>
                  <a:srgbClr val="0070C0"/>
                </a:solidFill>
              </a:rPr>
              <a:t>model</a:t>
            </a:r>
            <a:r>
              <a:rPr kumimoji="1" lang="en-US" altLang="zh-CN" sz="2400" dirty="0"/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C031FA-63F7-2241-B6AF-652D9552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10515600" cy="26752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768A69-92ED-6B42-8DAD-990305166FC6}"/>
              </a:ext>
            </a:extLst>
          </p:cNvPr>
          <p:cNvSpPr txBox="1"/>
          <p:nvPr/>
        </p:nvSpPr>
        <p:spPr>
          <a:xfrm>
            <a:off x="0" y="6519446"/>
            <a:ext cx="537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Image</a:t>
            </a:r>
            <a:r>
              <a:rPr lang="zh-CN" altLang="en-US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from</a:t>
            </a:r>
            <a:r>
              <a:rPr lang="zh-CN" altLang="en-US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" altLang="zh-CN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Variational Model Inversion Attacks.</a:t>
            </a:r>
            <a:r>
              <a:rPr lang="zh-CN" altLang="en-US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" altLang="zh-CN" sz="1600" b="0" i="0" dirty="0" err="1">
                <a:solidFill>
                  <a:schemeClr val="bg1">
                    <a:lumMod val="50000"/>
                  </a:schemeClr>
                </a:solidFill>
                <a:effectLst/>
              </a:rPr>
              <a:t>NeurIPS</a:t>
            </a:r>
            <a:r>
              <a:rPr lang="en" altLang="zh-CN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 2021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66262268-3FF9-3A4D-988E-1F81D1B1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69F0977-72AC-634C-830C-D9463CB0F188}"/>
                  </a:ext>
                </a:extLst>
              </p:cNvPr>
              <p:cNvSpPr txBox="1"/>
              <p:nvPr/>
            </p:nvSpPr>
            <p:spPr>
              <a:xfrm>
                <a:off x="7804828" y="817220"/>
                <a:ext cx="3702994" cy="80496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kumimoji="1" lang="en-US" altLang="zh-CN" sz="2400" b="0" dirty="0"/>
                  <a:t>Training:</a:t>
                </a:r>
                <a:r>
                  <a:rPr kumimoji="1" lang="zh-CN" altLang="en-US" sz="2400" b="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1" lang="en-US" altLang="zh-CN" sz="2400" b="0" dirty="0"/>
              </a:p>
              <a:p>
                <a:pPr algn="r"/>
                <a:r>
                  <a:rPr kumimoji="1" lang="en-US" altLang="zh-CN" sz="2400" b="0" dirty="0"/>
                  <a:t>Inversion</a:t>
                </a:r>
                <a:r>
                  <a:rPr kumimoji="1" lang="zh-CN" altLang="en-US" sz="2400" b="0" dirty="0"/>
                  <a:t> </a:t>
                </a:r>
                <a:r>
                  <a:rPr kumimoji="1" lang="en-US" altLang="zh-CN" sz="2400" b="0" dirty="0"/>
                  <a:t>attack:</a:t>
                </a:r>
                <a:r>
                  <a:rPr kumimoji="1" lang="zh-CN" altLang="en-US" sz="24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en-US" altLang="zh-CN" sz="2400" b="0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69F0977-72AC-634C-830C-D9463CB0F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28" y="817220"/>
                <a:ext cx="3702994" cy="804964"/>
              </a:xfrm>
              <a:prstGeom prst="rect">
                <a:avLst/>
              </a:prstGeom>
              <a:blipFill>
                <a:blip r:embed="rId3"/>
                <a:stretch>
                  <a:fillRect l="-2712" t="-10606" r="-2034" b="-15152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09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6F96C-6CD0-2E49-924E-170B72C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DAA338-00D8-FA42-A78E-2C5EEE752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 lvl="1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Q1: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attack?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An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overview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of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model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inversion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attacks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images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Q2: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how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recover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the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images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used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training?</a:t>
            </a:r>
          </a:p>
          <a:p>
            <a:r>
              <a:rPr kumimoji="1" lang="en-US" altLang="zh-CN" dirty="0"/>
              <a:t>Model inversion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</a:p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337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23D7-BB0F-6742-A6E4-33B61640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Pioneer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AB087C-D173-064A-9214-1CA6A047D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06276" cy="2162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" altLang="zh-CN" dirty="0"/>
              <a:t>MI</a:t>
            </a:r>
            <a:r>
              <a:rPr kumimoji="1" lang="zh-CN" altLang="en-US" dirty="0"/>
              <a:t> </a:t>
            </a:r>
            <a:r>
              <a:rPr kumimoji="1" lang="en" altLang="zh-CN" dirty="0"/>
              <a:t>attack with </a:t>
            </a:r>
            <a:r>
              <a:rPr kumimoji="1" lang="en" altLang="zh-CN" b="1" dirty="0">
                <a:solidFill>
                  <a:srgbClr val="0070C0"/>
                </a:solidFill>
              </a:rPr>
              <a:t>simple</a:t>
            </a:r>
            <a:r>
              <a:rPr kumimoji="1" lang="en" altLang="zh-CN" dirty="0"/>
              <a:t> models</a:t>
            </a:r>
          </a:p>
          <a:p>
            <a:r>
              <a:rPr kumimoji="1" lang="en" altLang="zh-CN" dirty="0"/>
              <a:t>e.g., linear regression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en" altLang="zh-CN" dirty="0"/>
              <a:t> decision trees</a:t>
            </a:r>
          </a:p>
          <a:p>
            <a:pPr marL="0" indent="0">
              <a:buNone/>
            </a:pPr>
            <a:endParaRPr kumimoji="1" lang="en" altLang="zh-CN" dirty="0"/>
          </a:p>
          <a:p>
            <a:pPr marL="0" indent="0">
              <a:buNone/>
            </a:pPr>
            <a:r>
              <a:rPr kumimoji="1" lang="en-US" altLang="zh-CN" dirty="0"/>
              <a:t>MI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" altLang="zh-CN" b="1" dirty="0">
                <a:solidFill>
                  <a:srgbClr val="0070C0"/>
                </a:solidFill>
              </a:rPr>
              <a:t>feasible</a:t>
            </a:r>
            <a:endParaRPr kumimoji="1" lang="en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16FA4F-7FE8-E940-9ACF-AADDD38A4D15}"/>
              </a:ext>
            </a:extLst>
          </p:cNvPr>
          <p:cNvSpPr txBox="1"/>
          <p:nvPr/>
        </p:nvSpPr>
        <p:spPr>
          <a:xfrm>
            <a:off x="0" y="6273225"/>
            <a:ext cx="9859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Privacy in Pharmacogenetics: An End-to-End Case Study of Personalized Warfarin Dosing.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USENIX Security 2014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algn="l"/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Model Inversion Attacks that Exploit Confidence Information and Basic Countermeasures.  CCS 2015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A367-1150-BF41-A358-9CB83B2E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73" y="1825625"/>
            <a:ext cx="4704502" cy="2856985"/>
          </a:xfrm>
          <a:prstGeom prst="rect">
            <a:avLst/>
          </a:prstGeom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C0227563-76B9-F34A-BCE9-D724424F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A71251-EB34-5F4C-8674-67DED61619C8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4961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65500</TotalTime>
  <Words>2023</Words>
  <Application>Microsoft Macintosh PowerPoint</Application>
  <PresentationFormat>宽屏</PresentationFormat>
  <Paragraphs>344</Paragraphs>
  <Slides>44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0" baseType="lpstr">
      <vt:lpstr>-apple-system</vt:lpstr>
      <vt:lpstr>等线</vt:lpstr>
      <vt:lpstr>Arial</vt:lpstr>
      <vt:lpstr>Cambria Math</vt:lpstr>
      <vt:lpstr>Gill Sans MT</vt:lpstr>
      <vt:lpstr>Office 主题​​</vt:lpstr>
      <vt:lpstr>Model Inversion Attack:  From Images to Graphs</vt:lpstr>
      <vt:lpstr>Outline</vt:lpstr>
      <vt:lpstr>Outline</vt:lpstr>
      <vt:lpstr>Background | Image classification</vt:lpstr>
      <vt:lpstr>Background | Image classification</vt:lpstr>
      <vt:lpstr>Background | Image classification</vt:lpstr>
      <vt:lpstr>Background | Research problem</vt:lpstr>
      <vt:lpstr>Outline</vt:lpstr>
      <vt:lpstr>Pioneer works</vt:lpstr>
      <vt:lpstr>Pioneer works</vt:lpstr>
      <vt:lpstr>Generative model inversion</vt:lpstr>
      <vt:lpstr>Take a break ☕️</vt:lpstr>
      <vt:lpstr>Knowledge-enriched distributional MI</vt:lpstr>
      <vt:lpstr>Take a break ☕️</vt:lpstr>
      <vt:lpstr>Variation model inversion</vt:lpstr>
      <vt:lpstr>A short summary</vt:lpstr>
      <vt:lpstr>Outline</vt:lpstr>
      <vt:lpstr>MI attack | from images to graphs</vt:lpstr>
      <vt:lpstr>MI attack | from images to graphs</vt:lpstr>
      <vt:lpstr>MI attack on graphs | motivation</vt:lpstr>
      <vt:lpstr>MI attack on graphs | challenges</vt:lpstr>
      <vt:lpstr>MI attack on graphs | an example</vt:lpstr>
      <vt:lpstr>MI attack on graphs | definition</vt:lpstr>
      <vt:lpstr>Outline</vt:lpstr>
      <vt:lpstr>MI attack on graphs | existing works</vt:lpstr>
      <vt:lpstr>MI attack on graphs | Class1: non-learnable attacks</vt:lpstr>
      <vt:lpstr>MI attack on graphs | Class2: learnable attacks with single dataset</vt:lpstr>
      <vt:lpstr>MI attack on graphs | Class2: learnable attacks with single dataset</vt:lpstr>
      <vt:lpstr>MI attack on graphs | Class3: transferable attacks with dual datasets</vt:lpstr>
      <vt:lpstr>MI attack on graphs | Class3: transferable attacks with dual datasets</vt:lpstr>
      <vt:lpstr>MI attack on graphs | Effectiveness</vt:lpstr>
      <vt:lpstr>MI attack on graphs | Effectiveness</vt:lpstr>
      <vt:lpstr>Outline</vt:lpstr>
      <vt:lpstr>Take home messages</vt:lpstr>
      <vt:lpstr>Future directions</vt:lpstr>
      <vt:lpstr>A curated list of resources</vt:lpstr>
      <vt:lpstr>PowerPoint 演示文稿</vt:lpstr>
      <vt:lpstr>Potential risk and values</vt:lpstr>
      <vt:lpstr>Potential risk and values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Recurrent Architecture for Path-based Knowledge Graph Embedding </dc:title>
  <dc:creator>Microsoft Office 用户</dc:creator>
  <cp:lastModifiedBy>Zhou Zhanke</cp:lastModifiedBy>
  <cp:revision>4157</cp:revision>
  <dcterms:created xsi:type="dcterms:W3CDTF">2020-10-12T09:32:22Z</dcterms:created>
  <dcterms:modified xsi:type="dcterms:W3CDTF">2023-02-07T12:41:55Z</dcterms:modified>
</cp:coreProperties>
</file>