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1270" r:id="rId2"/>
    <p:sldId id="1292" r:id="rId3"/>
    <p:sldId id="1326" r:id="rId4"/>
    <p:sldId id="330" r:id="rId5"/>
    <p:sldId id="1261" r:id="rId6"/>
    <p:sldId id="1325" r:id="rId7"/>
    <p:sldId id="328" r:id="rId8"/>
    <p:sldId id="1260" r:id="rId9"/>
    <p:sldId id="1263" r:id="rId10"/>
    <p:sldId id="1307" r:id="rId11"/>
    <p:sldId id="1265" r:id="rId12"/>
    <p:sldId id="1293" r:id="rId13"/>
    <p:sldId id="1300" r:id="rId14"/>
    <p:sldId id="1301" r:id="rId15"/>
    <p:sldId id="1283" r:id="rId16"/>
    <p:sldId id="1302" r:id="rId17"/>
    <p:sldId id="1288" r:id="rId18"/>
    <p:sldId id="1276" r:id="rId19"/>
    <p:sldId id="1303" r:id="rId20"/>
    <p:sldId id="338" r:id="rId21"/>
    <p:sldId id="1305" r:id="rId22"/>
    <p:sldId id="1286" r:id="rId23"/>
    <p:sldId id="1304" r:id="rId24"/>
    <p:sldId id="1289" r:id="rId25"/>
    <p:sldId id="1296" r:id="rId26"/>
    <p:sldId id="1306" r:id="rId27"/>
    <p:sldId id="1278" r:id="rId28"/>
    <p:sldId id="1297" r:id="rId29"/>
    <p:sldId id="1319" r:id="rId30"/>
    <p:sldId id="1282" r:id="rId31"/>
    <p:sldId id="1314" r:id="rId32"/>
    <p:sldId id="1284" r:id="rId33"/>
    <p:sldId id="1316" r:id="rId34"/>
    <p:sldId id="1317" r:id="rId35"/>
    <p:sldId id="1318" r:id="rId36"/>
    <p:sldId id="1320" r:id="rId37"/>
    <p:sldId id="1315" r:id="rId38"/>
    <p:sldId id="1322" r:id="rId39"/>
    <p:sldId id="1246" r:id="rId40"/>
    <p:sldId id="1248" r:id="rId41"/>
    <p:sldId id="1308" r:id="rId42"/>
    <p:sldId id="334" r:id="rId43"/>
    <p:sldId id="331" r:id="rId44"/>
    <p:sldId id="1250" r:id="rId45"/>
    <p:sldId id="342" r:id="rId46"/>
    <p:sldId id="347" r:id="rId47"/>
    <p:sldId id="1309" r:id="rId48"/>
    <p:sldId id="335" r:id="rId49"/>
    <p:sldId id="1269" r:id="rId50"/>
    <p:sldId id="324" r:id="rId51"/>
    <p:sldId id="1264" r:id="rId52"/>
    <p:sldId id="1268" r:id="rId53"/>
    <p:sldId id="1243" r:id="rId54"/>
    <p:sldId id="1262" r:id="rId55"/>
    <p:sldId id="1244" r:id="rId56"/>
    <p:sldId id="329" r:id="rId57"/>
    <p:sldId id="1237" r:id="rId58"/>
    <p:sldId id="1251" r:id="rId59"/>
    <p:sldId id="1324" r:id="rId60"/>
    <p:sldId id="1253" r:id="rId61"/>
    <p:sldId id="349" r:id="rId62"/>
    <p:sldId id="350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9"/>
    <p:restoredTop sz="94559"/>
  </p:normalViewPr>
  <p:slideViewPr>
    <p:cSldViewPr snapToGrid="0" snapToObjects="1">
      <p:cViewPr varScale="1">
        <p:scale>
          <a:sx n="119" d="100"/>
          <a:sy n="119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BC33E-88ED-5F42-8469-2B4FC2170EF2}" type="datetimeFigureOut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E37F-D51A-344D-9BAA-327F4D87342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810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765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E37F-D51A-344D-9BAA-327F4D87342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830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53827-F583-3D42-89C8-9F3178186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22600F0-C317-AA43-8DE9-C88091D89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A4AE6E-C3A9-7C4A-AEA1-8E195366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0429-7AF2-524A-958B-C75B85FB9359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E2FB95-5188-4149-B940-D50296ADF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AE3FE1-662C-6F47-B5CC-D969D2A6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548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D5310-E68C-5141-A4BB-FFFE4D895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F87AC8-83FA-024B-B755-F96AE0E7C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93B06-2484-E141-BA81-084D9CD1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BD8D9-2946-054A-BDED-781107C2BBF7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057694-E940-7043-B9CC-78D55BE0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3E270B-72EB-5E40-9CD7-14C15DE5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9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4D01DF-B9A1-5744-87EC-068E4158B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EB9353-0978-1843-ADD0-C9606129D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A5F6B-7A0C-274E-A733-DB6A0FB0A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607C-A425-594B-A106-639A018BA7F6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3BB8CC-562D-9149-96DA-45F2FF14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4FA7BC-0D8F-BC41-BBA6-ACD4E238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1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74F05-C702-564A-9DED-0C530B5E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E986D5-1872-2846-A3B2-CCA3FECB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7416E-90AF-CA47-B1E5-A41F55C9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69226-94A1-F94D-9A41-0A82C7925CF0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E95AEA-7D54-6045-AD7C-6478F78DE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AC23-7A4C-E847-8D87-30082EDE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7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EF95D-6F06-E344-A6B1-34BD934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26E35-2B82-8247-A49F-8A88DA6AD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D1953B-BAEA-234F-9227-E65DCB1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351E-D66A-0243-98EE-F94F357B064E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AEFE4E-16B7-1343-9D6E-82BF1A54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4262-96C6-744D-8940-A7354179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38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A9015D-F807-0A4B-BCAA-AD579418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A634-B121-FB46-AB49-2FA731430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8CFD4C-C26E-E841-A49E-9FAB2CB49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619E41-1966-454F-B1F7-1577C911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3903-2683-D34F-9D6D-5F0BAFF67725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9F484B-5ADB-9349-A0DE-841E597A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AC9536-C25B-B247-B8A9-3765696A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45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02D84-C7D1-CE43-99E1-8A2F0BD8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BD9F48-DE57-9247-8209-2921501E8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DF00C-ED12-9441-A7BA-00D6490FA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A84F8B0-2B7D-EF44-99AB-B96AC06CA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6D08ECC-774C-BC4C-AA6C-FCDD62474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95FD46-84D0-FC48-8F53-ECC3A9FA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A32A-934A-784E-992B-B806C86BFBAF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1A3513-D024-A742-B27C-65B7B4A8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EC3B0D-1FD6-204E-993C-BD5159DB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8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F66A13-BEB0-D148-B72A-4D5E739F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8070316-CB69-364A-8478-69A1A542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AF8F-6A1E-8F45-8843-5670DC4EA831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A0FDDC-02E2-3C43-9612-6123F4068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36FCB-EF1E-CD49-B9A7-DBED54A7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608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0131D6-C9AE-AD4D-AA67-FF8A7673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B82D-A0C1-3545-985F-AFA3C88427D6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C831C8-2B51-1145-AF5C-2BDC777D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EBA151-EEC0-794F-AB0D-C06D081A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084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93753-E651-5346-BC8A-B792D9922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95B2E-189D-994A-8128-0BDE9C81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C31816-3A81-E44E-A727-E85D0DFE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2B2DD4-1C1D-5F4E-B596-588D3B4E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03B2-8F5A-AE49-8416-6633FECF7D38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767997-519E-7D45-BDE7-39346B4D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6F7F06-5562-E34F-84F1-34F8CCC1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996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58887-EE62-A34E-AC69-99A5FC07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0C28724-D0C8-D049-B55A-4ACAB0AA5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4A3883-05BF-DE49-8169-A0E9E0C7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4609E13-2466-E549-A377-B5DD8E56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F6A6-8AF8-4845-A9CC-F764AC5B6C2D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CFAA26-6EBB-524A-B238-CC2D6B0F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70D9B0-C0B6-BA4F-98A0-E9C25CF1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27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16CDA1-808B-094D-B968-259AFB9C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26C5BE-A807-7846-A516-68F0101BC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9CA45-F98C-4B47-9D80-1DD2E94B1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E83F8-3459-4F46-A26D-95852625EA82}" type="datetime1">
              <a:rPr kumimoji="1" lang="zh-CN" altLang="en-US" smtClean="0"/>
              <a:t>2022/10/28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999D22-D529-8547-A5A3-CCF52A594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AB585B-B47B-2943-AC43-8388D78DC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71251-EB34-5F4C-8674-67DED61619C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50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470.png"/><Relationship Id="rId3" Type="http://schemas.openxmlformats.org/officeDocument/2006/relationships/image" Target="../media/image490.png"/><Relationship Id="rId7" Type="http://schemas.openxmlformats.org/officeDocument/2006/relationships/image" Target="../media/image530.png"/><Relationship Id="rId12" Type="http://schemas.openxmlformats.org/officeDocument/2006/relationships/image" Target="../media/image5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11" Type="http://schemas.openxmlformats.org/officeDocument/2006/relationships/image" Target="../media/image560.png"/><Relationship Id="rId5" Type="http://schemas.openxmlformats.org/officeDocument/2006/relationships/image" Target="../media/image510.png"/><Relationship Id="rId15" Type="http://schemas.openxmlformats.org/officeDocument/2006/relationships/image" Target="../media/image77.png"/><Relationship Id="rId4" Type="http://schemas.openxmlformats.org/officeDocument/2006/relationships/image" Target="../media/image500.png"/><Relationship Id="rId9" Type="http://schemas.openxmlformats.org/officeDocument/2006/relationships/image" Target="../media/image460.png"/><Relationship Id="rId14" Type="http://schemas.openxmlformats.org/officeDocument/2006/relationships/image" Target="../media/image5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13" Type="http://schemas.openxmlformats.org/officeDocument/2006/relationships/image" Target="../media/image682.png"/><Relationship Id="rId3" Type="http://schemas.openxmlformats.org/officeDocument/2006/relationships/image" Target="../media/image82.png"/><Relationship Id="rId7" Type="http://schemas.openxmlformats.org/officeDocument/2006/relationships/image" Target="../media/image820.png"/><Relationship Id="rId12" Type="http://schemas.openxmlformats.org/officeDocument/2006/relationships/image" Target="../media/image67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662.png"/><Relationship Id="rId5" Type="http://schemas.openxmlformats.org/officeDocument/2006/relationships/image" Target="../media/image84.png"/><Relationship Id="rId10" Type="http://schemas.openxmlformats.org/officeDocument/2006/relationships/image" Target="../media/image651.png"/><Relationship Id="rId4" Type="http://schemas.openxmlformats.org/officeDocument/2006/relationships/image" Target="../media/image83.png"/><Relationship Id="rId9" Type="http://schemas.openxmlformats.org/officeDocument/2006/relationships/image" Target="../media/image6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dl.acm.org/doi/pdf/10.1145/3394486.3403085" TargetMode="External"/><Relationship Id="rId13" Type="http://schemas.openxmlformats.org/officeDocument/2006/relationships/hyperlink" Target="https://arxiv.org/pdf/2011.12646.pdf" TargetMode="External"/><Relationship Id="rId18" Type="http://schemas.openxmlformats.org/officeDocument/2006/relationships/hyperlink" Target="https://arxiv.org/pdf/2104.06643.pdf" TargetMode="External"/><Relationship Id="rId3" Type="http://schemas.openxmlformats.org/officeDocument/2006/relationships/hyperlink" Target="https://www.ncbi.nlm.nih.gov/pmc/articles/PMC7138248/" TargetMode="External"/><Relationship Id="rId21" Type="http://schemas.openxmlformats.org/officeDocument/2006/relationships/hyperlink" Target="https://arxiv.org/pdf/2006.03589.pdf" TargetMode="External"/><Relationship Id="rId7" Type="http://schemas.openxmlformats.org/officeDocument/2006/relationships/hyperlink" Target="https://github.com/flyingdoog/PGExplainer" TargetMode="External"/><Relationship Id="rId12" Type="http://schemas.openxmlformats.org/officeDocument/2006/relationships/hyperlink" Target="https://arxiv.org/pdf/2102.05152.pdf" TargetMode="External"/><Relationship Id="rId17" Type="http://schemas.openxmlformats.org/officeDocument/2006/relationships/hyperlink" Target="https://iclr.cc/virtual/2021/poster/3378" TargetMode="External"/><Relationship Id="rId2" Type="http://schemas.openxmlformats.org/officeDocument/2006/relationships/hyperlink" Target="https://arxiv.org/pdf/2012.15445.pdf" TargetMode="External"/><Relationship Id="rId16" Type="http://schemas.openxmlformats.org/officeDocument/2006/relationships/hyperlink" Target="https://arxiv.org/pdf/2106.08640.pdf" TargetMode="External"/><Relationship Id="rId20" Type="http://schemas.openxmlformats.org/officeDocument/2006/relationships/hyperlink" Target="http://proceedings.mlr.press/v139/wang21f/wang21f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1.04573" TargetMode="External"/><Relationship Id="rId11" Type="http://schemas.openxmlformats.org/officeDocument/2006/relationships/hyperlink" Target="https://arxiv.org/pdf/2004.11648.pdf" TargetMode="External"/><Relationship Id="rId24" Type="http://schemas.openxmlformats.org/officeDocument/2006/relationships/hyperlink" Target="https://github.com/THUDM/cogdl/blob/master/gnn_papers.md#explainability" TargetMode="External"/><Relationship Id="rId5" Type="http://schemas.openxmlformats.org/officeDocument/2006/relationships/hyperlink" Target="https://openaccess.thecvf.com/content_CVPR_2019/papers/Pope_Explainability_Methods_for_Graph_Convolutional_Neural_Networks_CVPR_2019_paper.pdf" TargetMode="External"/><Relationship Id="rId15" Type="http://schemas.openxmlformats.org/officeDocument/2006/relationships/hyperlink" Target="https://dl.acm.org/doi/10.1145/3447548.3467283" TargetMode="External"/><Relationship Id="rId23" Type="http://schemas.openxmlformats.org/officeDocument/2006/relationships/hyperlink" Target="https://github.com/THUDM/cogdl/blob/master/gnn_papers.md#content" TargetMode="External"/><Relationship Id="rId10" Type="http://schemas.openxmlformats.org/officeDocument/2006/relationships/hyperlink" Target="https://arxiv.org/pdf/2010.05788.pdf" TargetMode="External"/><Relationship Id="rId19" Type="http://schemas.openxmlformats.org/officeDocument/2006/relationships/hyperlink" Target="https://arxiv.org/pdf/2105.04854.pdf" TargetMode="External"/><Relationship Id="rId4" Type="http://schemas.openxmlformats.org/officeDocument/2006/relationships/hyperlink" Target="https://github.com/RexYing/gnn-model-explainer" TargetMode="External"/><Relationship Id="rId9" Type="http://schemas.openxmlformats.org/officeDocument/2006/relationships/hyperlink" Target="https://proceedings.neurips.cc/paper/2020/file/417fbbf2e9d5a28a855a11894b2e795a-Paper.pdf" TargetMode="External"/><Relationship Id="rId14" Type="http://schemas.openxmlformats.org/officeDocument/2006/relationships/hyperlink" Target="https://aclanthology.org/2021.naacl-main.156.pdf" TargetMode="External"/><Relationship Id="rId22" Type="http://schemas.openxmlformats.org/officeDocument/2006/relationships/hyperlink" Target="https://www.aclweb.org/anthology/2020.emnlp-main.20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hyperlink" Target="https://en.wikipedia.org/wiki/Mutual_inform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tual_information" TargetMode="External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1.png"/><Relationship Id="rId3" Type="http://schemas.openxmlformats.org/officeDocument/2006/relationships/image" Target="../media/image481.png"/><Relationship Id="rId7" Type="http://schemas.openxmlformats.org/officeDocument/2006/relationships/image" Target="../media/image611.png"/><Relationship Id="rId12" Type="http://schemas.openxmlformats.org/officeDocument/2006/relationships/image" Target="../media/image4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11" Type="http://schemas.openxmlformats.org/officeDocument/2006/relationships/image" Target="../media/image680.png"/><Relationship Id="rId5" Type="http://schemas.openxmlformats.org/officeDocument/2006/relationships/image" Target="../media/image580.png"/><Relationship Id="rId10" Type="http://schemas.openxmlformats.org/officeDocument/2006/relationships/image" Target="../media/image670.png"/><Relationship Id="rId4" Type="http://schemas.openxmlformats.org/officeDocument/2006/relationships/image" Target="../media/image550.png"/><Relationship Id="rId9" Type="http://schemas.openxmlformats.org/officeDocument/2006/relationships/image" Target="../media/image66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image" Target="../media/image83.png"/><Relationship Id="rId3" Type="http://schemas.openxmlformats.org/officeDocument/2006/relationships/image" Target="../media/image600.png"/><Relationship Id="rId7" Type="http://schemas.openxmlformats.org/officeDocument/2006/relationships/image" Target="../media/image641.png"/><Relationship Id="rId12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image" Target="../media/image681.png"/><Relationship Id="rId5" Type="http://schemas.openxmlformats.org/officeDocument/2006/relationships/image" Target="../media/image620.png"/><Relationship Id="rId15" Type="http://schemas.openxmlformats.org/officeDocument/2006/relationships/image" Target="../media/image28.png"/><Relationship Id="rId10" Type="http://schemas.openxmlformats.org/officeDocument/2006/relationships/image" Target="../media/image671.png"/><Relationship Id="rId4" Type="http://schemas.openxmlformats.org/officeDocument/2006/relationships/image" Target="../media/image610.png"/><Relationship Id="rId9" Type="http://schemas.openxmlformats.org/officeDocument/2006/relationships/image" Target="../media/image661.png"/><Relationship Id="rId1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770.png"/><Relationship Id="rId3" Type="http://schemas.openxmlformats.org/officeDocument/2006/relationships/image" Target="../media/image690.png"/><Relationship Id="rId7" Type="http://schemas.openxmlformats.org/officeDocument/2006/relationships/image" Target="../media/image640.png"/><Relationship Id="rId12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60.png"/><Relationship Id="rId5" Type="http://schemas.openxmlformats.org/officeDocument/2006/relationships/image" Target="../media/image710.png"/><Relationship Id="rId15" Type="http://schemas.openxmlformats.org/officeDocument/2006/relationships/image" Target="../media/image82.png"/><Relationship Id="rId10" Type="http://schemas.openxmlformats.org/officeDocument/2006/relationships/image" Target="../media/image750.png"/><Relationship Id="rId4" Type="http://schemas.openxmlformats.org/officeDocument/2006/relationships/image" Target="../media/image700.png"/><Relationship Id="rId9" Type="http://schemas.openxmlformats.org/officeDocument/2006/relationships/image" Target="../media/image740.png"/><Relationship Id="rId14" Type="http://schemas.openxmlformats.org/officeDocument/2006/relationships/image" Target="../media/image7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D8A6A9-FAE3-9146-AB24-353838CDB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" y="1728373"/>
            <a:ext cx="11861799" cy="1933988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A</a:t>
            </a:r>
            <a:r>
              <a:rPr lang="zh-CN" altLang="en-US" sz="4000" dirty="0"/>
              <a:t> </a:t>
            </a:r>
            <a:r>
              <a:rPr lang="en-US" altLang="zh-CN" sz="4000" dirty="0"/>
              <a:t>review</a:t>
            </a:r>
            <a:r>
              <a:rPr lang="zh-CN" altLang="en-US" sz="4000" dirty="0"/>
              <a:t> </a:t>
            </a:r>
            <a:r>
              <a:rPr lang="en-US" altLang="zh-CN" sz="4000" dirty="0"/>
              <a:t>of</a:t>
            </a:r>
            <a:r>
              <a:rPr lang="zh-CN" altLang="en-US" sz="4000" dirty="0"/>
              <a:t> </a:t>
            </a:r>
            <a:r>
              <a:rPr lang="en-US" altLang="zh-CN" sz="4000" dirty="0"/>
              <a:t>GNN</a:t>
            </a:r>
            <a:r>
              <a:rPr lang="zh-CN" altLang="en-US" sz="4000" dirty="0"/>
              <a:t> </a:t>
            </a:r>
            <a:r>
              <a:rPr lang="en-US" altLang="zh-CN" sz="4000" dirty="0"/>
              <a:t>explanation</a:t>
            </a:r>
            <a:r>
              <a:rPr lang="zh-CN" altLang="en-US" sz="4000" dirty="0"/>
              <a:t> </a:t>
            </a:r>
            <a:r>
              <a:rPr lang="en-US" altLang="zh-CN" sz="4000" dirty="0"/>
              <a:t>methods</a:t>
            </a:r>
            <a:endParaRPr kumimoji="1" lang="zh-CN" altLang="en-US" sz="3800" dirty="0">
              <a:cs typeface="Adobe Arabic" panose="02040503050201020203" pitchFamily="18" charset="-78"/>
            </a:endParaRPr>
          </a:p>
        </p:txBody>
      </p:sp>
      <p:sp>
        <p:nvSpPr>
          <p:cNvPr id="4" name="副标题 5">
            <a:extLst>
              <a:ext uri="{FF2B5EF4-FFF2-40B4-BE49-F238E27FC236}">
                <a16:creationId xmlns:a16="http://schemas.microsoft.com/office/drawing/2014/main" id="{DF34D6F1-FA91-D541-9523-00C4ADC25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8437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2000" dirty="0">
                <a:latin typeface="Gill Sans MT" charset="0"/>
                <a:ea typeface="Gill Sans MT" charset="0"/>
                <a:cs typeface="Gill Sans MT" charset="0"/>
              </a:rPr>
              <a:t>Presenter: Zhanke Zhou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2022.</a:t>
            </a:r>
            <a:r>
              <a:rPr kumimoji="1" lang="zh-CN" altLang="en-US" sz="3200" baseline="300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10.</a:t>
            </a:r>
            <a:r>
              <a:rPr kumimoji="1" lang="zh-CN" altLang="en-US" sz="3200" baseline="300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3200" baseline="30000" dirty="0">
                <a:latin typeface="Gill Sans MT" charset="0"/>
                <a:ea typeface="Gill Sans MT" charset="0"/>
                <a:cs typeface="Gill Sans MT" charset="0"/>
              </a:rPr>
              <a:t>28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kumimoji="1" lang="en-US" altLang="zh-CN" sz="3200" baseline="300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A1AFDCE-D2CE-6D44-96E1-AAD981C4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295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A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review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of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existing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methods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Taxonomy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Metrics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and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evaluation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beyond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post-hoc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126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62B7225-F18D-C944-A45D-2DE4BFD42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85"/>
          <a:stretch/>
        </p:blipFill>
        <p:spPr>
          <a:xfrm>
            <a:off x="3831169" y="2158427"/>
            <a:ext cx="7944914" cy="31634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6E8E797-F805-2C41-809D-33BA5E98B632}"/>
              </a:ext>
            </a:extLst>
          </p:cNvPr>
          <p:cNvSpPr txBox="1"/>
          <p:nvPr/>
        </p:nvSpPr>
        <p:spPr>
          <a:xfrm>
            <a:off x="0" y="6519446"/>
            <a:ext cx="6445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Explainability</a:t>
            </a:r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 in Graph Neural Networks: A Taxonomic Survey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TPAMI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2022.</a:t>
            </a:r>
            <a:endParaRPr lang="en" altLang="zh-CN" sz="16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47F3007-AE53-574C-8D09-7ECFF60B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Taxonomy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AD10FC77-B00F-384E-8A79-AF8D2634FB4C}"/>
              </a:ext>
            </a:extLst>
          </p:cNvPr>
          <p:cNvSpPr>
            <a:spLocks noGrp="1"/>
          </p:cNvSpPr>
          <p:nvPr/>
        </p:nvSpPr>
        <p:spPr>
          <a:xfrm>
            <a:off x="645956" y="1821395"/>
            <a:ext cx="3598653" cy="38375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1" lang="en" altLang="zh-CN" sz="1800" b="1" dirty="0"/>
              <a:t>﻿Instance-level Explanations</a:t>
            </a:r>
          </a:p>
          <a:p>
            <a:pPr>
              <a:lnSpc>
                <a:spcPct val="100000"/>
              </a:lnSpc>
            </a:pPr>
            <a:r>
              <a:rPr kumimoji="1" lang="en" altLang="zh-CN" sz="1800" dirty="0"/>
              <a:t>﻿Gradients/Features</a:t>
            </a:r>
            <a:endParaRPr kumimoji="1" lang="en" altLang="zh-CN" sz="1600" dirty="0"/>
          </a:p>
          <a:p>
            <a:pPr>
              <a:lnSpc>
                <a:spcPct val="100000"/>
              </a:lnSpc>
            </a:pPr>
            <a:r>
              <a:rPr kumimoji="1" lang="en" altLang="zh-CN" sz="1800" dirty="0"/>
              <a:t>﻿Perturbations</a:t>
            </a:r>
            <a:r>
              <a:rPr kumimoji="1" lang="zh-CN" altLang="en-US" sz="1800" dirty="0"/>
              <a:t> </a:t>
            </a:r>
            <a:r>
              <a:rPr kumimoji="1" lang="en-US" altLang="zh-CN" sz="1800" i="1" dirty="0">
                <a:solidFill>
                  <a:schemeClr val="bg1">
                    <a:lumMod val="50000"/>
                  </a:schemeClr>
                </a:solidFill>
              </a:rPr>
              <a:t>(we</a:t>
            </a:r>
            <a:r>
              <a:rPr kumimoji="1" lang="zh-CN" altLang="en-US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800" i="1" dirty="0">
                <a:solidFill>
                  <a:schemeClr val="bg1">
                    <a:lumMod val="50000"/>
                  </a:schemeClr>
                </a:solidFill>
              </a:rPr>
              <a:t>will</a:t>
            </a:r>
            <a:r>
              <a:rPr kumimoji="1" lang="zh-CN" altLang="en-US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800" i="1" dirty="0">
                <a:solidFill>
                  <a:schemeClr val="bg1">
                    <a:lumMod val="50000"/>
                  </a:schemeClr>
                </a:solidFill>
              </a:rPr>
              <a:t>focus</a:t>
            </a:r>
            <a:r>
              <a:rPr kumimoji="1" lang="zh-CN" altLang="en-US" sz="18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800" i="1" dirty="0">
                <a:solidFill>
                  <a:schemeClr val="bg1">
                    <a:lumMod val="50000"/>
                  </a:schemeClr>
                </a:solidFill>
              </a:rPr>
              <a:t>on)</a:t>
            </a:r>
            <a:endParaRPr kumimoji="1" lang="en" altLang="zh-CN" sz="1800" i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kumimoji="1" lang="en" altLang="zh-CN" sz="1600" dirty="0"/>
              <a:t>﻿</a:t>
            </a:r>
            <a:r>
              <a:rPr kumimoji="1" lang="en" altLang="zh-CN" sz="1600" dirty="0" err="1"/>
              <a:t>GNNExplainer</a:t>
            </a:r>
            <a:endParaRPr kumimoji="1" lang="en" altLang="zh-CN" sz="1600" dirty="0"/>
          </a:p>
          <a:p>
            <a:pPr lvl="1">
              <a:lnSpc>
                <a:spcPct val="100000"/>
              </a:lnSpc>
            </a:pPr>
            <a:r>
              <a:rPr kumimoji="1" lang="en-US" altLang="zh-CN" sz="1600" dirty="0"/>
              <a:t>﻿</a:t>
            </a:r>
            <a:r>
              <a:rPr kumimoji="1" lang="en-US" altLang="zh-CN" sz="1600" dirty="0" err="1"/>
              <a:t>PGExplainer</a:t>
            </a:r>
            <a:endParaRPr kumimoji="1" lang="en-US" altLang="zh-CN" sz="1600" dirty="0"/>
          </a:p>
          <a:p>
            <a:pPr lvl="1">
              <a:lnSpc>
                <a:spcPct val="100000"/>
              </a:lnSpc>
            </a:pPr>
            <a:r>
              <a:rPr kumimoji="1" lang="en-US" altLang="zh-CN" sz="1600" dirty="0" err="1"/>
              <a:t>SubgraphX</a:t>
            </a:r>
            <a:endParaRPr kumimoji="1" lang="en" altLang="zh-CN" sz="1600" dirty="0"/>
          </a:p>
          <a:p>
            <a:pPr>
              <a:lnSpc>
                <a:spcPct val="100000"/>
              </a:lnSpc>
            </a:pPr>
            <a:r>
              <a:rPr kumimoji="1" lang="en" altLang="zh-CN" sz="1800" dirty="0"/>
              <a:t>﻿Decomposition</a:t>
            </a:r>
          </a:p>
          <a:p>
            <a:pPr>
              <a:lnSpc>
                <a:spcPct val="100000"/>
              </a:lnSpc>
            </a:pPr>
            <a:r>
              <a:rPr kumimoji="1" lang="en" altLang="zh-CN" sz="1800" dirty="0"/>
              <a:t>﻿Surrogate</a:t>
            </a:r>
            <a:endParaRPr kumimoji="1" lang="en-US" altLang="zh-CN" sz="1600" dirty="0"/>
          </a:p>
          <a:p>
            <a:pPr marL="0" indent="0">
              <a:lnSpc>
                <a:spcPct val="100000"/>
              </a:lnSpc>
              <a:buNone/>
            </a:pPr>
            <a:endParaRPr kumimoji="1" lang="en-US" altLang="zh-CN" sz="1800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1800" b="1" dirty="0">
                <a:solidFill>
                  <a:schemeClr val="bg1">
                    <a:lumMod val="65000"/>
                  </a:schemeClr>
                </a:solidFill>
              </a:rPr>
              <a:t>Model-level</a:t>
            </a:r>
            <a:r>
              <a:rPr kumimoji="1" lang="zh-CN" altLang="en-US" sz="1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" altLang="zh-CN" sz="1800" b="1" dirty="0">
                <a:solidFill>
                  <a:schemeClr val="bg1">
                    <a:lumMod val="65000"/>
                  </a:schemeClr>
                </a:solidFill>
              </a:rPr>
              <a:t>Explanations</a:t>
            </a:r>
            <a:endParaRPr kumimoji="1" lang="en-US" altLang="zh-CN" sz="18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CN" sz="1800" dirty="0">
                <a:solidFill>
                  <a:schemeClr val="bg1">
                    <a:lumMod val="65000"/>
                  </a:schemeClr>
                </a:solidFill>
              </a:rPr>
              <a:t>XGNN</a:t>
            </a:r>
            <a:r>
              <a:rPr kumimoji="1" lang="zh-CN" alt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sz="1800" dirty="0">
                <a:solidFill>
                  <a:schemeClr val="bg1">
                    <a:lumMod val="65000"/>
                  </a:schemeClr>
                </a:solidFill>
              </a:rPr>
              <a:t>(the</a:t>
            </a:r>
            <a:r>
              <a:rPr kumimoji="1" lang="zh-CN" alt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sz="1800" dirty="0">
                <a:solidFill>
                  <a:schemeClr val="bg1">
                    <a:lumMod val="65000"/>
                  </a:schemeClr>
                </a:solidFill>
              </a:rPr>
              <a:t>only</a:t>
            </a:r>
            <a:r>
              <a:rPr kumimoji="1" lang="zh-CN" altLang="en-US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kumimoji="1" lang="en-US" altLang="zh-CN" sz="1800" dirty="0">
                <a:solidFill>
                  <a:schemeClr val="bg1">
                    <a:lumMod val="65000"/>
                  </a:schemeClr>
                </a:solidFill>
              </a:rPr>
              <a:t>one)</a:t>
            </a:r>
            <a:endParaRPr kumimoji="1" lang="zh-CN" alt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9697D3-309C-AC4C-9599-C777B8F2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Class1: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Gradients/Features-Based 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AFD06C-8A07-344D-8FA3-A84FFA18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68F0D4-2541-0345-BE71-19BFB6C05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95" y="2121667"/>
            <a:ext cx="6087609" cy="40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672A475-CE8A-954C-A4C9-A930B27153BF}"/>
              </a:ext>
            </a:extLst>
          </p:cNvPr>
          <p:cNvSpPr txBox="1"/>
          <p:nvPr/>
        </p:nvSpPr>
        <p:spPr>
          <a:xfrm>
            <a:off x="0" y="6334780"/>
            <a:ext cx="463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Visualizing and Understanding Convolutional Networks</a:t>
            </a:r>
            <a:r>
              <a:rPr lang="en-US" altLang="zh-CN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.</a:t>
            </a:r>
            <a:r>
              <a:rPr lang="zh-CN" alt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 </a:t>
            </a:r>
            <a:r>
              <a:rPr lang="en-US" altLang="zh-CN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2013</a:t>
            </a:r>
            <a:endParaRPr kumimoji="1" lang="en" altLang="zh-CN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kumimoji="1" lang="en" altLang="zh-CN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https://cs231n.github.io/understanding-</a:t>
            </a:r>
            <a:r>
              <a:rPr kumimoji="1" lang="en" altLang="zh-CN" sz="14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cnn</a:t>
            </a:r>
            <a:r>
              <a:rPr kumimoji="1" lang="en" altLang="zh-CN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/</a:t>
            </a:r>
            <a:endParaRPr kumimoji="1" lang="zh-CN" altLang="en-US" sz="1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B51B13-EB27-6744-A4AC-6031B2BA67C4}"/>
              </a:ext>
            </a:extLst>
          </p:cNvPr>
          <p:cNvSpPr txBox="1"/>
          <p:nvPr/>
        </p:nvSpPr>
        <p:spPr>
          <a:xfrm>
            <a:off x="2004177" y="1554293"/>
            <a:ext cx="8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/>
              <a:t>use the </a:t>
            </a:r>
            <a:r>
              <a:rPr kumimoji="1" lang="en" altLang="zh-CN" sz="2000" dirty="0">
                <a:solidFill>
                  <a:srgbClr val="FF0000"/>
                </a:solidFill>
              </a:rPr>
              <a:t>gradients</a:t>
            </a:r>
            <a:r>
              <a:rPr kumimoji="1" lang="en" altLang="zh-CN" sz="2000" dirty="0"/>
              <a:t> or </a:t>
            </a:r>
            <a:r>
              <a:rPr kumimoji="1" lang="en" altLang="zh-CN" sz="2000" dirty="0">
                <a:solidFill>
                  <a:srgbClr val="FF0000"/>
                </a:solidFill>
              </a:rPr>
              <a:t>feature map values </a:t>
            </a:r>
            <a:r>
              <a:rPr kumimoji="1" lang="en" altLang="zh-CN" sz="2000" dirty="0"/>
              <a:t>as the approximations of </a:t>
            </a:r>
            <a:r>
              <a:rPr kumimoji="1" lang="en" altLang="zh-CN" sz="2000" dirty="0">
                <a:solidFill>
                  <a:schemeClr val="accent1"/>
                </a:solidFill>
              </a:rPr>
              <a:t>input importance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87D8B3-ACE5-6149-B10B-AF5A3CAF3326}"/>
              </a:ext>
            </a:extLst>
          </p:cNvPr>
          <p:cNvSpPr txBox="1"/>
          <p:nvPr/>
        </p:nvSpPr>
        <p:spPr>
          <a:xfrm>
            <a:off x="9333043" y="92462"/>
            <a:ext cx="28377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Gill Sans MT" panose="020B0502020104020203" pitchFamily="34" charset="0"/>
              </a:rPr>
              <a:t>Class1:</a:t>
            </a:r>
            <a:r>
              <a:rPr kumimoji="1" lang="zh-CN" altLang="en-US" sz="1200" dirty="0"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latin typeface="Gill Sans MT" panose="020B0502020104020203" pitchFamily="34" charset="0"/>
              </a:rPr>
              <a:t>﻿Gradients/Features-Based 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Class4: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Decomposition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82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DF54E-839F-BD4F-B40C-D40880A1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Class1: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Gradients/Features-Based 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485917-1C01-664C-B027-14B2653D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19908" cy="2455431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[</a:t>
            </a:r>
            <a:r>
              <a:rPr kumimoji="1" lang="en" altLang="zh-CN" dirty="0"/>
              <a:t>key idea</a:t>
            </a:r>
            <a:r>
              <a:rPr kumimoji="1" lang="en-US" altLang="zh-CN" dirty="0"/>
              <a:t>]</a:t>
            </a:r>
            <a:r>
              <a:rPr kumimoji="1" lang="en" altLang="zh-CN" dirty="0"/>
              <a:t> use the </a:t>
            </a:r>
            <a:r>
              <a:rPr kumimoji="1" lang="en" altLang="zh-CN" dirty="0">
                <a:solidFill>
                  <a:srgbClr val="0070C0"/>
                </a:solidFill>
              </a:rPr>
              <a:t>gradients</a:t>
            </a:r>
            <a:r>
              <a:rPr kumimoji="1" lang="en-US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dirty="0">
                <a:solidFill>
                  <a:srgbClr val="0070C0"/>
                </a:solidFill>
              </a:rPr>
              <a:t>feature</a:t>
            </a:r>
            <a:r>
              <a:rPr kumimoji="1" lang="en-US" altLang="zh-CN" dirty="0">
                <a:solidFill>
                  <a:srgbClr val="0070C0"/>
                </a:solidFill>
              </a:rPr>
              <a:t>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approximate</a:t>
            </a:r>
            <a:r>
              <a:rPr kumimoji="1" lang="zh-CN" altLang="en-US" dirty="0"/>
              <a:t> </a:t>
            </a:r>
            <a:r>
              <a:rPr kumimoji="1" lang="en" altLang="zh-CN" dirty="0"/>
              <a:t>input importance</a:t>
            </a:r>
          </a:p>
          <a:p>
            <a:pPr lvl="1"/>
            <a:r>
              <a:rPr kumimoji="1" lang="en-US" altLang="zh-CN" dirty="0"/>
              <a:t>[option1]</a:t>
            </a:r>
            <a:r>
              <a:rPr kumimoji="1" lang="zh-CN" altLang="en-US" dirty="0"/>
              <a:t> </a:t>
            </a:r>
            <a:r>
              <a:rPr kumimoji="1" lang="en-US" altLang="zh-CN" dirty="0"/>
              <a:t>get</a:t>
            </a:r>
            <a:r>
              <a:rPr kumimoji="1" lang="en" altLang="zh-CN" dirty="0"/>
              <a:t> gradients of target prediction </a:t>
            </a:r>
            <a:r>
              <a:rPr kumimoji="1" lang="en-US" altLang="zh-CN" dirty="0" err="1"/>
              <a:t>w.r.t.</a:t>
            </a:r>
            <a:r>
              <a:rPr kumimoji="1" lang="zh-CN" altLang="en-US" dirty="0"/>
              <a:t> </a:t>
            </a:r>
            <a:r>
              <a:rPr kumimoji="1" lang="en" altLang="zh-CN" dirty="0"/>
              <a:t>input by back-propagation</a:t>
            </a:r>
          </a:p>
          <a:p>
            <a:pPr lvl="1"/>
            <a:r>
              <a:rPr kumimoji="1" lang="en-US" altLang="zh-CN" dirty="0"/>
              <a:t>[option2]</a:t>
            </a:r>
            <a:r>
              <a:rPr kumimoji="1" lang="zh-CN" altLang="en-US" dirty="0"/>
              <a:t> </a:t>
            </a:r>
            <a:r>
              <a:rPr kumimoji="1" lang="en" altLang="zh-CN" dirty="0"/>
              <a:t>map the hidden features to the input space via interpolation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generally,</a:t>
            </a:r>
            <a:r>
              <a:rPr kumimoji="1" lang="zh-CN" altLang="en-US" dirty="0"/>
              <a:t> </a:t>
            </a:r>
            <a:r>
              <a:rPr kumimoji="1" lang="en" altLang="zh-CN" dirty="0"/>
              <a:t>larger gradients or feature values indicate higher importance</a:t>
            </a:r>
          </a:p>
          <a:p>
            <a:pPr marL="0" indent="0">
              <a:buNone/>
            </a:pPr>
            <a:endParaRPr kumimoji="1"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695BCF-0074-DB49-9771-5A096C6A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B61974-D66F-9E48-A5BA-013BADEF9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11" y="4415993"/>
            <a:ext cx="8606703" cy="1282412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F0EC3A8F-D02A-E049-B303-9D3369A87BD0}"/>
              </a:ext>
            </a:extLst>
          </p:cNvPr>
          <p:cNvSpPr/>
          <p:nvPr/>
        </p:nvSpPr>
        <p:spPr>
          <a:xfrm>
            <a:off x="4966854" y="4415992"/>
            <a:ext cx="997527" cy="12824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0612F779-1EE8-3144-8AD6-D2B7F178E8EB}"/>
              </a:ext>
            </a:extLst>
          </p:cNvPr>
          <p:cNvSpPr/>
          <p:nvPr/>
        </p:nvSpPr>
        <p:spPr>
          <a:xfrm>
            <a:off x="9763991" y="4415991"/>
            <a:ext cx="791224" cy="12824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92887F-84AF-C842-B0A4-BBC1B887CAA0}"/>
              </a:ext>
            </a:extLst>
          </p:cNvPr>
          <p:cNvSpPr txBox="1"/>
          <p:nvPr/>
        </p:nvSpPr>
        <p:spPr>
          <a:xfrm>
            <a:off x="4162824" y="5764792"/>
            <a:ext cx="2605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no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extra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learning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procedures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CCCC7A-73C7-FF48-8ADF-AFB0E007D269}"/>
              </a:ext>
            </a:extLst>
          </p:cNvPr>
          <p:cNvSpPr txBox="1"/>
          <p:nvPr/>
        </p:nvSpPr>
        <p:spPr>
          <a:xfrm>
            <a:off x="8726133" y="5764792"/>
            <a:ext cx="2945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not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originally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designed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for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graphs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E92DF8-6C03-F54D-83B5-1521EE401986}"/>
              </a:ext>
            </a:extLst>
          </p:cNvPr>
          <p:cNvSpPr txBox="1"/>
          <p:nvPr/>
        </p:nvSpPr>
        <p:spPr>
          <a:xfrm>
            <a:off x="124691" y="4734031"/>
            <a:ext cx="1698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/>
              <a:t>4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representative</a:t>
            </a:r>
          </a:p>
          <a:p>
            <a:pPr algn="r"/>
            <a:r>
              <a:rPr kumimoji="1" lang="en-US" altLang="zh-CN" dirty="0"/>
              <a:t>methods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97AFDA-2961-6946-90E3-617A12958AC4}"/>
              </a:ext>
            </a:extLst>
          </p:cNvPr>
          <p:cNvSpPr txBox="1"/>
          <p:nvPr/>
        </p:nvSpPr>
        <p:spPr>
          <a:xfrm>
            <a:off x="9333043" y="92462"/>
            <a:ext cx="28377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Gill Sans MT" panose="020B0502020104020203" pitchFamily="34" charset="0"/>
              </a:rPr>
              <a:t>Class1:</a:t>
            </a:r>
            <a:r>
              <a:rPr kumimoji="1" lang="zh-CN" altLang="en-US" sz="1200" dirty="0"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latin typeface="Gill Sans MT" panose="020B0502020104020203" pitchFamily="34" charset="0"/>
              </a:rPr>
              <a:t>﻿Gradients/Features-Based 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Class4: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Decomposition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0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600882-3A50-A94A-A328-F72275DC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E742B61-D0AE-0A46-9091-281D85D6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Perturbation-Based 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F50EC2B-C296-E140-AD45-1EC0A981C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68445" cy="181771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[</a:t>
            </a:r>
            <a:r>
              <a:rPr kumimoji="1" lang="en" altLang="zh-CN" dirty="0"/>
              <a:t>key idea</a:t>
            </a:r>
            <a:r>
              <a:rPr kumimoji="1" lang="en-US" altLang="zh-CN" dirty="0"/>
              <a:t>]</a:t>
            </a:r>
            <a:r>
              <a:rPr kumimoji="1" lang="en" altLang="zh-CN" dirty="0"/>
              <a:t> </a:t>
            </a:r>
            <a:r>
              <a:rPr kumimoji="1" lang="en-US" altLang="zh-CN" dirty="0"/>
              <a:t>to study the output variations </a:t>
            </a:r>
            <a:r>
              <a:rPr kumimoji="1" lang="en-US" altLang="zh-CN" dirty="0" err="1"/>
              <a:t>w.r.t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input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perturbations</a:t>
            </a:r>
          </a:p>
          <a:p>
            <a:pPr lvl="1"/>
            <a:r>
              <a:rPr kumimoji="1" lang="en-US" altLang="zh-CN" sz="2000" dirty="0"/>
              <a:t>intuitively, </a:t>
            </a:r>
          </a:p>
          <a:p>
            <a:pPr lvl="1"/>
            <a:endParaRPr kumimoji="1" lang="en-US" altLang="zh-CN" sz="100" dirty="0"/>
          </a:p>
          <a:p>
            <a:pPr lvl="1"/>
            <a:r>
              <a:rPr kumimoji="1" lang="en-US" altLang="zh-CN" sz="2000" dirty="0"/>
              <a:t>when important input information is </a:t>
            </a:r>
            <a:r>
              <a:rPr kumimoji="1" lang="en-US" altLang="zh-CN" sz="2000" dirty="0">
                <a:solidFill>
                  <a:srgbClr val="0070C0"/>
                </a:solidFill>
              </a:rPr>
              <a:t>retained</a:t>
            </a:r>
            <a:r>
              <a:rPr kumimoji="1" lang="en-US" altLang="zh-CN" sz="2000" dirty="0"/>
              <a:t>, the outputs should be </a:t>
            </a:r>
            <a:r>
              <a:rPr kumimoji="1" lang="en-US" altLang="zh-CN" sz="2000" dirty="0">
                <a:solidFill>
                  <a:srgbClr val="0070C0"/>
                </a:solidFill>
              </a:rPr>
              <a:t>similar</a:t>
            </a:r>
            <a:r>
              <a:rPr kumimoji="1" lang="en-US" altLang="zh-CN" sz="2000" dirty="0"/>
              <a:t> to the original ones</a:t>
            </a:r>
          </a:p>
          <a:p>
            <a:pPr lvl="1"/>
            <a:endParaRPr kumimoji="1" lang="en-US" altLang="zh-CN" sz="100" dirty="0"/>
          </a:p>
          <a:p>
            <a:pPr lvl="1"/>
            <a:r>
              <a:rPr kumimoji="1" lang="en-US" altLang="zh-CN" sz="2000" dirty="0"/>
              <a:t>when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important input information is </a:t>
            </a:r>
            <a:r>
              <a:rPr kumimoji="1" lang="en-US" altLang="zh-CN" sz="2000" dirty="0">
                <a:solidFill>
                  <a:srgbClr val="FF0000"/>
                </a:solidFill>
              </a:rPr>
              <a:t>removed</a:t>
            </a:r>
            <a:r>
              <a:rPr kumimoji="1" lang="en-US" altLang="zh-CN" sz="2000" dirty="0"/>
              <a:t>,</a:t>
            </a:r>
            <a:r>
              <a:rPr kumimoji="1" lang="zh-CN" altLang="en-US" sz="2000" dirty="0"/>
              <a:t> 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outputs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should</a:t>
            </a:r>
            <a:r>
              <a:rPr kumimoji="1" lang="zh-CN" altLang="en-US" sz="2000" dirty="0"/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change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greatly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D19C5F1-EDE5-174E-85C3-B419C4BDF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80" b="51315"/>
          <a:stretch/>
        </p:blipFill>
        <p:spPr>
          <a:xfrm>
            <a:off x="838199" y="3870931"/>
            <a:ext cx="1995152" cy="162242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301CA15-C07E-F641-AE10-71E464F01390}"/>
              </a:ext>
            </a:extLst>
          </p:cNvPr>
          <p:cNvSpPr txBox="1"/>
          <p:nvPr/>
        </p:nvSpPr>
        <p:spPr>
          <a:xfrm>
            <a:off x="2750222" y="4452362"/>
            <a:ext cx="122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ym typeface="Wingdings" pitchFamily="2" charset="2"/>
              </a:rPr>
              <a:t>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/>
              <a:t>“house”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4D8FD56-2EDF-514B-A761-D871D9637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80" b="51315"/>
          <a:stretch/>
        </p:blipFill>
        <p:spPr>
          <a:xfrm>
            <a:off x="4502726" y="3870931"/>
            <a:ext cx="1995152" cy="16224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F2CF1F5-EE2A-FC4B-9E4E-1BF4B4998B16}"/>
              </a:ext>
            </a:extLst>
          </p:cNvPr>
          <p:cNvSpPr txBox="1"/>
          <p:nvPr/>
        </p:nvSpPr>
        <p:spPr>
          <a:xfrm>
            <a:off x="6414749" y="4452362"/>
            <a:ext cx="14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ym typeface="Wingdings" pitchFamily="2" charset="2"/>
              </a:rPr>
              <a:t>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/>
              <a:t>“house”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√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0305386-8E00-3C4B-8026-A4CCBBD04757}"/>
              </a:ext>
            </a:extLst>
          </p:cNvPr>
          <p:cNvSpPr/>
          <p:nvPr/>
        </p:nvSpPr>
        <p:spPr>
          <a:xfrm>
            <a:off x="4502726" y="4329570"/>
            <a:ext cx="907570" cy="602673"/>
          </a:xfrm>
          <a:prstGeom prst="ellipse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DB4BC07-EBE0-C343-95A8-DB27F072583A}"/>
              </a:ext>
            </a:extLst>
          </p:cNvPr>
          <p:cNvSpPr/>
          <p:nvPr/>
        </p:nvSpPr>
        <p:spPr>
          <a:xfrm>
            <a:off x="5203916" y="4866577"/>
            <a:ext cx="907570" cy="692441"/>
          </a:xfrm>
          <a:prstGeom prst="ellipse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0305386-8E00-3C4B-8026-A4CCBBD04757}"/>
              </a:ext>
            </a:extLst>
          </p:cNvPr>
          <p:cNvSpPr/>
          <p:nvPr/>
        </p:nvSpPr>
        <p:spPr>
          <a:xfrm>
            <a:off x="5870958" y="4329569"/>
            <a:ext cx="573920" cy="602673"/>
          </a:xfrm>
          <a:prstGeom prst="ellipse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108782E-9A05-9346-B207-0C4594FE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080" b="51315"/>
          <a:stretch/>
        </p:blipFill>
        <p:spPr>
          <a:xfrm>
            <a:off x="8219305" y="3870931"/>
            <a:ext cx="1995152" cy="162242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9AA6952-9E41-4C4B-B083-FA8B947AE3D7}"/>
              </a:ext>
            </a:extLst>
          </p:cNvPr>
          <p:cNvSpPr txBox="1"/>
          <p:nvPr/>
        </p:nvSpPr>
        <p:spPr>
          <a:xfrm>
            <a:off x="10131328" y="4452362"/>
            <a:ext cx="134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ym typeface="Wingdings" pitchFamily="2" charset="2"/>
              </a:rPr>
              <a:t>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/>
              <a:t>“tree”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×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FEDB3EE-5523-1642-AB22-B0546E49C433}"/>
              </a:ext>
            </a:extLst>
          </p:cNvPr>
          <p:cNvSpPr/>
          <p:nvPr/>
        </p:nvSpPr>
        <p:spPr>
          <a:xfrm>
            <a:off x="8763096" y="3910592"/>
            <a:ext cx="788211" cy="1097016"/>
          </a:xfrm>
          <a:prstGeom prst="ellipse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8E140C-4049-514C-801F-B7A2B288C0DA}"/>
              </a:ext>
            </a:extLst>
          </p:cNvPr>
          <p:cNvSpPr txBox="1"/>
          <p:nvPr/>
        </p:nvSpPr>
        <p:spPr>
          <a:xfrm>
            <a:off x="9040104" y="380366"/>
            <a:ext cx="28377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Class1: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﻿Gradients/Features-Based Methods</a:t>
            </a:r>
          </a:p>
          <a:p>
            <a:r>
              <a:rPr kumimoji="1" lang="en-US" altLang="zh-CN" sz="1200" dirty="0"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1200" dirty="0">
              <a:latin typeface="Gill Sans MT" panose="020B0502020104020203" pitchFamily="34" charset="0"/>
            </a:endParaRP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Class4: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Decomposition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BDB9397-7C6F-764B-BB65-F3A6EC6A4638}"/>
                  </a:ext>
                </a:extLst>
              </p:cNvPr>
              <p:cNvSpPr txBox="1"/>
              <p:nvPr/>
            </p:nvSpPr>
            <p:spPr>
              <a:xfrm>
                <a:off x="4921391" y="5661160"/>
                <a:ext cx="1493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0" dirty="0">
                    <a:solidFill>
                      <a:schemeClr val="bg1">
                        <a:lumMod val="50000"/>
                      </a:schemeClr>
                    </a:solidFill>
                  </a:rPr>
                  <a:t>with</a:t>
                </a:r>
                <a:r>
                  <a:rPr kumimoji="1" lang="zh-CN" altLang="en-US" sz="1800" b="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800" b="0" dirty="0">
                    <a:solidFill>
                      <a:schemeClr val="bg1">
                        <a:lumMod val="50000"/>
                      </a:schemeClr>
                    </a:solidFill>
                  </a:rPr>
                  <a:t>mask</a:t>
                </a:r>
                <a:r>
                  <a:rPr kumimoji="1" lang="zh-CN" altLang="en-US" sz="1800" b="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kumimoji="1"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BDB9397-7C6F-764B-BB65-F3A6EC6A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391" y="5661160"/>
                <a:ext cx="1493358" cy="369332"/>
              </a:xfrm>
              <a:prstGeom prst="rect">
                <a:avLst/>
              </a:prstGeom>
              <a:blipFill>
                <a:blip r:embed="rId3"/>
                <a:stretch>
                  <a:fillRect l="-3390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A6328E6-84FF-4048-9F21-CF3D9D98028B}"/>
                  </a:ext>
                </a:extLst>
              </p:cNvPr>
              <p:cNvSpPr txBox="1"/>
              <p:nvPr/>
            </p:nvSpPr>
            <p:spPr>
              <a:xfrm>
                <a:off x="8441173" y="5661160"/>
                <a:ext cx="2088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0" dirty="0">
                    <a:solidFill>
                      <a:schemeClr val="bg1">
                        <a:lumMod val="50000"/>
                      </a:schemeClr>
                    </a:solidFill>
                  </a:rPr>
                  <a:t>with</a:t>
                </a:r>
                <a:r>
                  <a:rPr kumimoji="1" lang="zh-CN" altLang="en-US" sz="1800" b="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1800" b="0" dirty="0">
                    <a:solidFill>
                      <a:schemeClr val="bg1">
                        <a:lumMod val="50000"/>
                      </a:schemeClr>
                    </a:solidFill>
                  </a:rPr>
                  <a:t>mask</a:t>
                </a:r>
                <a:r>
                  <a:rPr kumimoji="1" lang="zh-CN" altLang="en-US" sz="1800" b="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（"/>
                        <m:endChr m:val="）"/>
                        <m:ctrlPr>
                          <a:rPr kumimoji="1" lang="zh-CN" altLang="en-US" sz="18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18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8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kumimoji="1" lang="en-US" altLang="zh-CN" sz="18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kumimoji="1" lang="en-US" altLang="zh-CN" sz="18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endParaRPr kumimoji="1" lang="zh-CN" alt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A6328E6-84FF-4048-9F21-CF3D9D980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73" y="5661160"/>
                <a:ext cx="2088905" cy="369332"/>
              </a:xfrm>
              <a:prstGeom prst="rect">
                <a:avLst/>
              </a:prstGeom>
              <a:blipFill>
                <a:blip r:embed="rId4"/>
                <a:stretch>
                  <a:fillRect l="-242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65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600882-3A50-A94A-A328-F72275DC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50C6FA-E113-9E4D-9AC8-AF8F4908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668" y="1684438"/>
            <a:ext cx="7718974" cy="2775659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E742B61-D0AE-0A46-9091-281D85D6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Perturbation-Based 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6137C66-BF35-9443-9E19-D0B8FD06B8D8}"/>
                  </a:ext>
                </a:extLst>
              </p:cNvPr>
              <p:cNvSpPr txBox="1"/>
              <p:nvPr/>
            </p:nvSpPr>
            <p:spPr>
              <a:xfrm>
                <a:off x="5484943" y="4992430"/>
                <a:ext cx="4497257" cy="11968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kumimoji="1" lang="en-US" altLang="zh-CN" sz="11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𝐷𝑖𝑠𝑡𝑎𝑛𝑐𝑒</m:t>
                          </m:r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kumimoji="1" lang="en-US" altLang="zh-CN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zh-CN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.  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zh-CN" alt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zh-CN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𝑐𝑙𝑠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zh-CN" sz="2000" b="0" dirty="0"/>
              </a:p>
              <a:p>
                <a:endParaRPr kumimoji="1" lang="en-US" altLang="zh-CN" sz="1100" b="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6137C66-BF35-9443-9E19-D0B8FD06B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943" y="4992430"/>
                <a:ext cx="4497257" cy="11968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735FC9F0-C7E3-4147-8F70-3464414C8316}"/>
              </a:ext>
            </a:extLst>
          </p:cNvPr>
          <p:cNvSpPr txBox="1"/>
          <p:nvPr/>
        </p:nvSpPr>
        <p:spPr>
          <a:xfrm>
            <a:off x="1553514" y="4992430"/>
            <a:ext cx="338216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" altLang="zh-CN" dirty="0">
                <a:solidFill>
                  <a:srgbClr val="0070C0"/>
                </a:solidFill>
              </a:rPr>
              <a:t>Three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key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aspects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here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﻿the mask generation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the type of masks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the objective function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A210DA8-CEEB-AB4E-B5E9-7C221D5A3A60}"/>
              </a:ext>
            </a:extLst>
          </p:cNvPr>
          <p:cNvSpPr txBox="1"/>
          <p:nvPr/>
        </p:nvSpPr>
        <p:spPr>
          <a:xfrm>
            <a:off x="6919443" y="6189232"/>
            <a:ext cx="175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in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bi-level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form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72C853-E8CC-A040-BFC2-406DB06A2CA0}"/>
              </a:ext>
            </a:extLst>
          </p:cNvPr>
          <p:cNvSpPr txBox="1"/>
          <p:nvPr/>
        </p:nvSpPr>
        <p:spPr>
          <a:xfrm>
            <a:off x="1553514" y="1367712"/>
            <a:ext cx="221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framework: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C418010-0CF2-3C40-B1BF-ADFDC0D08512}"/>
                  </a:ext>
                </a:extLst>
              </p:cNvPr>
              <p:cNvSpPr txBox="1"/>
              <p:nvPr/>
            </p:nvSpPr>
            <p:spPr>
              <a:xfrm>
                <a:off x="6306326" y="4593006"/>
                <a:ext cx="2977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800" b="0" dirty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18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1"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here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is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a</a:t>
                </a:r>
                <a:r>
                  <a:rPr kumimoji="1"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</a:rPr>
                  <a:t>subgraph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C418010-0CF2-3C40-B1BF-ADFDC0D08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26" y="4593006"/>
                <a:ext cx="2977931" cy="369332"/>
              </a:xfrm>
              <a:prstGeom prst="rect">
                <a:avLst/>
              </a:prstGeom>
              <a:blipFill>
                <a:blip r:embed="rId4"/>
                <a:stretch>
                  <a:fillRect l="-1695" t="-6667" r="-424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75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600882-3A50-A94A-A328-F72275DC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E742B61-D0AE-0A46-9091-281D85D6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Perturbation-Based 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C8F9D8-17EC-0C40-9BDE-4D0FFB3FD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3" t="24989" r="8604" b="31256"/>
          <a:stretch/>
        </p:blipFill>
        <p:spPr>
          <a:xfrm>
            <a:off x="2267816" y="2749374"/>
            <a:ext cx="7656368" cy="2105209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8ABAB82E-3B05-C647-9B89-21B0C0D42C3F}"/>
              </a:ext>
            </a:extLst>
          </p:cNvPr>
          <p:cNvSpPr/>
          <p:nvPr/>
        </p:nvSpPr>
        <p:spPr>
          <a:xfrm>
            <a:off x="4956931" y="3781446"/>
            <a:ext cx="893152" cy="10731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17E191EB-A8A8-4544-A5E2-785A1C0D56C9}"/>
              </a:ext>
            </a:extLst>
          </p:cNvPr>
          <p:cNvSpPr/>
          <p:nvPr/>
        </p:nvSpPr>
        <p:spPr>
          <a:xfrm>
            <a:off x="9190976" y="3775326"/>
            <a:ext cx="791224" cy="107925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B81072-D9BD-1D47-B785-9F7B372FFB7C}"/>
              </a:ext>
            </a:extLst>
          </p:cNvPr>
          <p:cNvSpPr txBox="1"/>
          <p:nvPr/>
        </p:nvSpPr>
        <p:spPr>
          <a:xfrm>
            <a:off x="4007740" y="4938328"/>
            <a:ext cx="2791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need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extra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learning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procedures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7EEF55-9712-B640-A37F-6509735CA488}"/>
              </a:ext>
            </a:extLst>
          </p:cNvPr>
          <p:cNvSpPr txBox="1"/>
          <p:nvPr/>
        </p:nvSpPr>
        <p:spPr>
          <a:xfrm>
            <a:off x="8518782" y="4938328"/>
            <a:ext cx="2602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</a:rPr>
              <a:t>originally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designed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for</a:t>
            </a:r>
            <a:r>
              <a:rPr kumimoji="1" lang="zh-CN" altLang="en-US" sz="1600" dirty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>
                <a:solidFill>
                  <a:srgbClr val="FF0000"/>
                </a:solidFill>
              </a:rPr>
              <a:t>graphs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3C56BE-5FBD-0C41-BFF4-929339940FFB}"/>
              </a:ext>
            </a:extLst>
          </p:cNvPr>
          <p:cNvSpPr txBox="1"/>
          <p:nvPr/>
        </p:nvSpPr>
        <p:spPr>
          <a:xfrm>
            <a:off x="512046" y="3991789"/>
            <a:ext cx="151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/>
              <a:t>representative</a:t>
            </a:r>
          </a:p>
          <a:p>
            <a:pPr algn="r"/>
            <a:r>
              <a:rPr kumimoji="1" lang="en-US" altLang="zh-CN" dirty="0"/>
              <a:t>methods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A430491-CC7F-6C4F-9952-0F914476132D}"/>
              </a:ext>
            </a:extLst>
          </p:cNvPr>
          <p:cNvSpPr txBox="1"/>
          <p:nvPr/>
        </p:nvSpPr>
        <p:spPr>
          <a:xfrm>
            <a:off x="2030987" y="3801978"/>
            <a:ext cx="2920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>
                <a:solidFill>
                  <a:srgbClr val="FF0000"/>
                </a:solidFill>
              </a:rPr>
              <a:t>※</a:t>
            </a:r>
          </a:p>
          <a:p>
            <a:r>
              <a:rPr kumimoji="1" lang="en-US" altLang="zh-CN" sz="1000" dirty="0">
                <a:solidFill>
                  <a:srgbClr val="FF0000"/>
                </a:solidFill>
              </a:rPr>
              <a:t>※</a:t>
            </a:r>
          </a:p>
          <a:p>
            <a:endParaRPr kumimoji="1" lang="en-US" altLang="zh-CN" sz="1000" dirty="0">
              <a:solidFill>
                <a:srgbClr val="FF0000"/>
              </a:solidFill>
            </a:endParaRPr>
          </a:p>
          <a:p>
            <a:endParaRPr kumimoji="1" lang="en-US" altLang="zh-CN" sz="1050" dirty="0">
              <a:solidFill>
                <a:srgbClr val="FF0000"/>
              </a:solidFill>
            </a:endParaRPr>
          </a:p>
          <a:p>
            <a:endParaRPr kumimoji="1" lang="en-US" altLang="zh-CN" sz="1200" dirty="0">
              <a:solidFill>
                <a:srgbClr val="FF0000"/>
              </a:solidFill>
            </a:endParaRPr>
          </a:p>
          <a:p>
            <a:r>
              <a:rPr kumimoji="1" lang="en-US" altLang="zh-CN" sz="1000" dirty="0">
                <a:solidFill>
                  <a:srgbClr val="FF0000"/>
                </a:solidFill>
              </a:rPr>
              <a:t>※</a:t>
            </a:r>
            <a:endParaRPr kumimoji="1" lang="zh-CN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86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875BB29-5FA5-1047-BEC6-FA737DFF1F2D}"/>
              </a:ext>
            </a:extLst>
          </p:cNvPr>
          <p:cNvSpPr txBox="1"/>
          <p:nvPr/>
        </p:nvSpPr>
        <p:spPr>
          <a:xfrm>
            <a:off x="0" y="6492875"/>
            <a:ext cx="7285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 err="1">
                <a:solidFill>
                  <a:schemeClr val="bg1">
                    <a:lumMod val="50000"/>
                  </a:schemeClr>
                </a:solidFill>
              </a:rPr>
              <a:t>GNNExplainer</a:t>
            </a:r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</a:rPr>
              <a:t>: Generating Explanations for Graph Neural Networks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2019.</a:t>
            </a:r>
            <a:endParaRPr lang="en" altLang="zh-CN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18970D-83B6-364D-AD1A-4BE41F73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04" y="2448042"/>
            <a:ext cx="7723789" cy="23921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0957D11-A8F2-DA41-91EB-7C98CD96B292}"/>
              </a:ext>
            </a:extLst>
          </p:cNvPr>
          <p:cNvSpPr txBox="1"/>
          <p:nvPr/>
        </p:nvSpPr>
        <p:spPr>
          <a:xfrm>
            <a:off x="1655657" y="1599614"/>
            <a:ext cx="8880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dirty="0"/>
              <a:t>﻿Given a trained GNN and </a:t>
            </a:r>
            <a:r>
              <a:rPr kumimoji="1" lang="en-US" altLang="zh-CN" dirty="0"/>
              <a:t>its</a:t>
            </a:r>
            <a:r>
              <a:rPr kumimoji="1" lang="en" altLang="zh-CN" dirty="0"/>
              <a:t> prediction </a:t>
            </a:r>
            <a:r>
              <a:rPr kumimoji="1" lang="en" altLang="zh-CN" dirty="0" err="1"/>
              <a:t>yi</a:t>
            </a:r>
            <a:r>
              <a:rPr kumimoji="1" lang="en" altLang="zh-CN" dirty="0"/>
              <a:t>=Basketball for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" altLang="zh-CN" dirty="0"/>
              <a:t>vi, </a:t>
            </a:r>
          </a:p>
          <a:p>
            <a:r>
              <a:rPr kumimoji="1" lang="en-US" altLang="zh-CN" sz="1800" dirty="0" err="1">
                <a:latin typeface="Gill Sans MT" panose="020B0502020104020203" pitchFamily="34" charset="0"/>
              </a:rPr>
              <a:t>GNNExplainer</a:t>
            </a:r>
            <a:r>
              <a:rPr kumimoji="1" lang="en" altLang="zh-CN" dirty="0"/>
              <a:t> identifies </a:t>
            </a:r>
            <a:r>
              <a:rPr kumimoji="1" lang="en" altLang="zh-CN" dirty="0">
                <a:solidFill>
                  <a:srgbClr val="FF0000"/>
                </a:solidFill>
              </a:rPr>
              <a:t>a small subgraph </a:t>
            </a:r>
            <a:r>
              <a:rPr kumimoji="1" lang="en" altLang="zh-CN" dirty="0"/>
              <a:t>of the input graph that are </a:t>
            </a:r>
            <a:r>
              <a:rPr kumimoji="1" lang="en" altLang="zh-CN" dirty="0">
                <a:solidFill>
                  <a:srgbClr val="FF0000"/>
                </a:solidFill>
              </a:rPr>
              <a:t>most influential </a:t>
            </a:r>
            <a:r>
              <a:rPr kumimoji="1" lang="en" altLang="zh-CN" dirty="0"/>
              <a:t>for </a:t>
            </a:r>
            <a:r>
              <a:rPr kumimoji="1" lang="en" altLang="zh-CN" dirty="0" err="1"/>
              <a:t>yi</a:t>
            </a:r>
            <a:endParaRPr kumimoji="1" lang="zh-CN" altLang="en-US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B592E2F-34E9-E840-90F8-FF95EF4D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GNNExplainer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A9697E2-33F8-344B-A630-6349450B2C54}"/>
                  </a:ext>
                </a:extLst>
              </p:cNvPr>
              <p:cNvSpPr txBox="1"/>
              <p:nvPr/>
            </p:nvSpPr>
            <p:spPr>
              <a:xfrm>
                <a:off x="1450845" y="5129860"/>
                <a:ext cx="4384277" cy="8582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𝐷𝑖𝑠𝑡𝑎𝑛𝑐𝑒</m:t>
                          </m:r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kumimoji="1"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zh-CN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.  </m:t>
                      </m:r>
                      <m:sSup>
                        <m:s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zh-CN" alt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zh-CN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1" lang="en-US" altLang="zh-CN" sz="20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𝑐𝑙𝑠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1" lang="zh-CN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zh-CN" sz="2000" b="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A9697E2-33F8-344B-A630-6349450B2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845" y="5129860"/>
                <a:ext cx="4384277" cy="858248"/>
              </a:xfrm>
              <a:prstGeom prst="rect">
                <a:avLst/>
              </a:prstGeom>
              <a:blipFill>
                <a:blip r:embed="rId3"/>
                <a:stretch>
                  <a:fillRect l="-576" b="-72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2CF6D167-835F-824F-9AEB-962344E695FD}"/>
              </a:ext>
            </a:extLst>
          </p:cNvPr>
          <p:cNvSpPr txBox="1"/>
          <p:nvPr/>
        </p:nvSpPr>
        <p:spPr>
          <a:xfrm>
            <a:off x="7031531" y="5251207"/>
            <a:ext cx="3362780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kumimoji="1" lang="en-US" altLang="zh-CN" sz="800" dirty="0"/>
          </a:p>
          <a:p>
            <a:r>
              <a:rPr kumimoji="1" lang="en-US" altLang="zh-CN" dirty="0"/>
              <a:t>learn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mask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each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vi,vj</a:t>
            </a:r>
            <a:r>
              <a:rPr kumimoji="1" lang="en-US" altLang="zh-CN" dirty="0"/>
              <a:t>…</a:t>
            </a:r>
          </a:p>
          <a:p>
            <a:endParaRPr kumimoji="1" lang="zh-CN" altLang="en-US" sz="800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7998482-9457-024C-A319-8925AB7B4208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5835122" y="5558984"/>
            <a:ext cx="1196409" cy="0"/>
          </a:xfrm>
          <a:prstGeom prst="straightConnector1">
            <a:avLst/>
          </a:prstGeom>
          <a:ln w="12700"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6F82032-C8EB-BD43-969A-F17214F82892}"/>
              </a:ext>
            </a:extLst>
          </p:cNvPr>
          <p:cNvSpPr txBox="1"/>
          <p:nvPr/>
        </p:nvSpPr>
        <p:spPr>
          <a:xfrm>
            <a:off x="9040104" y="380366"/>
            <a:ext cx="244316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latin typeface="Gill Sans MT" panose="020B0502020104020203" pitchFamily="34" charset="0"/>
              </a:rPr>
              <a:t>﻿Perturbation-Based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GNNExplainer</a:t>
            </a:r>
            <a:endParaRPr kumimoji="1" lang="en-US"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PGExplainer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SubgraphX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48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C9F6C-EF10-9544-9178-4382603D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GNNExplainer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783D0-F85C-AC4F-9A96-24DF211C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0359"/>
          </a:xfrm>
        </p:spPr>
        <p:txBody>
          <a:bodyPr>
            <a:normAutofit/>
          </a:bodyPr>
          <a:lstStyle/>
          <a:p>
            <a:r>
              <a:rPr kumimoji="1" lang="en" altLang="zh-CN" sz="2400" dirty="0"/>
              <a:t>﻿</a:t>
            </a:r>
            <a:r>
              <a:rPr kumimoji="1" lang="en" altLang="zh-CN" sz="2400" dirty="0">
                <a:solidFill>
                  <a:srgbClr val="0070C0"/>
                </a:solidFill>
              </a:rPr>
              <a:t>the first general, model-agnostic approach </a:t>
            </a:r>
            <a:r>
              <a:rPr kumimoji="1" lang="en" altLang="zh-CN" sz="2400" dirty="0"/>
              <a:t>for providing explanations</a:t>
            </a:r>
          </a:p>
          <a:p>
            <a:r>
              <a:rPr kumimoji="1" lang="en" altLang="zh-CN" sz="2400" dirty="0"/>
              <a:t>﻿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learn soft masks for edges and features</a:t>
            </a:r>
            <a:r>
              <a:rPr kumimoji="1" lang="en-US" altLang="zh-CN" sz="2400" dirty="0"/>
              <a:t>,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treats masks as trainable variables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8DCE3F-A822-644F-9843-D766D00D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FA0D002-1A0A-7A4D-819F-F6452E72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093" y="2857208"/>
            <a:ext cx="6925489" cy="662726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D73C82-B4AE-F24B-9F49-716E77332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093" y="3730344"/>
            <a:ext cx="7450107" cy="478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BADFA35-AFEA-4340-9843-58FC64649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093" y="4338214"/>
            <a:ext cx="7231837" cy="1000632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DEE8CE49-12A8-7742-9700-CD955AA8E542}"/>
              </a:ext>
            </a:extLst>
          </p:cNvPr>
          <p:cNvSpPr/>
          <p:nvPr/>
        </p:nvSpPr>
        <p:spPr>
          <a:xfrm>
            <a:off x="6574154" y="4575278"/>
            <a:ext cx="1924894" cy="52650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176DE33A-AF8B-2345-83EE-27CCCD3F181E}"/>
              </a:ext>
            </a:extLst>
          </p:cNvPr>
          <p:cNvSpPr/>
          <p:nvPr/>
        </p:nvSpPr>
        <p:spPr>
          <a:xfrm>
            <a:off x="3837881" y="4575278"/>
            <a:ext cx="1027812" cy="52650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100182F-5C2A-CB48-9A31-B6CED9D7766D}"/>
              </a:ext>
            </a:extLst>
          </p:cNvPr>
          <p:cNvSpPr txBox="1">
            <a:spLocks/>
          </p:cNvSpPr>
          <p:nvPr/>
        </p:nvSpPr>
        <p:spPr>
          <a:xfrm>
            <a:off x="838200" y="5452227"/>
            <a:ext cx="10515600" cy="1000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CN" sz="2400" dirty="0"/>
              <a:t>the masks are optimized by maximizing the mutual information between the predictions of the original graph and the predictions of the </a:t>
            </a:r>
            <a:r>
              <a:rPr kumimoji="1" lang="en-US" altLang="zh-CN" sz="2400" dirty="0"/>
              <a:t>sampled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graph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4DF0FC-8C61-B042-96C6-31BEF56E59CE}"/>
              </a:ext>
            </a:extLst>
          </p:cNvPr>
          <p:cNvSpPr txBox="1"/>
          <p:nvPr/>
        </p:nvSpPr>
        <p:spPr>
          <a:xfrm>
            <a:off x="1994036" y="377989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ym typeface="Wingdings" pitchFamily="2" charset="2"/>
              </a:rPr>
              <a:t>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E68550-F235-0045-A124-2131F014E4D9}"/>
              </a:ext>
            </a:extLst>
          </p:cNvPr>
          <p:cNvSpPr txBox="1"/>
          <p:nvPr/>
        </p:nvSpPr>
        <p:spPr>
          <a:xfrm>
            <a:off x="1994036" y="4616061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ym typeface="Wingdings" pitchFamily="2" charset="2"/>
              </a:rPr>
              <a:t>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725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EDACD9C7-66C4-8546-90DF-97A78426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GNNExplainer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679BD4-F965-FB4F-B62F-A6BD85776966}"/>
              </a:ext>
            </a:extLst>
          </p:cNvPr>
          <p:cNvSpPr txBox="1"/>
          <p:nvPr/>
        </p:nvSpPr>
        <p:spPr>
          <a:xfrm>
            <a:off x="1298853" y="2023767"/>
            <a:ext cx="959429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avoid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trivial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solutions,</a:t>
            </a:r>
            <a:r>
              <a:rPr kumimoji="1" lang="zh-CN" altLang="en-US" sz="2000" dirty="0"/>
              <a:t> </a:t>
            </a:r>
            <a:r>
              <a:rPr kumimoji="1" lang="en-US" altLang="zh-CN" sz="2000" dirty="0">
                <a:solidFill>
                  <a:schemeClr val="accent1"/>
                </a:solidFill>
              </a:rPr>
              <a:t>constraints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mask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are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necessary.</a:t>
            </a:r>
          </a:p>
          <a:p>
            <a:endParaRPr kumimoji="1" lang="en-US" altLang="zh-CN" sz="2000" dirty="0"/>
          </a:p>
          <a:p>
            <a:endParaRPr kumimoji="1" lang="en-US" altLang="zh-CN" sz="2000" dirty="0"/>
          </a:p>
          <a:p>
            <a:endParaRPr kumimoji="1" lang="en-US" altLang="zh-CN" sz="2000" dirty="0"/>
          </a:p>
          <a:p>
            <a:endParaRPr kumimoji="1" lang="en-US" altLang="zh-CN" sz="2000" dirty="0"/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2000" dirty="0"/>
              <a:t>(</a:t>
            </a:r>
            <a:r>
              <a:rPr kumimoji="1" lang="en-US" altLang="zh-CN" sz="2000" dirty="0">
                <a:solidFill>
                  <a:schemeClr val="accent1"/>
                </a:solidFill>
              </a:rPr>
              <a:t>entropy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constraint)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element-wise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entropy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encourage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mask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discrete.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zh-CN" sz="2000" dirty="0"/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2000" dirty="0"/>
              <a:t>(</a:t>
            </a:r>
            <a:r>
              <a:rPr kumimoji="1" lang="en-US" altLang="zh-CN" sz="2000" dirty="0">
                <a:solidFill>
                  <a:schemeClr val="accent1"/>
                </a:solidFill>
              </a:rPr>
              <a:t>size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constraint)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size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penalty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sum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all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elements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mask.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zh-CN" sz="2000" dirty="0"/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sz="2000" dirty="0"/>
              <a:t>(implicit</a:t>
            </a:r>
            <a:r>
              <a:rPr kumimoji="1" lang="zh-CN" altLang="en-US" sz="2000" dirty="0"/>
              <a:t> </a:t>
            </a:r>
            <a:r>
              <a:rPr kumimoji="1" lang="en-US" altLang="zh-CN" sz="2000" dirty="0">
                <a:solidFill>
                  <a:schemeClr val="accent1"/>
                </a:solidFill>
              </a:rPr>
              <a:t>connectivity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constraint)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get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largest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connected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subgraph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explanation.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39A190-63BB-2F49-9D30-9FF7A339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24" y="2499759"/>
            <a:ext cx="6925489" cy="662726"/>
          </a:xfrm>
          <a:prstGeom prst="rect">
            <a:avLst/>
          </a:prstGeom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8A1D5F-9B21-374D-949C-DBA90205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021" y="742781"/>
            <a:ext cx="2419704" cy="2419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0D626A-FDF2-944A-A5B9-F8EB4D4EAD15}"/>
                  </a:ext>
                </a:extLst>
              </p:cNvPr>
              <p:cNvSpPr txBox="1"/>
              <p:nvPr/>
            </p:nvSpPr>
            <p:spPr>
              <a:xfrm>
                <a:off x="9129254" y="488446"/>
                <a:ext cx="2096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𝑥𝑙𝑜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D0D626A-FDF2-944A-A5B9-F8EB4D4EA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254" y="488446"/>
                <a:ext cx="2096471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99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beyond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post-hoc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1618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AE8780-1DDA-614F-B911-65E4BB7C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93" y="1506022"/>
            <a:ext cx="11446926" cy="25459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F89609-4446-A243-A2DE-A2181DF93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00" y="4138463"/>
            <a:ext cx="6386916" cy="2427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699C9CE-5B5B-EA40-A58C-C2A7E7B349AA}"/>
              </a:ext>
            </a:extLst>
          </p:cNvPr>
          <p:cNvSpPr txBox="1"/>
          <p:nvPr/>
        </p:nvSpPr>
        <p:spPr>
          <a:xfrm>
            <a:off x="7870562" y="5012887"/>
            <a:ext cx="3387466" cy="874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 err="1"/>
              <a:t>GNNExplainer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attention/gradient-based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methods.</a:t>
            </a:r>
            <a:endParaRPr kumimoji="1" lang="zh-CN" altLang="en-US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DACD9C7-66C4-8546-90DF-97A78426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GNNExplainer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41927771-5804-B544-B73A-B3FB0A62154B}"/>
              </a:ext>
            </a:extLst>
          </p:cNvPr>
          <p:cNvSpPr/>
          <p:nvPr/>
        </p:nvSpPr>
        <p:spPr>
          <a:xfrm>
            <a:off x="726901" y="5777543"/>
            <a:ext cx="6535748" cy="787949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1376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9B323E-1A52-D849-A9EF-428866C3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1329"/>
            <a:ext cx="10515600" cy="16953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kumimoji="1" lang="en-US" altLang="zh-CN" dirty="0"/>
              <a:t>However,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do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kumimoji="1" lang="en-US" altLang="zh-CN" dirty="0"/>
              <a:t>explain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each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prediction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learning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mask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individually</a:t>
            </a:r>
            <a:r>
              <a:rPr kumimoji="1" lang="en-US" altLang="zh-CN" dirty="0"/>
              <a:t>?</a:t>
            </a:r>
            <a:r>
              <a:rPr kumimoji="1" lang="zh-CN" altLang="en-US" dirty="0"/>
              <a:t> </a:t>
            </a:r>
            <a:r>
              <a:rPr kumimoji="1" lang="en-US" altLang="zh-CN" dirty="0"/>
              <a:t>🤔</a:t>
            </a:r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69C537E-D073-9946-96A4-36344495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Take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break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☕️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81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529EB9-EAAA-1F4F-B885-37275943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PGExplainer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8C743F-E538-3B4E-981E-F250F122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239FFB-3DDF-5F43-BB7B-BEDF8AF4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14" y="2072351"/>
            <a:ext cx="10258972" cy="195116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77C80D4-EAA4-1947-B20B-B86583A75290}"/>
              </a:ext>
            </a:extLst>
          </p:cNvPr>
          <p:cNvSpPr txBox="1"/>
          <p:nvPr/>
        </p:nvSpPr>
        <p:spPr>
          <a:xfrm>
            <a:off x="2026617" y="4405182"/>
            <a:ext cx="8138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/>
              <a:t>﻿</a:t>
            </a:r>
            <a:r>
              <a:rPr kumimoji="1" lang="en-US" altLang="zh-CN" sz="2000" dirty="0" err="1"/>
              <a:t>PGExplainer</a:t>
            </a:r>
            <a:r>
              <a:rPr kumimoji="1" lang="en" altLang="zh-CN" sz="2000" dirty="0"/>
              <a:t> emphasize the </a:t>
            </a:r>
            <a:r>
              <a:rPr kumimoji="1" lang="en" altLang="zh-CN" sz="2000" dirty="0">
                <a:solidFill>
                  <a:srgbClr val="FF0000"/>
                </a:solidFill>
              </a:rPr>
              <a:t>collective</a:t>
            </a:r>
            <a:r>
              <a:rPr kumimoji="1" lang="en" altLang="zh-CN" sz="2000" dirty="0"/>
              <a:t> and </a:t>
            </a:r>
            <a:r>
              <a:rPr kumimoji="1" lang="en" altLang="zh-CN" sz="2000" dirty="0">
                <a:solidFill>
                  <a:srgbClr val="FF0000"/>
                </a:solidFill>
              </a:rPr>
              <a:t>inductive</a:t>
            </a:r>
            <a:r>
              <a:rPr kumimoji="1" lang="en" altLang="zh-CN" sz="2000" dirty="0"/>
              <a:t> nature of this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the explanations can provide </a:t>
            </a:r>
            <a:r>
              <a:rPr kumimoji="1" lang="en" altLang="zh-CN" sz="2000" dirty="0">
                <a:solidFill>
                  <a:schemeClr val="accent1"/>
                </a:solidFill>
              </a:rPr>
              <a:t>a global understanding </a:t>
            </a:r>
            <a:r>
              <a:rPr kumimoji="1" lang="en" altLang="zh-CN" sz="2000" dirty="0"/>
              <a:t>of the trained GNNs</a:t>
            </a:r>
            <a:endParaRPr kumimoji="1"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0F7CEE-4AB0-7B48-8961-C2D0F872BBA9}"/>
              </a:ext>
            </a:extLst>
          </p:cNvPr>
          <p:cNvSpPr txBox="1"/>
          <p:nvPr/>
        </p:nvSpPr>
        <p:spPr>
          <a:xfrm>
            <a:off x="7207318" y="2193252"/>
            <a:ext cx="204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b="1" dirty="0">
                <a:solidFill>
                  <a:schemeClr val="accent1"/>
                </a:solidFill>
              </a:rPr>
              <a:t>shared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explainer</a:t>
            </a:r>
          </a:p>
          <a:p>
            <a:pPr algn="ctr"/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graphs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6C9CAF-4D47-ED40-A254-D687CA66F3B5}"/>
              </a:ext>
            </a:extLst>
          </p:cNvPr>
          <p:cNvSpPr txBox="1"/>
          <p:nvPr/>
        </p:nvSpPr>
        <p:spPr>
          <a:xfrm>
            <a:off x="9040104" y="380366"/>
            <a:ext cx="244316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latin typeface="Gill Sans MT" panose="020B0502020104020203" pitchFamily="34" charset="0"/>
              </a:rPr>
              <a:t>﻿Perturbation-Based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GNNExplainer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latin typeface="Gill Sans MT" panose="020B0502020104020203" pitchFamily="34" charset="0"/>
              </a:rPr>
              <a:t>PGExplainer</a:t>
            </a:r>
            <a:endParaRPr kumimoji="1" lang="en-US" altLang="zh-CN" sz="1200" dirty="0"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SubgraphX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686EBC-DF27-4B4F-8EA8-A047997F4D99}"/>
              </a:ext>
            </a:extLst>
          </p:cNvPr>
          <p:cNvSpPr txBox="1"/>
          <p:nvPr/>
        </p:nvSpPr>
        <p:spPr>
          <a:xfrm>
            <a:off x="0" y="6538912"/>
            <a:ext cx="5652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Parameterized explainer for graph neural network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600" dirty="0" err="1">
                <a:solidFill>
                  <a:schemeClr val="bg1">
                    <a:lumMod val="50000"/>
                  </a:schemeClr>
                </a:solidFill>
                <a:effectLst/>
              </a:rPr>
              <a:t>NeurIPS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ffectLst/>
              </a:rPr>
              <a:t>2020.</a:t>
            </a:r>
            <a:endParaRPr lang="en" altLang="zh-CN" sz="16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3663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529EB9-EAAA-1F4F-B885-37275943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PGExplainer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8C743F-E538-3B4E-981E-F250F122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239FFB-3DDF-5F43-BB7B-BEDF8AF49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1144"/>
            <a:ext cx="4610236" cy="876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7B21E9-C037-0445-B5D6-5A8CB76B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23" y="3355041"/>
            <a:ext cx="6483381" cy="191287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4B403398-BE77-1C4B-8091-37F10AED78DF}"/>
              </a:ext>
            </a:extLst>
          </p:cNvPr>
          <p:cNvCxnSpPr>
            <a:cxnSpLocks/>
          </p:cNvCxnSpPr>
          <p:nvPr/>
        </p:nvCxnSpPr>
        <p:spPr>
          <a:xfrm flipV="1">
            <a:off x="4058958" y="2687971"/>
            <a:ext cx="0" cy="667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4D389D81-70AA-604A-B2ED-757ADA970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96" y="5729058"/>
            <a:ext cx="5011025" cy="616908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54686AF1-7D88-9A4B-86ED-593E449F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585" y="1697970"/>
            <a:ext cx="46102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1600" dirty="0"/>
              <a:t>[training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details]</a:t>
            </a:r>
            <a:endParaRPr kumimoji="1" lang="en" altLang="zh-CN" sz="1600" dirty="0"/>
          </a:p>
          <a:p>
            <a:pPr marL="0" indent="0">
              <a:buNone/>
            </a:pPr>
            <a:r>
              <a:rPr kumimoji="1" lang="en" altLang="zh-CN" sz="1600" dirty="0"/>
              <a:t>Given an input graph, </a:t>
            </a:r>
          </a:p>
          <a:p>
            <a:pPr marL="0" indent="0">
              <a:buNone/>
            </a:pPr>
            <a:r>
              <a:rPr kumimoji="1" lang="en-US" altLang="zh-CN" sz="1600" dirty="0"/>
              <a:t>1.</a:t>
            </a:r>
            <a:r>
              <a:rPr kumimoji="1" lang="zh-CN" altLang="en-US" sz="1600" dirty="0"/>
              <a:t> </a:t>
            </a:r>
            <a:r>
              <a:rPr kumimoji="1" lang="en" altLang="zh-CN" sz="1600" dirty="0"/>
              <a:t>it first obtains the </a:t>
            </a:r>
            <a:r>
              <a:rPr kumimoji="1" lang="en" altLang="zh-CN" sz="1600" dirty="0">
                <a:solidFill>
                  <a:srgbClr val="FF0000"/>
                </a:solidFill>
              </a:rPr>
              <a:t>embeddings for each edge</a:t>
            </a:r>
            <a:r>
              <a:rPr kumimoji="1" lang="zh-CN" altLang="en-US" sz="1600" dirty="0">
                <a:solidFill>
                  <a:srgbClr val="FF0000"/>
                </a:solidFill>
              </a:rPr>
              <a:t>  </a:t>
            </a:r>
            <a:r>
              <a:rPr kumimoji="1" lang="en" altLang="zh-CN" sz="1600" dirty="0"/>
              <a:t>by concatenating the corresponding node embeddings</a:t>
            </a:r>
          </a:p>
          <a:p>
            <a:pPr marL="0" indent="0">
              <a:buNone/>
            </a:pPr>
            <a:endParaRPr kumimoji="1" lang="en-US" altLang="zh-CN" sz="1600" dirty="0"/>
          </a:p>
          <a:p>
            <a:pPr marL="0" indent="0">
              <a:buNone/>
            </a:pPr>
            <a:r>
              <a:rPr kumimoji="1" lang="en-US" altLang="zh-CN" sz="1600" dirty="0"/>
              <a:t>2.</a:t>
            </a:r>
            <a:r>
              <a:rPr kumimoji="1" lang="zh-CN" altLang="en-US" sz="1600" dirty="0"/>
              <a:t> </a:t>
            </a:r>
            <a:r>
              <a:rPr kumimoji="1" lang="en" altLang="zh-CN" sz="1600" dirty="0"/>
              <a:t>uses the edge embeddings to predict the </a:t>
            </a:r>
            <a:r>
              <a:rPr kumimoji="1" lang="en-US" altLang="zh-CN" sz="1600" dirty="0">
                <a:solidFill>
                  <a:srgbClr val="FF0000"/>
                </a:solidFill>
              </a:rPr>
              <a:t>importance</a:t>
            </a:r>
            <a:r>
              <a:rPr kumimoji="1" lang="en" altLang="zh-CN" sz="1600" dirty="0"/>
              <a:t> of each edge</a:t>
            </a:r>
          </a:p>
          <a:p>
            <a:pPr marL="0" indent="0">
              <a:buNone/>
            </a:pPr>
            <a:endParaRPr kumimoji="1" lang="en-US" altLang="zh-CN" sz="1600" dirty="0"/>
          </a:p>
          <a:p>
            <a:pPr marL="0" indent="0">
              <a:buNone/>
            </a:pPr>
            <a:r>
              <a:rPr kumimoji="1" lang="en-US" altLang="zh-CN" sz="1600" dirty="0"/>
              <a:t>3.</a:t>
            </a:r>
            <a:r>
              <a:rPr kumimoji="1" lang="zh-CN" altLang="en-US" sz="1600" dirty="0"/>
              <a:t> </a:t>
            </a:r>
            <a:r>
              <a:rPr kumimoji="1" lang="en" altLang="zh-CN" sz="1600" dirty="0"/>
              <a:t>the </a:t>
            </a:r>
            <a:r>
              <a:rPr kumimoji="1" lang="en" altLang="zh-CN" sz="1600" dirty="0">
                <a:solidFill>
                  <a:srgbClr val="FF0000"/>
                </a:solidFill>
              </a:rPr>
              <a:t>discrete masks </a:t>
            </a:r>
            <a:r>
              <a:rPr kumimoji="1" lang="en" altLang="zh-CN" sz="1600" dirty="0"/>
              <a:t>are sampled via the reparameterization trick</a:t>
            </a:r>
          </a:p>
          <a:p>
            <a:pPr marL="0" indent="0">
              <a:buNone/>
            </a:pPr>
            <a:endParaRPr kumimoji="1" lang="en-US" altLang="zh-CN" sz="1600" dirty="0"/>
          </a:p>
          <a:p>
            <a:pPr marL="0" indent="0">
              <a:buNone/>
            </a:pPr>
            <a:r>
              <a:rPr kumimoji="1" lang="en-US" altLang="zh-CN" sz="1600" dirty="0"/>
              <a:t>4.</a:t>
            </a:r>
            <a:r>
              <a:rPr kumimoji="1" lang="zh-CN" altLang="en-US" sz="1600" dirty="0"/>
              <a:t> </a:t>
            </a:r>
            <a:r>
              <a:rPr kumimoji="1" lang="en" altLang="zh-CN" sz="1600" dirty="0"/>
              <a:t>Finally, the mask predictor is trained by </a:t>
            </a:r>
            <a:r>
              <a:rPr kumimoji="1" lang="en" altLang="zh-CN" sz="1600" dirty="0">
                <a:solidFill>
                  <a:srgbClr val="FF0000"/>
                </a:solidFill>
              </a:rPr>
              <a:t>maximizing</a:t>
            </a:r>
            <a:r>
              <a:rPr kumimoji="1" lang="en" altLang="zh-CN" sz="1600" dirty="0"/>
              <a:t> the mutual information between the original predictions and new predictions</a:t>
            </a:r>
          </a:p>
        </p:txBody>
      </p:sp>
    </p:spTree>
    <p:extLst>
      <p:ext uri="{BB962C8B-B14F-4D97-AF65-F5344CB8AC3E}">
        <p14:creationId xmlns:p14="http://schemas.microsoft.com/office/powerpoint/2010/main" val="823154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2A3300-03B8-F547-9422-5634C6CE4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78" t="78029" r="23094" b="700"/>
          <a:stretch/>
        </p:blipFill>
        <p:spPr>
          <a:xfrm>
            <a:off x="2747251" y="4269491"/>
            <a:ext cx="7198601" cy="71797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0575BCFB-4402-B749-96D3-BA3948F0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PGExplainer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6A679BD4-F965-FB4F-B62F-A6BD85776966}"/>
              </a:ext>
            </a:extLst>
          </p:cNvPr>
          <p:cNvSpPr txBox="1"/>
          <p:nvPr/>
        </p:nvSpPr>
        <p:spPr>
          <a:xfrm>
            <a:off x="1237707" y="1609918"/>
            <a:ext cx="102176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b="1" dirty="0"/>
              <a:t>Constraints</a:t>
            </a:r>
          </a:p>
          <a:p>
            <a:r>
              <a:rPr kumimoji="1" lang="en-US" altLang="zh-CN" sz="2000" dirty="0"/>
              <a:t>In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addition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aforementioned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entropy/size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constraint,</a:t>
            </a:r>
          </a:p>
          <a:p>
            <a:r>
              <a:rPr kumimoji="1" lang="en-US" altLang="zh-CN" sz="2000" dirty="0" err="1"/>
              <a:t>PGExplainer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also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adopts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</a:t>
            </a:r>
            <a:r>
              <a:rPr kumimoji="1" lang="zh-CN" altLang="en-US" sz="2000" dirty="0"/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explicit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connectivity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constraint.</a:t>
            </a:r>
          </a:p>
          <a:p>
            <a:endParaRPr kumimoji="1" lang="en-US" altLang="zh-CN" sz="2000" dirty="0"/>
          </a:p>
          <a:p>
            <a:r>
              <a:rPr kumimoji="1" lang="en-US" altLang="zh-CN" sz="2000" i="1" dirty="0"/>
              <a:t>Reason:</a:t>
            </a:r>
            <a:r>
              <a:rPr kumimoji="1" lang="zh-CN" altLang="en-US" sz="2000" i="1" dirty="0"/>
              <a:t> </a:t>
            </a:r>
            <a:r>
              <a:rPr kumimoji="1" lang="en-US" altLang="zh-CN" sz="2000" i="1" dirty="0"/>
              <a:t>in many real-life scenarios, determinant </a:t>
            </a:r>
            <a:r>
              <a:rPr kumimoji="1" lang="en-US" altLang="zh-CN" sz="2000" i="1" dirty="0">
                <a:solidFill>
                  <a:srgbClr val="0070C0"/>
                </a:solidFill>
              </a:rPr>
              <a:t>motifs</a:t>
            </a:r>
            <a:r>
              <a:rPr kumimoji="1" lang="en-US" altLang="zh-CN" sz="2000" i="1" dirty="0"/>
              <a:t> are expected to be </a:t>
            </a:r>
            <a:r>
              <a:rPr kumimoji="1" lang="en-US" altLang="zh-CN" sz="2000" i="1" dirty="0">
                <a:solidFill>
                  <a:srgbClr val="0070C0"/>
                </a:solidFill>
              </a:rPr>
              <a:t>connected</a:t>
            </a:r>
            <a:r>
              <a:rPr kumimoji="1" lang="en-US" altLang="zh-CN" sz="2000" i="1" dirty="0"/>
              <a:t>. </a:t>
            </a:r>
          </a:p>
          <a:p>
            <a:endParaRPr kumimoji="1" lang="en-US" altLang="zh-CN" sz="2000" dirty="0"/>
          </a:p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constraint 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implemented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 the </a:t>
            </a:r>
            <a:r>
              <a:rPr kumimoji="1" lang="en-US" altLang="zh-CN" dirty="0">
                <a:solidFill>
                  <a:srgbClr val="FF0000"/>
                </a:solidFill>
              </a:rPr>
              <a:t>cross-entropy of adjacent edges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connecting to the same node.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4B2941-3B68-2D48-BEC3-1F48D136EAFD}"/>
              </a:ext>
            </a:extLst>
          </p:cNvPr>
          <p:cNvSpPr txBox="1"/>
          <p:nvPr/>
        </p:nvSpPr>
        <p:spPr>
          <a:xfrm>
            <a:off x="1237709" y="5431046"/>
            <a:ext cx="981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e.g.,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node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j and node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k both connected to the node </a:t>
            </a:r>
            <a:r>
              <a:rPr kumimoji="1" lang="en-US" altLang="zh-CN" sz="2000" dirty="0" err="1"/>
              <a:t>i</a:t>
            </a:r>
            <a:r>
              <a:rPr kumimoji="1" lang="en-US" altLang="zh-CN" sz="2000" dirty="0"/>
              <a:t>. </a:t>
            </a:r>
          </a:p>
          <a:p>
            <a:r>
              <a:rPr kumimoji="1" lang="en-US" altLang="zh-CN" sz="2000" i="1" dirty="0"/>
              <a:t>If</a:t>
            </a:r>
            <a:r>
              <a:rPr kumimoji="1" lang="zh-CN" altLang="en-US" sz="2000" i="1" dirty="0"/>
              <a:t> </a:t>
            </a:r>
            <a:r>
              <a:rPr kumimoji="1" lang="en-US" altLang="zh-CN" sz="2000" i="1" dirty="0">
                <a:solidFill>
                  <a:schemeClr val="accent1"/>
                </a:solidFill>
              </a:rPr>
              <a:t>edge</a:t>
            </a:r>
            <a:r>
              <a:rPr kumimoji="1" lang="zh-CN" altLang="en-US" sz="2000" i="1" dirty="0">
                <a:solidFill>
                  <a:schemeClr val="accent1"/>
                </a:solidFill>
              </a:rPr>
              <a:t> </a:t>
            </a:r>
            <a:r>
              <a:rPr kumimoji="1" lang="en-US" altLang="zh-CN" sz="2000" i="1" dirty="0">
                <a:solidFill>
                  <a:schemeClr val="accent1"/>
                </a:solidFill>
              </a:rPr>
              <a:t>(</a:t>
            </a:r>
            <a:r>
              <a:rPr kumimoji="1" lang="en-US" altLang="zh-CN" sz="2000" i="1" dirty="0" err="1">
                <a:solidFill>
                  <a:schemeClr val="accent1"/>
                </a:solidFill>
              </a:rPr>
              <a:t>i</a:t>
            </a:r>
            <a:r>
              <a:rPr kumimoji="1" lang="en-US" altLang="zh-CN" sz="2000" i="1" dirty="0">
                <a:solidFill>
                  <a:schemeClr val="accent1"/>
                </a:solidFill>
              </a:rPr>
              <a:t>, j) </a:t>
            </a:r>
            <a:r>
              <a:rPr kumimoji="1" lang="en-US" altLang="zh-CN" sz="2000" i="1" dirty="0">
                <a:solidFill>
                  <a:srgbClr val="0070C0"/>
                </a:solidFill>
              </a:rPr>
              <a:t>is selected </a:t>
            </a:r>
            <a:r>
              <a:rPr kumimoji="1" lang="en-US" altLang="zh-CN" sz="2000" i="1" dirty="0"/>
              <a:t>in the the explanatory graph, then adjacent </a:t>
            </a:r>
            <a:r>
              <a:rPr kumimoji="1" lang="en-US" altLang="zh-CN" sz="2000" i="1" dirty="0">
                <a:solidFill>
                  <a:srgbClr val="0070C0"/>
                </a:solidFill>
              </a:rPr>
              <a:t>edge (</a:t>
            </a:r>
            <a:r>
              <a:rPr kumimoji="1" lang="en-US" altLang="zh-CN" sz="2000" i="1" dirty="0" err="1">
                <a:solidFill>
                  <a:srgbClr val="0070C0"/>
                </a:solidFill>
              </a:rPr>
              <a:t>i</a:t>
            </a:r>
            <a:r>
              <a:rPr kumimoji="1" lang="en-US" altLang="zh-CN" sz="2000" i="1" dirty="0">
                <a:solidFill>
                  <a:srgbClr val="0070C0"/>
                </a:solidFill>
              </a:rPr>
              <a:t>, k) should also be included</a:t>
            </a: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27075D63-9ECD-614A-B70D-F8B4C1D79B3D}"/>
              </a:ext>
            </a:extLst>
          </p:cNvPr>
          <p:cNvCxnSpPr>
            <a:cxnSpLocks/>
          </p:cNvCxnSpPr>
          <p:nvPr/>
        </p:nvCxnSpPr>
        <p:spPr>
          <a:xfrm>
            <a:off x="1348709" y="3333404"/>
            <a:ext cx="9700532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40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B63D689-9C44-114B-8736-93BABD47B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453" y="1847850"/>
            <a:ext cx="9265093" cy="435133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E6924E-CEF9-454C-BF56-A9841E9C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E1D2A94-C55C-814B-833D-5663E163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PGExplainer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B32D33C-039A-624F-AC58-D1A6EA8896EB}"/>
              </a:ext>
            </a:extLst>
          </p:cNvPr>
          <p:cNvSpPr/>
          <p:nvPr/>
        </p:nvSpPr>
        <p:spPr>
          <a:xfrm>
            <a:off x="1357438" y="3930869"/>
            <a:ext cx="9552299" cy="2278829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56E4FA-E262-A64D-B310-2F7914E69B44}"/>
              </a:ext>
            </a:extLst>
          </p:cNvPr>
          <p:cNvSpPr txBox="1"/>
          <p:nvPr/>
        </p:nvSpPr>
        <p:spPr>
          <a:xfrm>
            <a:off x="6770670" y="1139066"/>
            <a:ext cx="4139067" cy="458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 err="1"/>
              <a:t>PGExplainer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GNNExplainer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7000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9B323E-1A52-D849-A9EF-428866C3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0992"/>
            <a:ext cx="10515600" cy="366372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kumimoji="1" lang="en-US" altLang="zh-CN"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en-US" altLang="zh-CN" sz="2400" dirty="0"/>
              <a:t>Connected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subgraphs</a:t>
            </a:r>
            <a:r>
              <a:rPr kumimoji="1" lang="en" altLang="zh-CN" sz="2400" dirty="0"/>
              <a:t> are more intuitive and human-intelligible</a:t>
            </a:r>
            <a:r>
              <a:rPr kumimoji="1" lang="en-US" altLang="zh-CN" sz="24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endParaRPr kumimoji="1" lang="en-US" altLang="zh-CN"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en-US" altLang="zh-CN" sz="2400" dirty="0"/>
              <a:t>However,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learned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subgraphs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by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/>
              <a:t>GNNExplainer</a:t>
            </a:r>
            <a:r>
              <a:rPr kumimoji="1" lang="en-US" altLang="zh-CN" sz="2400" dirty="0"/>
              <a:t>/</a:t>
            </a:r>
            <a:r>
              <a:rPr kumimoji="1" lang="en-US" altLang="zh-CN" sz="2400" dirty="0" err="1"/>
              <a:t>PGExplainer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not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always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connected.</a:t>
            </a:r>
          </a:p>
          <a:p>
            <a:pPr marL="0" indent="0" algn="ctr">
              <a:lnSpc>
                <a:spcPct val="150000"/>
              </a:lnSpc>
              <a:buNone/>
            </a:pPr>
            <a:endParaRPr kumimoji="1" lang="en-US" altLang="zh-CN"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kumimoji="1" lang="en-US" altLang="zh-CN" sz="3100" dirty="0"/>
              <a:t>Is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there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a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better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way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to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extract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connected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subgraphs?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🤔</a:t>
            </a:r>
            <a:endParaRPr kumimoji="1" lang="zh-CN" altLang="en-US" sz="31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B5A421A-6432-9545-A0AD-35336684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Take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break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☕️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01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C8FAAA-5DD2-8848-9733-335D5BD88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27485" cy="1956666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﻿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" altLang="zh-CN" dirty="0"/>
              <a:t>explore </a:t>
            </a:r>
            <a:r>
              <a:rPr kumimoji="1" lang="en" altLang="zh-CN" dirty="0">
                <a:solidFill>
                  <a:srgbClr val="FF0000"/>
                </a:solidFill>
              </a:rPr>
              <a:t>subgraph-level </a:t>
            </a:r>
            <a:r>
              <a:rPr kumimoji="1" lang="en" altLang="zh-CN" dirty="0"/>
              <a:t>explanations</a:t>
            </a:r>
            <a:r>
              <a:rPr kumimoji="1" lang="zh-CN" altLang="en-US" dirty="0"/>
              <a:t> </a:t>
            </a:r>
            <a:r>
              <a:rPr kumimoji="1" lang="en" altLang="zh-CN" dirty="0"/>
              <a:t>for</a:t>
            </a:r>
            <a:r>
              <a:rPr kumimoji="1" lang="zh-CN" altLang="en-US" dirty="0"/>
              <a:t> </a:t>
            </a:r>
            <a:r>
              <a:rPr kumimoji="1" lang="en" altLang="zh-CN" dirty="0"/>
              <a:t>GNNs</a:t>
            </a:r>
          </a:p>
          <a:p>
            <a:pPr lvl="1"/>
            <a:r>
              <a:rPr kumimoji="1" lang="en" altLang="zh-CN" dirty="0"/>
              <a:t>use</a:t>
            </a:r>
            <a:r>
              <a:rPr kumimoji="1" lang="zh-CN" altLang="en-US" dirty="0"/>
              <a:t> </a:t>
            </a:r>
            <a:r>
              <a:rPr kumimoji="1" lang="en" altLang="zh-CN" dirty="0">
                <a:solidFill>
                  <a:srgbClr val="0070C0"/>
                </a:solidFill>
              </a:rPr>
              <a:t>Monte Carlo Tree Search </a:t>
            </a:r>
            <a:r>
              <a:rPr kumimoji="1" lang="en" altLang="zh-CN" dirty="0"/>
              <a:t>to explore different subgraphs via node pruning </a:t>
            </a:r>
          </a:p>
          <a:p>
            <a:pPr lvl="1"/>
            <a:r>
              <a:rPr kumimoji="1" lang="en" altLang="zh-CN" dirty="0"/>
              <a:t>select the most important subgraph </a:t>
            </a:r>
            <a:r>
              <a:rPr kumimoji="1" lang="en-US" altLang="zh-CN" dirty="0" err="1"/>
              <a:t>w.r.t.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" altLang="zh-CN" dirty="0">
                <a:solidFill>
                  <a:srgbClr val="0070C0"/>
                </a:solidFill>
              </a:rPr>
              <a:t>Shapley</a:t>
            </a:r>
            <a:r>
              <a:rPr kumimoji="1" lang="en" altLang="zh-CN" dirty="0"/>
              <a:t> value as the explanation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145546-739E-2647-ACA7-BAB581A6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27</a:t>
            </a:fld>
            <a:endParaRPr kumimoji="1"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0556BE4-7190-2248-A77F-B2D82C72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SubgraphX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EC48EB-A0A4-D946-9A47-30515635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99" y="4597044"/>
            <a:ext cx="5358389" cy="10810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9FEF46-953B-9149-B458-62743E45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5" y="3831432"/>
            <a:ext cx="3390900" cy="520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EFB9D7E-A93F-0E40-B988-F778393A1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99" y="3831432"/>
            <a:ext cx="431800" cy="5207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88B9ED7-9AF8-9A4B-B60C-3255F391BD52}"/>
              </a:ext>
            </a:extLst>
          </p:cNvPr>
          <p:cNvSpPr txBox="1"/>
          <p:nvPr/>
        </p:nvSpPr>
        <p:spPr>
          <a:xfrm>
            <a:off x="5068573" y="3890467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=</a:t>
            </a:r>
            <a:endParaRPr kumimoji="1" lang="zh-CN" altLang="en-US" sz="24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0DADD48-CE83-7642-A929-60B577713185}"/>
              </a:ext>
            </a:extLst>
          </p:cNvPr>
          <p:cNvSpPr txBox="1"/>
          <p:nvPr/>
        </p:nvSpPr>
        <p:spPr>
          <a:xfrm>
            <a:off x="1389158" y="3850716"/>
            <a:ext cx="2833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" altLang="zh-CN" dirty="0">
                <a:solidFill>
                  <a:srgbClr val="0070C0"/>
                </a:solidFill>
              </a:rPr>
              <a:t>Monte Carlo Tree Search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</a:t>
            </a:r>
          </a:p>
          <a:p>
            <a:pPr algn="r"/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(the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search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algorithm)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B15946-0F6C-F249-88C9-04C556863E5D}"/>
              </a:ext>
            </a:extLst>
          </p:cNvPr>
          <p:cNvSpPr txBox="1"/>
          <p:nvPr/>
        </p:nvSpPr>
        <p:spPr>
          <a:xfrm>
            <a:off x="1764254" y="4726458"/>
            <a:ext cx="2458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" altLang="zh-CN" dirty="0">
                <a:solidFill>
                  <a:srgbClr val="0070C0"/>
                </a:solidFill>
              </a:rPr>
              <a:t>Shapley value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</a:t>
            </a:r>
          </a:p>
          <a:p>
            <a:pPr algn="r"/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(the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score</a:t>
            </a:r>
            <a:r>
              <a:rPr kumimoji="1"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  <a:sym typeface="Wingdings" pitchFamily="2" charset="2"/>
              </a:rPr>
              <a:t>function)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92CD609-60B4-E747-BA7B-D8C3D9578872}"/>
              </a:ext>
            </a:extLst>
          </p:cNvPr>
          <p:cNvSpPr txBox="1"/>
          <p:nvPr/>
        </p:nvSpPr>
        <p:spPr>
          <a:xfrm>
            <a:off x="0" y="6492875"/>
            <a:ext cx="6295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On </a:t>
            </a:r>
            <a:r>
              <a:rPr lang="en" altLang="zh-CN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Explainability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 of Graph Neural Networks via Subgraph Explorations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ICML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2021.</a:t>
            </a:r>
            <a:endParaRPr lang="en" altLang="zh-CN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D6A25C-BD94-7E4A-87A1-5DC70810759F}"/>
              </a:ext>
            </a:extLst>
          </p:cNvPr>
          <p:cNvSpPr txBox="1"/>
          <p:nvPr/>
        </p:nvSpPr>
        <p:spPr>
          <a:xfrm>
            <a:off x="9040104" y="380366"/>
            <a:ext cx="244316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latin typeface="Gill Sans MT" panose="020B0502020104020203" pitchFamily="34" charset="0"/>
              </a:rPr>
              <a:t>﻿Perturbation-Based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GNNExplainer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PGExplainer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>
                <a:latin typeface="Gill Sans MT" panose="020B0502020104020203" pitchFamily="34" charset="0"/>
              </a:rPr>
              <a:t>SubgraphX</a:t>
            </a:r>
            <a:endParaRPr kumimoji="1" lang="en-US" altLang="zh-CN" sz="12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06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145546-739E-2647-ACA7-BAB581A68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AD750FD6-6FFF-6A45-A6D5-D7DB1378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Class2 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SubgraphX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9BB09A-F094-D84B-AD19-A019523C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50"/>
          <a:stretch/>
        </p:blipFill>
        <p:spPr>
          <a:xfrm>
            <a:off x="609601" y="1372297"/>
            <a:ext cx="5943600" cy="26361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580B82-4D0B-A24C-9345-EB9CBA4B6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68"/>
          <a:stretch/>
        </p:blipFill>
        <p:spPr>
          <a:xfrm>
            <a:off x="568037" y="3856767"/>
            <a:ext cx="6026727" cy="26361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07E7C6D-0A07-E14B-802F-C2AE898EAC51}"/>
              </a:ext>
            </a:extLst>
          </p:cNvPr>
          <p:cNvSpPr txBox="1"/>
          <p:nvPr/>
        </p:nvSpPr>
        <p:spPr>
          <a:xfrm>
            <a:off x="0" y="6492875"/>
            <a:ext cx="6295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On </a:t>
            </a:r>
            <a:r>
              <a:rPr lang="en" altLang="zh-CN" sz="1400" dirty="0" err="1">
                <a:solidFill>
                  <a:schemeClr val="bg1">
                    <a:lumMod val="50000"/>
                  </a:schemeClr>
                </a:solidFill>
                <a:effectLst/>
              </a:rPr>
              <a:t>Explainability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 of Graph Neural Networks via Subgraph Explorations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ICML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2021.</a:t>
            </a:r>
            <a:endParaRPr lang="en" altLang="zh-CN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229E0019-05CF-DA40-94E2-554BE78B3496}"/>
              </a:ext>
            </a:extLst>
          </p:cNvPr>
          <p:cNvSpPr/>
          <p:nvPr/>
        </p:nvSpPr>
        <p:spPr>
          <a:xfrm>
            <a:off x="735675" y="1515653"/>
            <a:ext cx="1388227" cy="4903284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EB82DBDF-D2D1-EB47-8AC9-A2AC768EF296}"/>
              </a:ext>
            </a:extLst>
          </p:cNvPr>
          <p:cNvSpPr/>
          <p:nvPr/>
        </p:nvSpPr>
        <p:spPr>
          <a:xfrm>
            <a:off x="3655521" y="1515653"/>
            <a:ext cx="2799313" cy="4903284"/>
          </a:xfrm>
          <a:prstGeom prst="roundRect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5702CF-5017-354F-BEC7-2CBB7184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348"/>
          <a:stretch/>
        </p:blipFill>
        <p:spPr>
          <a:xfrm>
            <a:off x="7036982" y="2872735"/>
            <a:ext cx="837063" cy="8240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CCDAAB-3751-3243-B9D3-C7C5709C2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06"/>
          <a:stretch/>
        </p:blipFill>
        <p:spPr>
          <a:xfrm>
            <a:off x="7839285" y="2872734"/>
            <a:ext cx="3617040" cy="8240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CE42C71-CF0C-D344-B9B4-9B9D34F92614}"/>
              </a:ext>
            </a:extLst>
          </p:cNvPr>
          <p:cNvSpPr txBox="1"/>
          <p:nvPr/>
        </p:nvSpPr>
        <p:spPr>
          <a:xfrm>
            <a:off x="7455513" y="4152099"/>
            <a:ext cx="3321669" cy="8744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 err="1"/>
              <a:t>SubgraphX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kumimoji="1" lang="en-US" altLang="zh-CN" dirty="0" err="1"/>
              <a:t>GNNExplainer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</a:t>
            </a:r>
            <a:r>
              <a:rPr kumimoji="1" lang="en-US" altLang="zh-CN" dirty="0" err="1"/>
              <a:t>PGExplainer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580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500088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Taxonomy</a:t>
            </a:r>
          </a:p>
          <a:p>
            <a:pPr lvl="2"/>
            <a:r>
              <a:rPr kumimoji="1" lang="en-US" altLang="zh-CN" sz="15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Class1:</a:t>
            </a:r>
            <a:r>
              <a:rPr kumimoji="1" lang="zh-CN" altLang="en-US" sz="15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5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﻿Gradients/Features-Based Methods</a:t>
            </a:r>
          </a:p>
          <a:p>
            <a:pPr lvl="2"/>
            <a:r>
              <a:rPr kumimoji="1" lang="en-US" altLang="zh-CN" sz="15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sz="15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5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15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pPr lvl="2"/>
            <a:r>
              <a:rPr kumimoji="1" lang="en-US" altLang="zh-CN" sz="1500" dirty="0">
                <a:solidFill>
                  <a:srgbClr val="FF0000"/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sz="15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500" dirty="0">
                <a:solidFill>
                  <a:srgbClr val="FF0000"/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1500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500" dirty="0">
                <a:solidFill>
                  <a:srgbClr val="FF0000"/>
                </a:solidFill>
                <a:latin typeface="Gill Sans MT" panose="020B0502020104020203" pitchFamily="34" charset="0"/>
              </a:rPr>
              <a:t>methods</a:t>
            </a:r>
          </a:p>
          <a:p>
            <a:pPr lvl="2"/>
            <a:r>
              <a:rPr kumimoji="1" lang="en-US" altLang="zh-CN" sz="1500" dirty="0">
                <a:latin typeface="Gill Sans MT" panose="020B0502020104020203" pitchFamily="34" charset="0"/>
              </a:rPr>
              <a:t>Class4:</a:t>
            </a:r>
            <a:r>
              <a:rPr kumimoji="1" lang="zh-CN" altLang="en-US" sz="1500" dirty="0">
                <a:latin typeface="Gill Sans MT" panose="020B0502020104020203" pitchFamily="34" charset="0"/>
              </a:rPr>
              <a:t> </a:t>
            </a:r>
            <a:r>
              <a:rPr kumimoji="1" lang="en" altLang="zh-CN" sz="1500" dirty="0">
                <a:latin typeface="Gill Sans MT" panose="020B0502020104020203" pitchFamily="34" charset="0"/>
              </a:rPr>
              <a:t>Decomposition</a:t>
            </a:r>
            <a:r>
              <a:rPr kumimoji="1" lang="en-US" altLang="zh-CN" sz="1500" dirty="0">
                <a:latin typeface="Gill Sans MT" panose="020B0502020104020203" pitchFamily="34" charset="0"/>
              </a:rPr>
              <a:t>-based</a:t>
            </a:r>
            <a:r>
              <a:rPr kumimoji="1" lang="zh-CN" altLang="en-US" sz="1500" dirty="0">
                <a:latin typeface="Gill Sans MT" panose="020B0502020104020203" pitchFamily="34" charset="0"/>
              </a:rPr>
              <a:t> </a:t>
            </a:r>
            <a:r>
              <a:rPr kumimoji="1" lang="en-US" altLang="zh-CN" sz="1500" dirty="0">
                <a:latin typeface="Gill Sans MT" panose="020B0502020104020203" pitchFamily="34" charset="0"/>
              </a:rPr>
              <a:t>methods</a:t>
            </a:r>
            <a:endParaRPr kumimoji="1" lang="en-US" altLang="zh-CN" sz="2600" dirty="0"/>
          </a:p>
          <a:p>
            <a:pPr lvl="1">
              <a:lnSpc>
                <a:spcPct val="150000"/>
              </a:lnSpc>
            </a:pPr>
            <a:r>
              <a:rPr kumimoji="1" lang="en-US" altLang="zh-CN" dirty="0"/>
              <a:t>Metrics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evaluation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brief</a:t>
            </a:r>
            <a:r>
              <a:rPr kumimoji="1" lang="zh-CN" altLang="en-US" dirty="0"/>
              <a:t> </a:t>
            </a:r>
            <a:r>
              <a:rPr kumimoji="1" lang="en-US" altLang="zh-CN" dirty="0"/>
              <a:t>summary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beyond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post-hoc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222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Background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from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learning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explainable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graph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learning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beyond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post-hoc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2830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E38F28-CA11-AD4E-97A3-D3181B6A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5D08AC-E8CA-2148-BCC2-5C8452E6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30</a:t>
            </a:fld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A76CAA-66E3-E04A-88ED-2D5363E762B3}"/>
              </a:ext>
            </a:extLst>
          </p:cNvPr>
          <p:cNvSpPr txBox="1"/>
          <p:nvPr/>
        </p:nvSpPr>
        <p:spPr>
          <a:xfrm>
            <a:off x="1127761" y="1643925"/>
            <a:ext cx="1022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[</a:t>
            </a:r>
            <a:r>
              <a:rPr kumimoji="1" lang="en" altLang="zh-CN" sz="2400" dirty="0"/>
              <a:t>key idea</a:t>
            </a:r>
            <a:r>
              <a:rPr kumimoji="1" lang="en-US" altLang="zh-CN" sz="2400" dirty="0"/>
              <a:t>]</a:t>
            </a:r>
            <a:r>
              <a:rPr kumimoji="1" lang="en" altLang="zh-CN" sz="2400" dirty="0"/>
              <a:t> ﻿employ a simple and interpretable surrogate model </a:t>
            </a:r>
            <a:endParaRPr kumimoji="1" lang="en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to approximate the predictions of the complex deep model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sz="2000" dirty="0"/>
              <a:t>﻿the explanations from the interpretable model are regarded as the explanations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GNN</a:t>
            </a:r>
            <a:endParaRPr kumimoji="1"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1CC33E1-03ED-E040-AC5C-2EA10660DBB2}"/>
              </a:ext>
            </a:extLst>
          </p:cNvPr>
          <p:cNvSpPr txBox="1"/>
          <p:nvPr/>
        </p:nvSpPr>
        <p:spPr>
          <a:xfrm>
            <a:off x="1966999" y="3401600"/>
            <a:ext cx="101415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GNN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B431A6-DA94-AF4C-8902-E9551994E1D2}"/>
              </a:ext>
            </a:extLst>
          </p:cNvPr>
          <p:cNvSpPr txBox="1"/>
          <p:nvPr/>
        </p:nvSpPr>
        <p:spPr>
          <a:xfrm>
            <a:off x="1227166" y="3401600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2D2FCBC-87EF-644A-B10B-61AD45984CE6}"/>
              </a:ext>
            </a:extLst>
          </p:cNvPr>
          <p:cNvSpPr txBox="1"/>
          <p:nvPr/>
        </p:nvSpPr>
        <p:spPr>
          <a:xfrm>
            <a:off x="3398172" y="3401600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y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F042CA3D-1FC7-0B4A-9404-528AC7FC30F7}"/>
              </a:ext>
            </a:extLst>
          </p:cNvPr>
          <p:cNvCxnSpPr>
            <a:stCxn id="7" idx="3"/>
            <a:endCxn id="6" idx="1"/>
          </p:cNvCxnSpPr>
          <p:nvPr/>
        </p:nvCxnSpPr>
        <p:spPr>
          <a:xfrm>
            <a:off x="1549980" y="3586266"/>
            <a:ext cx="417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08E8C6DC-598D-0040-B1CA-7264A8CE081F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2981153" y="3586266"/>
            <a:ext cx="417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DBAAABE-E537-4948-B883-0DF9795A24F0}"/>
              </a:ext>
            </a:extLst>
          </p:cNvPr>
          <p:cNvSpPr txBox="1"/>
          <p:nvPr/>
        </p:nvSpPr>
        <p:spPr>
          <a:xfrm>
            <a:off x="5372791" y="3401600"/>
            <a:ext cx="1174866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surrogate</a:t>
            </a:r>
            <a:endParaRPr kumimoji="1"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54F0841-1B70-BF4B-AE8F-E104B6284049}"/>
              </a:ext>
            </a:extLst>
          </p:cNvPr>
          <p:cNvSpPr txBox="1"/>
          <p:nvPr/>
        </p:nvSpPr>
        <p:spPr>
          <a:xfrm>
            <a:off x="4691149" y="3401600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FC4E9D-2D86-FE4D-A6A1-72E7E45C0A5B}"/>
              </a:ext>
            </a:extLst>
          </p:cNvPr>
          <p:cNvSpPr txBox="1"/>
          <p:nvPr/>
        </p:nvSpPr>
        <p:spPr>
          <a:xfrm>
            <a:off x="6862155" y="3401600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y</a:t>
            </a:r>
            <a:endParaRPr kumimoji="1" lang="zh-CN" altLang="en-US" dirty="0"/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46B8E06F-F660-B54E-836E-AD41E343A83D}"/>
              </a:ext>
            </a:extLst>
          </p:cNvPr>
          <p:cNvCxnSpPr>
            <a:cxnSpLocks/>
            <a:stCxn id="16" idx="3"/>
            <a:endCxn id="15" idx="1"/>
          </p:cNvCxnSpPr>
          <p:nvPr/>
        </p:nvCxnSpPr>
        <p:spPr>
          <a:xfrm>
            <a:off x="5013963" y="3586266"/>
            <a:ext cx="3588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CFA9A4E-C6AF-1F46-99E3-C6F4AE3E5B18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>
            <a:off x="6547657" y="3586266"/>
            <a:ext cx="314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6724B6A0-1308-F240-BC5D-E1AEEFEA3068}"/>
              </a:ext>
            </a:extLst>
          </p:cNvPr>
          <p:cNvCxnSpPr>
            <a:cxnSpLocks/>
          </p:cNvCxnSpPr>
          <p:nvPr/>
        </p:nvCxnSpPr>
        <p:spPr>
          <a:xfrm flipV="1">
            <a:off x="4191692" y="3192084"/>
            <a:ext cx="0" cy="134666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046CD755-D233-F944-A412-EFA91FB8E530}"/>
              </a:ext>
            </a:extLst>
          </p:cNvPr>
          <p:cNvSpPr txBox="1"/>
          <p:nvPr/>
        </p:nvSpPr>
        <p:spPr>
          <a:xfrm>
            <a:off x="8382722" y="3401600"/>
            <a:ext cx="1174866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surrogate</a:t>
            </a:r>
            <a:endParaRPr kumimoji="1"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026FEBE-EB2C-824A-842F-F8811D73953A}"/>
              </a:ext>
            </a:extLst>
          </p:cNvPr>
          <p:cNvSpPr txBox="1"/>
          <p:nvPr/>
        </p:nvSpPr>
        <p:spPr>
          <a:xfrm>
            <a:off x="9768106" y="3401600"/>
            <a:ext cx="1613018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1800" dirty="0"/>
              <a:t>explanations</a:t>
            </a:r>
            <a:endParaRPr kumimoji="1" lang="zh-CN" altLang="en-US" dirty="0"/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725E44E2-EC12-2946-A17D-9082BE9A8323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>
            <a:off x="9557588" y="3586266"/>
            <a:ext cx="2105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D06E7036-8EB5-CB43-A32B-E70A61D87EE1}"/>
              </a:ext>
            </a:extLst>
          </p:cNvPr>
          <p:cNvSpPr txBox="1"/>
          <p:nvPr/>
        </p:nvSpPr>
        <p:spPr>
          <a:xfrm>
            <a:off x="1413850" y="3970173"/>
            <a:ext cx="212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step1.</a:t>
            </a:r>
            <a:r>
              <a:rPr kumimoji="1" lang="zh-CN" altLang="en-US" dirty="0"/>
              <a:t> </a:t>
            </a:r>
            <a:r>
              <a:rPr kumimoji="1" lang="en-US" altLang="zh-CN" dirty="0"/>
              <a:t>collecting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endParaRPr kumimoji="1"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F9E16D2-37FE-F344-A4B0-A89B63747AC6}"/>
              </a:ext>
            </a:extLst>
          </p:cNvPr>
          <p:cNvSpPr txBox="1"/>
          <p:nvPr/>
        </p:nvSpPr>
        <p:spPr>
          <a:xfrm>
            <a:off x="5179424" y="3963294"/>
            <a:ext cx="131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step2.</a:t>
            </a:r>
            <a:r>
              <a:rPr kumimoji="1" lang="zh-CN" altLang="en-US" dirty="0"/>
              <a:t> </a:t>
            </a:r>
            <a:r>
              <a:rPr kumimoji="1" lang="en-US" altLang="zh-CN" dirty="0"/>
              <a:t>fitting</a:t>
            </a:r>
            <a:endParaRPr kumimoji="1"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F2DE86F-5D6C-464A-BA58-6F432E9F7167}"/>
              </a:ext>
            </a:extLst>
          </p:cNvPr>
          <p:cNvSpPr txBox="1"/>
          <p:nvPr/>
        </p:nvSpPr>
        <p:spPr>
          <a:xfrm>
            <a:off x="8512621" y="3963294"/>
            <a:ext cx="17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step3.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explaining</a:t>
            </a:r>
            <a:endParaRPr kumimoji="1" lang="zh-CN" altLang="en-US" dirty="0"/>
          </a:p>
        </p:txBody>
      </p: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E00B32C3-3DB1-9B41-812B-066BC6A65D7B}"/>
              </a:ext>
            </a:extLst>
          </p:cNvPr>
          <p:cNvCxnSpPr>
            <a:cxnSpLocks/>
          </p:cNvCxnSpPr>
          <p:nvPr/>
        </p:nvCxnSpPr>
        <p:spPr>
          <a:xfrm flipV="1">
            <a:off x="7610994" y="3192084"/>
            <a:ext cx="0" cy="134666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0C690EAE-431F-8348-943B-77A06C79F82F}"/>
              </a:ext>
            </a:extLst>
          </p:cNvPr>
          <p:cNvSpPr txBox="1"/>
          <p:nvPr/>
        </p:nvSpPr>
        <p:spPr>
          <a:xfrm>
            <a:off x="639179" y="2923673"/>
            <a:ext cx="215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70C0"/>
                </a:solidFill>
              </a:rPr>
              <a:t>Learning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procedures: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1BD199D-A7FC-7A4F-A06D-5BD8A63CDE66}"/>
              </a:ext>
            </a:extLst>
          </p:cNvPr>
          <p:cNvSpPr txBox="1"/>
          <p:nvPr/>
        </p:nvSpPr>
        <p:spPr>
          <a:xfrm>
            <a:off x="3703321" y="5679288"/>
            <a:ext cx="4582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﻿key difference</a:t>
            </a:r>
            <a:r>
              <a:rPr lang="en-US" altLang="zh-CN" dirty="0"/>
              <a:t>s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how to obtain the local dataset </a:t>
            </a:r>
            <a:r>
              <a:rPr lang="en-US" altLang="zh-CN" dirty="0"/>
              <a:t>(</a:t>
            </a:r>
            <a:r>
              <a:rPr lang="en-US" altLang="zh-CN" dirty="0" err="1"/>
              <a:t>x,y</a:t>
            </a:r>
            <a:r>
              <a:rPr lang="zh-CN" altLang="en-US" dirty="0"/>
              <a:t> </a:t>
            </a:r>
            <a:r>
              <a:rPr lang="en-US" altLang="zh-CN" dirty="0"/>
              <a:t>pairs)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what interpretable surrogate model to use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FE927A7-BC77-F649-AEF8-643EA646C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7" t="24010" r="8222" b="68510"/>
          <a:stretch/>
        </p:blipFill>
        <p:spPr>
          <a:xfrm>
            <a:off x="2806588" y="4750495"/>
            <a:ext cx="6409113" cy="29943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8DD99AC-9EF6-B54D-B062-400D137E3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5" t="79746" r="8455" b="6548"/>
          <a:stretch/>
        </p:blipFill>
        <p:spPr>
          <a:xfrm>
            <a:off x="2789961" y="5016673"/>
            <a:ext cx="6409113" cy="548640"/>
          </a:xfrm>
          <a:prstGeom prst="rect">
            <a:avLst/>
          </a:prstGeom>
        </p:spPr>
      </p:pic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5EC74F1F-DF14-944B-9903-14A9CCCD69D7}"/>
              </a:ext>
            </a:extLst>
          </p:cNvPr>
          <p:cNvCxnSpPr/>
          <p:nvPr/>
        </p:nvCxnSpPr>
        <p:spPr>
          <a:xfrm>
            <a:off x="1074299" y="4538746"/>
            <a:ext cx="10043401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260088F3-315B-0C46-ABAC-13AF2FE46CB1}"/>
              </a:ext>
            </a:extLst>
          </p:cNvPr>
          <p:cNvSpPr txBox="1"/>
          <p:nvPr/>
        </p:nvSpPr>
        <p:spPr>
          <a:xfrm>
            <a:off x="1207528" y="4900210"/>
            <a:ext cx="151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dirty="0"/>
              <a:t>representative</a:t>
            </a:r>
          </a:p>
          <a:p>
            <a:pPr algn="r"/>
            <a:r>
              <a:rPr kumimoji="1" lang="en-US" altLang="zh-CN" dirty="0"/>
              <a:t>methods</a:t>
            </a:r>
            <a:endParaRPr kumimoji="1"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8DFD79B-86D4-8D4F-A572-CD0322B579F9}"/>
              </a:ext>
            </a:extLst>
          </p:cNvPr>
          <p:cNvSpPr txBox="1"/>
          <p:nvPr/>
        </p:nvSpPr>
        <p:spPr>
          <a:xfrm>
            <a:off x="3874771" y="3822295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609654E-E7E0-A04C-8D3A-C17A849B6BAB}"/>
              </a:ext>
            </a:extLst>
          </p:cNvPr>
          <p:cNvSpPr txBox="1"/>
          <p:nvPr/>
        </p:nvSpPr>
        <p:spPr>
          <a:xfrm>
            <a:off x="4191692" y="3822294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y</a:t>
            </a:r>
            <a:endParaRPr kumimoji="1" lang="zh-CN" altLang="en-US" dirty="0"/>
          </a:p>
        </p:txBody>
      </p:sp>
      <p:cxnSp>
        <p:nvCxnSpPr>
          <p:cNvPr id="54" name="曲线连接符 53">
            <a:extLst>
              <a:ext uri="{FF2B5EF4-FFF2-40B4-BE49-F238E27FC236}">
                <a16:creationId xmlns:a16="http://schemas.microsoft.com/office/drawing/2014/main" id="{02954A7F-C3E0-5C4C-89FA-2E1808DAD652}"/>
              </a:ext>
            </a:extLst>
          </p:cNvPr>
          <p:cNvCxnSpPr>
            <a:stCxn id="52" idx="3"/>
            <a:endCxn id="16" idx="2"/>
          </p:cNvCxnSpPr>
          <p:nvPr/>
        </p:nvCxnSpPr>
        <p:spPr>
          <a:xfrm flipV="1">
            <a:off x="4514506" y="3770932"/>
            <a:ext cx="338050" cy="236028"/>
          </a:xfrm>
          <a:prstGeom prst="curvedConnector2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曲线连接符 54">
            <a:extLst>
              <a:ext uri="{FF2B5EF4-FFF2-40B4-BE49-F238E27FC236}">
                <a16:creationId xmlns:a16="http://schemas.microsoft.com/office/drawing/2014/main" id="{55BA7562-C972-534D-8A0F-068746CB25C3}"/>
              </a:ext>
            </a:extLst>
          </p:cNvPr>
          <p:cNvCxnSpPr>
            <a:cxnSpLocks/>
            <a:stCxn id="52" idx="3"/>
            <a:endCxn id="17" idx="2"/>
          </p:cNvCxnSpPr>
          <p:nvPr/>
        </p:nvCxnSpPr>
        <p:spPr>
          <a:xfrm flipV="1">
            <a:off x="4514506" y="3770932"/>
            <a:ext cx="2509056" cy="236028"/>
          </a:xfrm>
          <a:prstGeom prst="curvedConnector2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80A7C6EF-5B51-5B46-B49E-6B2CAF861309}"/>
              </a:ext>
            </a:extLst>
          </p:cNvPr>
          <p:cNvSpPr txBox="1"/>
          <p:nvPr/>
        </p:nvSpPr>
        <p:spPr>
          <a:xfrm>
            <a:off x="9040104" y="380366"/>
            <a:ext cx="28377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Class1: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﻿Gradients/Features-Based 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Class4: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Decomposition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D7C629C-8519-7744-8345-ACF888701B12}"/>
              </a:ext>
            </a:extLst>
          </p:cNvPr>
          <p:cNvSpPr txBox="1"/>
          <p:nvPr/>
        </p:nvSpPr>
        <p:spPr>
          <a:xfrm>
            <a:off x="7849265" y="3401600"/>
            <a:ext cx="322814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x</a:t>
            </a:r>
            <a:endParaRPr kumimoji="1" lang="zh-CN" altLang="en-US" dirty="0"/>
          </a:p>
        </p:txBody>
      </p: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AE2534EA-C995-BE42-9EF1-64896B97EAAD}"/>
              </a:ext>
            </a:extLst>
          </p:cNvPr>
          <p:cNvCxnSpPr>
            <a:cxnSpLocks/>
            <a:stCxn id="35" idx="3"/>
            <a:endCxn id="31" idx="1"/>
          </p:cNvCxnSpPr>
          <p:nvPr/>
        </p:nvCxnSpPr>
        <p:spPr>
          <a:xfrm>
            <a:off x="8172079" y="3586266"/>
            <a:ext cx="2106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0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E38F28-CA11-AD4E-97A3-D3181B6A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Class3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PGM-Explainer</a:t>
            </a:r>
            <a:endParaRPr kumimoji="1" lang="zh-CN" altLang="en-US" sz="36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5D08AC-E8CA-2148-BCC2-5C8452E6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31</a:t>
            </a:fld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0C59BD-4D4C-DD41-8AE7-780A53A9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16" y="1506951"/>
            <a:ext cx="10335368" cy="220956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39AC7C-484B-DB48-8DC5-15EC8AA9C420}"/>
              </a:ext>
            </a:extLst>
          </p:cNvPr>
          <p:cNvSpPr txBox="1"/>
          <p:nvPr/>
        </p:nvSpPr>
        <p:spPr>
          <a:xfrm>
            <a:off x="0" y="6507361"/>
            <a:ext cx="7684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effectLst/>
              </a:rPr>
              <a:t>PGM-Explainer: Probabilistic Graphical Model Explanations for Graph Neural Networks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400" dirty="0">
                <a:solidFill>
                  <a:schemeClr val="bg1">
                    <a:lumMod val="50000"/>
                  </a:schemeClr>
                </a:solidFill>
              </a:rPr>
              <a:t>2020.</a:t>
            </a:r>
            <a:endParaRPr lang="en" altLang="zh-CN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D10BB72-FC1A-4249-9244-8D07CD4770C2}"/>
              </a:ext>
            </a:extLst>
          </p:cNvPr>
          <p:cNvSpPr/>
          <p:nvPr/>
        </p:nvSpPr>
        <p:spPr>
          <a:xfrm>
            <a:off x="6096000" y="1459193"/>
            <a:ext cx="2920678" cy="2257326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8B7E8FBB-75A1-B141-AB5D-2249B4882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316" y="4099024"/>
            <a:ext cx="10515600" cy="2237089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build a probabilistic graphical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model to provide instance-level explanations</a:t>
            </a:r>
          </a:p>
          <a:p>
            <a:r>
              <a:rPr kumimoji="1" lang="en" altLang="zh-CN" sz="2400" dirty="0"/>
              <a:t>an interpretable </a:t>
            </a:r>
            <a:r>
              <a:rPr kumimoji="1" lang="en" altLang="zh-CN" sz="2400" dirty="0">
                <a:solidFill>
                  <a:srgbClr val="FF0000"/>
                </a:solidFill>
              </a:rPr>
              <a:t>Bayesian network </a:t>
            </a:r>
            <a:r>
              <a:rPr kumimoji="1" lang="en" altLang="zh-CN" sz="2400" dirty="0"/>
              <a:t>is employed to fit the local dataset </a:t>
            </a:r>
          </a:p>
          <a:p>
            <a:r>
              <a:rPr kumimoji="1" lang="en" altLang="zh-CN" sz="2400" dirty="0"/>
              <a:t>then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to explain the predictions of the original GNN model</a:t>
            </a:r>
          </a:p>
          <a:p>
            <a:pPr lvl="1"/>
            <a:r>
              <a:rPr kumimoji="1" lang="en" altLang="zh-CN" sz="2000" dirty="0"/>
              <a:t>﻿</a:t>
            </a:r>
            <a:r>
              <a:rPr kumimoji="1" lang="en-US" altLang="zh-CN" sz="2000" dirty="0"/>
              <a:t>e.g.,</a:t>
            </a:r>
            <a:r>
              <a:rPr kumimoji="1" lang="zh-CN" altLang="en-US" sz="2000" dirty="0"/>
              <a:t> </a:t>
            </a:r>
            <a:r>
              <a:rPr kumimoji="1" lang="en" altLang="zh-CN" sz="2000" dirty="0"/>
              <a:t>estimate the probability that node E has the predicted role given other nodes</a:t>
            </a:r>
          </a:p>
        </p:txBody>
      </p:sp>
    </p:spTree>
    <p:extLst>
      <p:ext uri="{BB962C8B-B14F-4D97-AF65-F5344CB8AC3E}">
        <p14:creationId xmlns:p14="http://schemas.microsoft.com/office/powerpoint/2010/main" val="2454553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754379-A8B8-2444-A0E0-6724978F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32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5D4E4EE-681B-6445-BFB1-5513874D1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43" y="1591234"/>
            <a:ext cx="6362469" cy="3506756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160F4A8A-3D1A-C144-9BD8-21B2767D9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Class4: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Decomposition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-based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685883-4CC5-574C-8CE5-338B223C2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" t="24010" r="8222" b="68510"/>
          <a:stretch/>
        </p:blipFill>
        <p:spPr>
          <a:xfrm>
            <a:off x="838201" y="5378013"/>
            <a:ext cx="6409113" cy="2994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D7B4F26-ADEB-C24D-8B04-A2554B842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" t="68594" r="8222" b="18115"/>
          <a:stretch/>
        </p:blipFill>
        <p:spPr>
          <a:xfrm>
            <a:off x="838200" y="5677443"/>
            <a:ext cx="6409113" cy="5320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E70337A-A327-DB41-B5CA-7CF28B8CA673}"/>
              </a:ext>
            </a:extLst>
          </p:cNvPr>
          <p:cNvSpPr txBox="1"/>
          <p:nvPr/>
        </p:nvSpPr>
        <p:spPr>
          <a:xfrm>
            <a:off x="7362316" y="5503992"/>
            <a:ext cx="438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I</a:t>
            </a:r>
            <a:r>
              <a:rPr kumimoji="1" lang="en" altLang="zh-CN" dirty="0"/>
              <a:t>t can only study the importance of different nodes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" altLang="zh-CN" dirty="0"/>
              <a:t>graph structures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9A8768-AE97-2E4B-B283-4D602082D431}"/>
              </a:ext>
            </a:extLst>
          </p:cNvPr>
          <p:cNvSpPr txBox="1"/>
          <p:nvPr/>
        </p:nvSpPr>
        <p:spPr>
          <a:xfrm>
            <a:off x="9277233" y="31069"/>
            <a:ext cx="28377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Class1: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﻿Gradients/Features-Based Methods</a:t>
            </a: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12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Class3: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methods</a:t>
            </a:r>
          </a:p>
          <a:p>
            <a:r>
              <a:rPr kumimoji="1"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Class4:</a:t>
            </a:r>
            <a:r>
              <a:rPr kumimoji="1"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Decomposition</a:t>
            </a:r>
            <a:r>
              <a:rPr kumimoji="1"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-based</a:t>
            </a:r>
            <a:r>
              <a:rPr kumimoji="1"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methods</a:t>
            </a:r>
            <a:endParaRPr kumimoji="1"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2318F36-C3EC-A444-A565-6337D8D55D5C}"/>
              </a:ext>
            </a:extLst>
          </p:cNvPr>
          <p:cNvSpPr txBox="1"/>
          <p:nvPr/>
        </p:nvSpPr>
        <p:spPr>
          <a:xfrm>
            <a:off x="479134" y="2335694"/>
            <a:ext cx="3085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[key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idea]</a:t>
            </a:r>
          </a:p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" altLang="zh-CN" dirty="0"/>
              <a:t>﻿measure the importance of</a:t>
            </a:r>
            <a:r>
              <a:rPr kumimoji="1" lang="zh-CN" altLang="en-US" dirty="0"/>
              <a:t> </a:t>
            </a:r>
            <a:r>
              <a:rPr kumimoji="1" lang="en" altLang="zh-CN" dirty="0"/>
              <a:t>input features by </a:t>
            </a:r>
            <a:r>
              <a:rPr kumimoji="1" lang="en" altLang="zh-CN" dirty="0">
                <a:solidFill>
                  <a:srgbClr val="FF0000"/>
                </a:solidFill>
              </a:rPr>
              <a:t>decomposing</a:t>
            </a:r>
            <a:r>
              <a:rPr kumimoji="1" lang="en" altLang="zh-CN" dirty="0"/>
              <a:t> the original model predictions into several terms.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4280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9B323E-1A52-D849-A9EF-428866C3B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6302"/>
            <a:ext cx="10515600" cy="20427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1" lang="en-US" altLang="zh-CN" dirty="0"/>
          </a:p>
          <a:p>
            <a:pPr marL="0" indent="0" algn="ctr">
              <a:buNone/>
            </a:pP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far,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explanation methods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4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classes.</a:t>
            </a:r>
          </a:p>
          <a:p>
            <a:pPr marL="0" indent="0" algn="ctr">
              <a:buNone/>
            </a:pPr>
            <a:endParaRPr kumimoji="1" lang="en-US" altLang="zh-CN" dirty="0"/>
          </a:p>
          <a:p>
            <a:pPr marL="0" indent="0" algn="ctr">
              <a:buNone/>
            </a:pP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methods?</a:t>
            </a:r>
            <a:r>
              <a:rPr kumimoji="1" lang="zh-CN" altLang="en-US" dirty="0"/>
              <a:t> </a:t>
            </a:r>
            <a:r>
              <a:rPr kumimoji="1" lang="en-US" altLang="zh-CN" dirty="0"/>
              <a:t>🤔</a:t>
            </a:r>
            <a:endParaRPr kumimoji="1"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B5A421A-6432-9545-A0AD-35336684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Take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break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☕️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44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DAD2C-518D-354C-8D15-E835B1F3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Metrics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evaluation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Fidelity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B83962-FA86-0247-82C5-EF0DF3F4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34</a:t>
            </a:fld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A008DF0-4EDF-694B-B370-129279624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36" y="3500927"/>
            <a:ext cx="6527800" cy="10668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31CA192-66B5-ED44-A3A3-840CB37A092F}"/>
              </a:ext>
            </a:extLst>
          </p:cNvPr>
          <p:cNvSpPr txBox="1"/>
          <p:nvPr/>
        </p:nvSpPr>
        <p:spPr>
          <a:xfrm>
            <a:off x="951508" y="2122709"/>
            <a:ext cx="1001060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﻿if </a:t>
            </a:r>
            <a:r>
              <a:rPr lang="en-US" altLang="zh-CN" sz="2000" dirty="0"/>
              <a:t>the</a:t>
            </a:r>
            <a:r>
              <a:rPr lang="zh-CN" altLang="en-US" sz="2000" dirty="0"/>
              <a:t> identified </a:t>
            </a:r>
            <a:r>
              <a:rPr lang="en-US" altLang="zh-CN" sz="2000" dirty="0"/>
              <a:t>mask</a:t>
            </a:r>
            <a:r>
              <a:rPr lang="zh-CN" altLang="en-US" sz="2000" dirty="0"/>
              <a:t> are discriminative to the model</a:t>
            </a:r>
            <a:endParaRPr lang="en-US" altLang="zh-CN" sz="2000" dirty="0"/>
          </a:p>
          <a:p>
            <a:r>
              <a:rPr lang="zh-CN" altLang="en-US" sz="2000" dirty="0"/>
              <a:t>when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mask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removed</a:t>
            </a:r>
            <a:r>
              <a:rPr lang="en-US" altLang="zh-CN" sz="2000" dirty="0"/>
              <a:t>,</a:t>
            </a:r>
            <a:r>
              <a:rPr lang="zh-CN" altLang="en-US" sz="2000" dirty="0"/>
              <a:t> the prediction should change significantly   </a:t>
            </a:r>
            <a:r>
              <a:rPr lang="en-US" altLang="zh-CN" sz="2400" dirty="0">
                <a:sym typeface="Wingdings" pitchFamily="2" charset="2"/>
              </a:rPr>
              <a:t></a:t>
            </a:r>
            <a:r>
              <a:rPr lang="zh-CN" altLang="en-US" sz="2400" dirty="0">
                <a:sym typeface="Wingdings" pitchFamily="2" charset="2"/>
              </a:rPr>
              <a:t> </a:t>
            </a:r>
            <a:r>
              <a:rPr lang="en-US" altLang="zh-CN" sz="2400" dirty="0">
                <a:sym typeface="Wingdings" pitchFamily="2" charset="2"/>
              </a:rPr>
              <a:t>higher</a:t>
            </a:r>
            <a:r>
              <a:rPr lang="zh-CN" altLang="en-US" sz="2400" dirty="0">
                <a:sym typeface="Wingdings" pitchFamily="2" charset="2"/>
              </a:rPr>
              <a:t> </a:t>
            </a:r>
            <a:r>
              <a:rPr lang="en-US" altLang="zh-CN" sz="2400" dirty="0">
                <a:sym typeface="Wingdings" pitchFamily="2" charset="2"/>
              </a:rPr>
              <a:t>Fidelity+</a:t>
            </a:r>
          </a:p>
          <a:p>
            <a:r>
              <a:rPr lang="zh-CN" altLang="en-US" sz="2000" dirty="0"/>
              <a:t>when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mask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retained,</a:t>
            </a:r>
            <a:r>
              <a:rPr lang="zh-CN" altLang="en-US" sz="2000" dirty="0"/>
              <a:t> 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prediction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should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similar</a:t>
            </a:r>
            <a:r>
              <a:rPr kumimoji="1" lang="en" altLang="zh-CN" sz="2000" dirty="0"/>
              <a:t> </a:t>
            </a:r>
            <a:r>
              <a:rPr kumimoji="1" lang="zh-CN" altLang="en-US" sz="2000" dirty="0"/>
              <a:t>                </a:t>
            </a:r>
            <a:r>
              <a:rPr lang="en-US" altLang="zh-CN" sz="2400" dirty="0">
                <a:sym typeface="Wingdings" pitchFamily="2" charset="2"/>
              </a:rPr>
              <a:t></a:t>
            </a:r>
            <a:r>
              <a:rPr lang="zh-CN" altLang="en-US" sz="2400" dirty="0">
                <a:sym typeface="Wingdings" pitchFamily="2" charset="2"/>
              </a:rPr>
              <a:t> </a:t>
            </a:r>
            <a:r>
              <a:rPr lang="en-US" altLang="zh-CN" sz="2400" dirty="0">
                <a:sym typeface="Wingdings" pitchFamily="2" charset="2"/>
              </a:rPr>
              <a:t>lower</a:t>
            </a:r>
            <a:r>
              <a:rPr lang="zh-CN" altLang="en-US" sz="2400" dirty="0">
                <a:sym typeface="Wingdings" pitchFamily="2" charset="2"/>
              </a:rPr>
              <a:t> </a:t>
            </a:r>
            <a:r>
              <a:rPr lang="en-US" altLang="zh-CN" sz="2400" dirty="0">
                <a:sym typeface="Wingdings" pitchFamily="2" charset="2"/>
              </a:rPr>
              <a:t>Fidelity-</a:t>
            </a:r>
            <a:endParaRPr lang="zh-CN" altLang="en-US" sz="20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5837208-8FDA-2940-B9CA-9ECBCB2A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836" y="4807172"/>
            <a:ext cx="6092328" cy="10668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1D14603-1FD1-5A42-8C92-A701BABA6D12}"/>
              </a:ext>
            </a:extLst>
          </p:cNvPr>
          <p:cNvSpPr txBox="1"/>
          <p:nvPr/>
        </p:nvSpPr>
        <p:spPr>
          <a:xfrm>
            <a:off x="951508" y="1592362"/>
            <a:ext cx="455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i="1" dirty="0"/>
              <a:t>Good</a:t>
            </a:r>
            <a:r>
              <a:rPr lang="zh-CN" altLang="en-US" sz="1800" i="1" dirty="0"/>
              <a:t> </a:t>
            </a:r>
            <a:r>
              <a:rPr kumimoji="1" lang="en" altLang="zh-CN" i="1" dirty="0"/>
              <a:t>explanations </a:t>
            </a:r>
            <a:r>
              <a:rPr lang="en-US" altLang="zh-CN" sz="1800" i="1" dirty="0"/>
              <a:t>should</a:t>
            </a:r>
            <a:r>
              <a:rPr lang="zh-CN" altLang="en-US" sz="1800" i="1" dirty="0"/>
              <a:t> </a:t>
            </a:r>
            <a:r>
              <a:rPr lang="en-US" altLang="zh-CN" sz="1800" i="1" dirty="0"/>
              <a:t>be</a:t>
            </a:r>
            <a:r>
              <a:rPr lang="zh-CN" altLang="en-US" sz="1800" i="1" dirty="0"/>
              <a:t> </a:t>
            </a:r>
            <a:r>
              <a:rPr kumimoji="1" lang="en-US" altLang="zh-CN" sz="1800" i="1" dirty="0">
                <a:solidFill>
                  <a:srgbClr val="FF0000"/>
                </a:solidFill>
              </a:rPr>
              <a:t>faithful</a:t>
            </a:r>
            <a:r>
              <a:rPr kumimoji="1" lang="en-US" altLang="zh-CN" sz="1800" i="1" dirty="0"/>
              <a:t> to the model.</a:t>
            </a:r>
            <a:endParaRPr lang="en-US" altLang="zh-CN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B19CD2-9653-034C-B627-D5A764F26E2A}"/>
                  </a:ext>
                </a:extLst>
              </p:cNvPr>
              <p:cNvSpPr txBox="1"/>
              <p:nvPr/>
            </p:nvSpPr>
            <p:spPr>
              <a:xfrm>
                <a:off x="868151" y="4925073"/>
                <a:ext cx="17347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4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kumimoji="1" lang="en-US" altLang="zh-CN" sz="2400" dirty="0"/>
              </a:p>
              <a:p>
                <a:pPr algn="r"/>
                <a:r>
                  <a:rPr kumimoji="1" lang="en-US" altLang="zh-CN" sz="2400" dirty="0"/>
                  <a:t>(</a:t>
                </a:r>
                <a:r>
                  <a:rPr kumimoji="1" lang="en" altLang="zh-CN" sz="2400" dirty="0"/>
                  <a:t>sufficiency</a:t>
                </a:r>
                <a:r>
                  <a:rPr kumimoji="1" lang="en-US" altLang="zh-CN" sz="2400" dirty="0"/>
                  <a:t>)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B19CD2-9653-034C-B627-D5A764F26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51" y="4925073"/>
                <a:ext cx="1734770" cy="830997"/>
              </a:xfrm>
              <a:prstGeom prst="rect">
                <a:avLst/>
              </a:prstGeom>
              <a:blipFill>
                <a:blip r:embed="rId4"/>
                <a:stretch>
                  <a:fillRect r="-5839" b="-164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AEC8FDC-0BEB-6249-B36C-237D99AC67C4}"/>
                  </a:ext>
                </a:extLst>
              </p:cNvPr>
              <p:cNvSpPr txBox="1"/>
              <p:nvPr/>
            </p:nvSpPr>
            <p:spPr>
              <a:xfrm>
                <a:off x="951508" y="3618828"/>
                <a:ext cx="165141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kumimoji="1"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m:rPr>
                          <m:sty m:val="p"/>
                        </m:rPr>
                        <a:rPr kumimoji="1" lang="en-US" altLang="zh-CN" sz="240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kumimoji="1" lang="en-US" altLang="zh-CN" sz="2400" dirty="0"/>
              </a:p>
              <a:p>
                <a:pPr algn="r"/>
                <a:r>
                  <a:rPr kumimoji="1" lang="en-US" altLang="zh-CN" sz="2400" dirty="0"/>
                  <a:t>(necessity)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AEC8FDC-0BEB-6249-B36C-237D99AC6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08" y="3618828"/>
                <a:ext cx="1651413" cy="830997"/>
              </a:xfrm>
              <a:prstGeom prst="rect">
                <a:avLst/>
              </a:prstGeom>
              <a:blipFill>
                <a:blip r:embed="rId5"/>
                <a:stretch>
                  <a:fillRect r="-610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101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DAD2C-518D-354C-8D15-E835B1F3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Metrics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evaluation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Sparsity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B83962-FA86-0247-82C5-EF0DF3F4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35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658CD2-0227-F148-B374-A7B2F5048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59" y="3092335"/>
            <a:ext cx="5923281" cy="14976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51D2E5E-704A-9944-A660-FB266397A370}"/>
              </a:ext>
            </a:extLst>
          </p:cNvPr>
          <p:cNvSpPr txBox="1"/>
          <p:nvPr/>
        </p:nvSpPr>
        <p:spPr>
          <a:xfrm>
            <a:off x="1298983" y="1718711"/>
            <a:ext cx="7311617" cy="874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" altLang="zh-CN" i="1" dirty="0"/>
              <a:t>﻿</a:t>
            </a:r>
            <a:r>
              <a:rPr kumimoji="1" lang="en-US" altLang="zh-CN" i="1" dirty="0"/>
              <a:t>Good</a:t>
            </a:r>
            <a:r>
              <a:rPr kumimoji="1" lang="en" altLang="zh-CN" i="1" dirty="0"/>
              <a:t> explanations should be </a:t>
            </a:r>
            <a:r>
              <a:rPr kumimoji="1" lang="en" altLang="zh-CN" i="1" dirty="0">
                <a:solidFill>
                  <a:srgbClr val="FF0000"/>
                </a:solidFill>
              </a:rPr>
              <a:t>sparse</a:t>
            </a:r>
            <a:r>
              <a:rPr kumimoji="1" lang="zh-CN" altLang="en-US" i="1" dirty="0">
                <a:solidFill>
                  <a:srgbClr val="FF0000"/>
                </a:solidFill>
              </a:rPr>
              <a:t> </a:t>
            </a:r>
            <a:r>
              <a:rPr kumimoji="1" lang="en-US" altLang="zh-CN" i="1" dirty="0">
                <a:solidFill>
                  <a:srgbClr val="FF0000"/>
                </a:solidFill>
              </a:rPr>
              <a:t>and</a:t>
            </a:r>
            <a:r>
              <a:rPr kumimoji="1" lang="zh-CN" altLang="en-US" i="1" dirty="0">
                <a:solidFill>
                  <a:srgbClr val="FF0000"/>
                </a:solidFill>
              </a:rPr>
              <a:t> </a:t>
            </a:r>
            <a:r>
              <a:rPr kumimoji="1" lang="en-US" altLang="zh-CN" i="1" dirty="0">
                <a:solidFill>
                  <a:srgbClr val="FF0000"/>
                </a:solidFill>
              </a:rPr>
              <a:t>compact</a:t>
            </a:r>
            <a:r>
              <a:rPr kumimoji="1" lang="en-US" altLang="zh-CN" i="1" dirty="0"/>
              <a:t>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ym typeface="Wingdings" pitchFamily="2" charset="2"/>
              </a:rPr>
              <a:t>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" altLang="zh-CN" dirty="0"/>
              <a:t>capture the most important input features and</a:t>
            </a:r>
            <a:r>
              <a:rPr kumimoji="1" lang="zh-CN" altLang="en-US" dirty="0"/>
              <a:t> </a:t>
            </a:r>
            <a:r>
              <a:rPr kumimoji="1" lang="en" altLang="zh-CN" dirty="0"/>
              <a:t>ignore the irrelevant ones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A57D83E-FE6C-9143-BBC5-57F6CD23C54D}"/>
              </a:ext>
            </a:extLst>
          </p:cNvPr>
          <p:cNvSpPr txBox="1"/>
          <p:nvPr/>
        </p:nvSpPr>
        <p:spPr>
          <a:xfrm>
            <a:off x="1298983" y="5288500"/>
            <a:ext cx="662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fair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comparison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conducted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under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sparsity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1582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DAD2C-518D-354C-8D15-E835B1F3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2622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Metrics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evaluation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Stability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&amp;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Accuracy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B83962-FA86-0247-82C5-EF0DF3F4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36</a:t>
            </a:fld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51D2E5E-704A-9944-A660-FB266397A370}"/>
              </a:ext>
            </a:extLst>
          </p:cNvPr>
          <p:cNvSpPr txBox="1"/>
          <p:nvPr/>
        </p:nvSpPr>
        <p:spPr>
          <a:xfrm>
            <a:off x="1298983" y="1718711"/>
            <a:ext cx="7607275" cy="1289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" altLang="zh-CN" i="1" dirty="0"/>
              <a:t>﻿</a:t>
            </a:r>
            <a:r>
              <a:rPr kumimoji="1" lang="en-US" altLang="zh-CN" i="1" dirty="0"/>
              <a:t>Good</a:t>
            </a:r>
            <a:r>
              <a:rPr kumimoji="1" lang="en" altLang="zh-CN" i="1" dirty="0"/>
              <a:t> explanations should be </a:t>
            </a:r>
            <a:r>
              <a:rPr kumimoji="1" lang="en-US" altLang="zh-CN" i="1" dirty="0">
                <a:solidFill>
                  <a:srgbClr val="FF0000"/>
                </a:solidFill>
              </a:rPr>
              <a:t>stable</a:t>
            </a:r>
            <a:r>
              <a:rPr kumimoji="1" lang="en-US" altLang="zh-CN" i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" altLang="zh-CN" dirty="0"/>
              <a:t>﻿when small changes are applied to the input without affecting the predictions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" altLang="zh-CN" dirty="0"/>
              <a:t>the explanations should remain similar</a:t>
            </a:r>
            <a:endParaRPr kumimoji="1" lang="zh-CN" altLang="en-US" dirty="0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4AC70AB9-BC78-B64B-8D4B-080657AD0BAC}"/>
              </a:ext>
            </a:extLst>
          </p:cNvPr>
          <p:cNvCxnSpPr>
            <a:cxnSpLocks/>
          </p:cNvCxnSpPr>
          <p:nvPr/>
        </p:nvCxnSpPr>
        <p:spPr>
          <a:xfrm>
            <a:off x="1298983" y="3319756"/>
            <a:ext cx="9505641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7E1D432D-512F-7441-8C36-AD8CB7190E54}"/>
              </a:ext>
            </a:extLst>
          </p:cNvPr>
          <p:cNvSpPr txBox="1"/>
          <p:nvPr/>
        </p:nvSpPr>
        <p:spPr>
          <a:xfrm>
            <a:off x="1298983" y="3658129"/>
            <a:ext cx="9380710" cy="212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" altLang="zh-CN" i="1" dirty="0"/>
              <a:t>﻿</a:t>
            </a:r>
            <a:r>
              <a:rPr kumimoji="1" lang="en-US" altLang="zh-CN" i="1" dirty="0"/>
              <a:t>Good</a:t>
            </a:r>
            <a:r>
              <a:rPr kumimoji="1" lang="en" altLang="zh-CN" i="1" dirty="0"/>
              <a:t> explanations should be </a:t>
            </a:r>
            <a:r>
              <a:rPr kumimoji="1" lang="en-US" altLang="zh-CN" i="1" dirty="0">
                <a:solidFill>
                  <a:srgbClr val="FF0000"/>
                </a:solidFill>
              </a:rPr>
              <a:t>accurate</a:t>
            </a:r>
            <a:r>
              <a:rPr kumimoji="1" lang="en-US" altLang="zh-CN" i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" altLang="zh-CN" dirty="0"/>
              <a:t>compare the</a:t>
            </a:r>
            <a:r>
              <a:rPr kumimoji="1" lang="zh-CN" altLang="en-US" dirty="0"/>
              <a:t> </a:t>
            </a:r>
            <a:r>
              <a:rPr kumimoji="1" lang="en" altLang="zh-CN" dirty="0"/>
              <a:t>explanations with such ground truths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" altLang="zh-CN" dirty="0"/>
              <a:t>closer to ground truths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" altLang="zh-CN" dirty="0"/>
              <a:t>explanations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specific</a:t>
            </a:r>
            <a:r>
              <a:rPr kumimoji="1" lang="zh-CN" altLang="en-US" dirty="0"/>
              <a:t> </a:t>
            </a:r>
            <a:r>
              <a:rPr kumimoji="1" lang="en" altLang="zh-CN" dirty="0"/>
              <a:t>metrics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" altLang="zh-CN" dirty="0"/>
              <a:t>accuracy, F1 score, ROC-AUC score.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i="1" dirty="0">
                <a:solidFill>
                  <a:schemeClr val="bg1">
                    <a:lumMod val="50000"/>
                  </a:schemeClr>
                </a:solidFill>
              </a:rPr>
              <a:t>however</a:t>
            </a:r>
            <a:r>
              <a:rPr kumimoji="1" lang="en" altLang="zh-CN" i="1" dirty="0">
                <a:solidFill>
                  <a:schemeClr val="bg1">
                    <a:lumMod val="50000"/>
                  </a:schemeClr>
                </a:solidFill>
              </a:rPr>
              <a:t>, the Accuracy metric cannot be applied to real-world datasets due to the lack of ground truths.</a:t>
            </a:r>
          </a:p>
        </p:txBody>
      </p:sp>
    </p:spTree>
    <p:extLst>
      <p:ext uri="{BB962C8B-B14F-4D97-AF65-F5344CB8AC3E}">
        <p14:creationId xmlns:p14="http://schemas.microsoft.com/office/powerpoint/2010/main" val="2547652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19D7AD-C8ED-E642-AEEC-52B66BCE3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458" y="1449600"/>
            <a:ext cx="5459872" cy="51333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90E38E-2BA9-6548-B534-CBE7AFAA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25" y="1356391"/>
            <a:ext cx="5168303" cy="54358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C548726-A588-5C4B-BCEA-461BDFAD1C3F}"/>
              </a:ext>
            </a:extLst>
          </p:cNvPr>
          <p:cNvSpPr txBox="1"/>
          <p:nvPr/>
        </p:nvSpPr>
        <p:spPr>
          <a:xfrm>
            <a:off x="7889119" y="843240"/>
            <a:ext cx="35519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dirty="0" err="1"/>
              <a:t>SubgraphX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62AFFB4-2176-E840-93FA-A8EFE83F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38257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Metrics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and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evaluation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47D256-1A60-A04F-92C5-91613399A8A3}"/>
              </a:ext>
            </a:extLst>
          </p:cNvPr>
          <p:cNvSpPr txBox="1"/>
          <p:nvPr/>
        </p:nvSpPr>
        <p:spPr>
          <a:xfrm>
            <a:off x="5946458" y="1302968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higher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Fidelity+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👍🏻</a:t>
            </a:r>
            <a:endParaRPr kumimoji="1"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CD0D81-D7FF-2742-B53B-FD4DC27DF81A}"/>
              </a:ext>
            </a:extLst>
          </p:cNvPr>
          <p:cNvSpPr txBox="1"/>
          <p:nvPr/>
        </p:nvSpPr>
        <p:spPr>
          <a:xfrm>
            <a:off x="5946458" y="3168055"/>
            <a:ext cx="146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lower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Fidelity-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👍🏻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1970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50008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methods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Taxonomy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Metrics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evaluation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A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brief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summary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Recent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advances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beyond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post-hoc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7559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Taxonomy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summary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6B889DB-9139-504D-9CB4-CE64041EDF08}"/>
                  </a:ext>
                </a:extLst>
              </p:cNvPr>
              <p:cNvSpPr txBox="1"/>
              <p:nvPr/>
            </p:nvSpPr>
            <p:spPr>
              <a:xfrm>
                <a:off x="827431" y="2604657"/>
                <a:ext cx="4846904" cy="78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solidFill>
                      <a:schemeClr val="tx1"/>
                    </a:solidFill>
                  </a:rPr>
                  <a:t>step1: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﻿obtain the model parameter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zh-CN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endParaRPr kumimoji="1" lang="en-US" altLang="zh-CN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</a:rPr>
                  <a:t>i.e.,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train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predictor</a:t>
                </a:r>
                <a:endParaRPr kumimoji="1"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6B889DB-9139-504D-9CB4-CE64041ED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31" y="2604657"/>
                <a:ext cx="4846904" cy="781624"/>
              </a:xfrm>
              <a:prstGeom prst="rect">
                <a:avLst/>
              </a:prstGeom>
              <a:blipFill>
                <a:blip r:embed="rId2"/>
                <a:stretch>
                  <a:fillRect l="-2094" t="-3175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7554CDB-EEBC-1944-96A5-E8DC5505A2FA}"/>
                  </a:ext>
                </a:extLst>
              </p:cNvPr>
              <p:cNvSpPr txBox="1"/>
              <p:nvPr/>
            </p:nvSpPr>
            <p:spPr>
              <a:xfrm>
                <a:off x="827431" y="3780107"/>
                <a:ext cx="5459893" cy="1129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>
                    <a:solidFill>
                      <a:schemeClr val="tx1"/>
                    </a:solidFill>
                  </a:rPr>
                  <a:t>step2: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﻿optimize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the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subgraph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/>
                    </a:solidFill>
                  </a:rPr>
                  <a:t>extractor</a:t>
                </a:r>
                <a:r>
                  <a:rPr kumimoji="1"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zh-CN" alt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endParaRPr kumimoji="1" lang="en-US" altLang="zh-CN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/>
                  <a:t>approximate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the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MI: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̃"/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̃"/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zh-CN" alt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chemeClr val="tx1"/>
                    </a:solidFill>
                  </a:rPr>
                  <a:t>usually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with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constraints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(e.g.,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/>
                  <a:t>size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,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tx1"/>
                    </a:solidFill>
                  </a:rPr>
                  <a:t>connectivity)</a:t>
                </a:r>
                <a:r>
                  <a:rPr kumimoji="1" lang="zh-CN" altLang="en-US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7554CDB-EEBC-1944-96A5-E8DC5505A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31" y="3780107"/>
                <a:ext cx="5459893" cy="1129027"/>
              </a:xfrm>
              <a:prstGeom prst="rect">
                <a:avLst/>
              </a:prstGeom>
              <a:blipFill>
                <a:blip r:embed="rId3"/>
                <a:stretch>
                  <a:fillRect l="-1860" t="-3333"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A278A1C-CD5B-254D-9001-2D56410C7751}"/>
              </a:ext>
            </a:extLst>
          </p:cNvPr>
          <p:cNvSpPr txBox="1"/>
          <p:nvPr/>
        </p:nvSpPr>
        <p:spPr>
          <a:xfrm>
            <a:off x="827431" y="1855143"/>
            <a:ext cx="455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post-hoc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methods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are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popular</a:t>
            </a:r>
            <a:endParaRPr kumimoji="1" lang="zh-CN" alt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7782385-D9AD-8040-A95A-872CBAD92338}"/>
                  </a:ext>
                </a:extLst>
              </p:cNvPr>
              <p:cNvSpPr txBox="1"/>
              <p:nvPr/>
            </p:nvSpPr>
            <p:spPr>
              <a:xfrm>
                <a:off x="7209179" y="2221161"/>
                <a:ext cx="601575" cy="4759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7782385-D9AD-8040-A95A-872CBAD92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79" y="2221161"/>
                <a:ext cx="601575" cy="475900"/>
              </a:xfrm>
              <a:prstGeom prst="rect">
                <a:avLst/>
              </a:prstGeom>
              <a:blipFill>
                <a:blip r:embed="rId4"/>
                <a:stretch>
                  <a:fillRect l="-2041" b="-128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/>
              <p:nvPr/>
            </p:nvSpPr>
            <p:spPr>
              <a:xfrm>
                <a:off x="7329626" y="3790271"/>
                <a:ext cx="601575" cy="5188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626" y="3790271"/>
                <a:ext cx="601575" cy="518860"/>
              </a:xfrm>
              <a:prstGeom prst="rect">
                <a:avLst/>
              </a:prstGeom>
              <a:blipFill>
                <a:blip r:embed="rId5"/>
                <a:stretch>
                  <a:fillRect b="-119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086DF60-1DC0-D546-86E0-7CAF0C4A9B54}"/>
                  </a:ext>
                </a:extLst>
              </p:cNvPr>
              <p:cNvSpPr txBox="1"/>
              <p:nvPr/>
            </p:nvSpPr>
            <p:spPr>
              <a:xfrm>
                <a:off x="6592453" y="2581644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086DF60-1DC0-D546-86E0-7CAF0C4A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453" y="2581644"/>
                <a:ext cx="47711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A8C78D0-04A6-DA43-BF09-3860DEE0B9FC}"/>
                  </a:ext>
                </a:extLst>
              </p:cNvPr>
              <p:cNvSpPr txBox="1"/>
              <p:nvPr/>
            </p:nvSpPr>
            <p:spPr>
              <a:xfrm>
                <a:off x="8118158" y="2581644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A8C78D0-04A6-DA43-BF09-3860DEE0B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158" y="2581644"/>
                <a:ext cx="463075" cy="468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7CD062E-74DD-4B47-812D-713E106403DD}"/>
                  </a:ext>
                </a:extLst>
              </p:cNvPr>
              <p:cNvSpPr txBox="1"/>
              <p:nvPr/>
            </p:nvSpPr>
            <p:spPr>
              <a:xfrm>
                <a:off x="9021212" y="2583098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7CD062E-74DD-4B47-812D-713E10640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212" y="2583098"/>
                <a:ext cx="463075" cy="468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B6C40E91-7FA2-8047-B829-EF252CD9A8A9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7069570" y="2812477"/>
            <a:ext cx="1048588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55E457FE-EE63-704B-BE23-A5BA2FD04CC9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8581233" y="2815779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/>
              <p:nvPr/>
            </p:nvSpPr>
            <p:spPr>
              <a:xfrm>
                <a:off x="8918519" y="3811751"/>
                <a:ext cx="601575" cy="4759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519" y="3811751"/>
                <a:ext cx="601575" cy="475900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/>
              <p:nvPr/>
            </p:nvSpPr>
            <p:spPr>
              <a:xfrm>
                <a:off x="8301793" y="4172234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793" y="4172234"/>
                <a:ext cx="57195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/>
              <p:nvPr/>
            </p:nvSpPr>
            <p:spPr>
              <a:xfrm>
                <a:off x="9827498" y="4172234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498" y="4172234"/>
                <a:ext cx="463075" cy="4682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/>
              <p:nvPr/>
            </p:nvSpPr>
            <p:spPr>
              <a:xfrm>
                <a:off x="10730552" y="4173688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0552" y="4173688"/>
                <a:ext cx="463075" cy="4682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2D5855A0-FBC3-674D-991D-D5CB906E66A2}"/>
              </a:ext>
            </a:extLst>
          </p:cNvPr>
          <p:cNvCxnSpPr>
            <a:stCxn id="34" idx="3"/>
            <a:endCxn id="35" idx="1"/>
          </p:cNvCxnSpPr>
          <p:nvPr/>
        </p:nvCxnSpPr>
        <p:spPr>
          <a:xfrm>
            <a:off x="8873744" y="4403067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C03A5D92-439B-374A-B73F-A1F4BEC02A63}"/>
              </a:ext>
            </a:extLst>
          </p:cNvPr>
          <p:cNvCxnSpPr>
            <a:stCxn id="35" idx="3"/>
            <a:endCxn id="36" idx="1"/>
          </p:cNvCxnSpPr>
          <p:nvPr/>
        </p:nvCxnSpPr>
        <p:spPr>
          <a:xfrm>
            <a:off x="10290573" y="4406369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/>
              <p:nvPr/>
            </p:nvSpPr>
            <p:spPr>
              <a:xfrm>
                <a:off x="6592453" y="4174848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453" y="4174848"/>
                <a:ext cx="47711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0632241B-98BF-034C-B76A-1AD529AA4200}"/>
              </a:ext>
            </a:extLst>
          </p:cNvPr>
          <p:cNvCxnSpPr>
            <a:cxnSpLocks/>
            <a:stCxn id="39" idx="3"/>
            <a:endCxn id="34" idx="1"/>
          </p:cNvCxnSpPr>
          <p:nvPr/>
        </p:nvCxnSpPr>
        <p:spPr>
          <a:xfrm flipV="1">
            <a:off x="7069570" y="4403067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曲线连接符 3">
            <a:extLst>
              <a:ext uri="{FF2B5EF4-FFF2-40B4-BE49-F238E27FC236}">
                <a16:creationId xmlns:a16="http://schemas.microsoft.com/office/drawing/2014/main" id="{7E33AEEA-49DF-4442-B2FC-410EC974B359}"/>
              </a:ext>
            </a:extLst>
          </p:cNvPr>
          <p:cNvCxnSpPr>
            <a:stCxn id="9" idx="2"/>
            <a:endCxn id="33" idx="1"/>
          </p:cNvCxnSpPr>
          <p:nvPr/>
        </p:nvCxnSpPr>
        <p:spPr>
          <a:xfrm rot="16200000" flipH="1">
            <a:off x="7537923" y="2669105"/>
            <a:ext cx="1352640" cy="1408552"/>
          </a:xfrm>
          <a:prstGeom prst="curvedConnector2">
            <a:avLst/>
          </a:prstGeom>
          <a:ln>
            <a:solidFill>
              <a:schemeClr val="bg1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56C710F-A8E6-D843-8C05-C84149E95CFE}"/>
              </a:ext>
            </a:extLst>
          </p:cNvPr>
          <p:cNvSpPr txBox="1"/>
          <p:nvPr/>
        </p:nvSpPr>
        <p:spPr>
          <a:xfrm>
            <a:off x="7957916" y="3373381"/>
            <a:ext cx="62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fixed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D6B33CC-412B-FA4C-8171-0C9EE6A9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39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44348BA-93C1-0644-9916-2C4A001499EC}"/>
                  </a:ext>
                </a:extLst>
              </p:cNvPr>
              <p:cNvSpPr txBox="1"/>
              <p:nvPr/>
            </p:nvSpPr>
            <p:spPr>
              <a:xfrm>
                <a:off x="6823457" y="4763486"/>
                <a:ext cx="3907095" cy="447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sub>
                    </m:sSub>
                    <m:r>
                      <a:rPr kumimoji="1"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kumimoji="1"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accent1"/>
                    </a:solidFill>
                  </a:rPr>
                  <a:t>is</a:t>
                </a:r>
                <a:r>
                  <a:rPr kumimoji="1" lang="zh-CN" alt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accent1"/>
                    </a:solidFill>
                  </a:rPr>
                  <a:t>the</a:t>
                </a:r>
                <a:r>
                  <a:rPr kumimoji="1" lang="zh-CN" alt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accent1"/>
                    </a:solidFill>
                  </a:rPr>
                  <a:t>interpretating</a:t>
                </a:r>
                <a:r>
                  <a:rPr kumimoji="1" lang="zh-CN" alt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kumimoji="1" lang="en-US" altLang="zh-CN" sz="2000" dirty="0">
                    <a:solidFill>
                      <a:schemeClr val="accent1"/>
                    </a:solidFill>
                  </a:rPr>
                  <a:t>system</a:t>
                </a:r>
                <a:endParaRPr kumimoji="1" lang="zh-CN" alt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44348BA-93C1-0644-9916-2C4A00149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457" y="4763486"/>
                <a:ext cx="3907095" cy="447558"/>
              </a:xfrm>
              <a:prstGeom prst="rect">
                <a:avLst/>
              </a:prstGeom>
              <a:blipFill>
                <a:blip r:embed="rId14"/>
                <a:stretch>
                  <a:fillRect l="-649" t="-5405" r="-974" b="-1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B45B0B30-D8F6-704A-806D-94AFB87C9E98}"/>
              </a:ext>
            </a:extLst>
          </p:cNvPr>
          <p:cNvSpPr txBox="1"/>
          <p:nvPr/>
        </p:nvSpPr>
        <p:spPr>
          <a:xfrm>
            <a:off x="6943912" y="639780"/>
            <a:ext cx="4154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Class1: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﻿Gradients/Features-Based Methods</a:t>
            </a:r>
          </a:p>
          <a:p>
            <a:r>
              <a:rPr kumimoji="1"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Class2:</a:t>
            </a:r>
            <a:r>
              <a:rPr kumimoji="1" lang="zh-CN" altLang="en-US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﻿Perturbation-Based Methods</a:t>
            </a:r>
            <a:endParaRPr kumimoji="1" lang="en-US" altLang="zh-CN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Class3: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Surrogate-based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methods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Class4: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" altLang="zh-CN" dirty="0">
                <a:latin typeface="Gill Sans MT" panose="020B0502020104020203" pitchFamily="34" charset="0"/>
              </a:rPr>
              <a:t>Decomposition</a:t>
            </a:r>
            <a:r>
              <a:rPr kumimoji="1" lang="en-US" altLang="zh-CN" dirty="0">
                <a:latin typeface="Gill Sans MT" panose="020B0502020104020203" pitchFamily="34" charset="0"/>
              </a:rPr>
              <a:t>-based</a:t>
            </a:r>
            <a:r>
              <a:rPr kumimoji="1" lang="zh-CN" altLang="en-US" dirty="0">
                <a:latin typeface="Gill Sans MT" panose="020B0502020104020203" pitchFamily="34" charset="0"/>
              </a:rPr>
              <a:t> </a:t>
            </a:r>
            <a:r>
              <a:rPr kumimoji="1" lang="en-US" altLang="zh-CN" dirty="0">
                <a:latin typeface="Gill Sans MT" panose="020B0502020104020203" pitchFamily="34" charset="0"/>
              </a:rPr>
              <a:t>methods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61EF362-2E74-E648-A26E-B2F2F4B0F5E0}"/>
                  </a:ext>
                </a:extLst>
              </p:cNvPr>
              <p:cNvSpPr txBox="1"/>
              <p:nvPr/>
            </p:nvSpPr>
            <p:spPr>
              <a:xfrm>
                <a:off x="38784" y="5556166"/>
                <a:ext cx="10686198" cy="888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/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As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1" lang="en-US" altLang="zh-CN" sz="240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ccuracy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)&lt;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1" lang="en-US" altLang="zh-CN" sz="2400" i="0">
                            <a:latin typeface="Cambria Math" panose="02040503050406030204" pitchFamily="18" charset="0"/>
                          </a:rPr>
                          <m:t>Accuracy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acc>
                              <m:accPr>
                                <m:chr m:val="̃"/>
                                <m:ctrlPr>
                                  <a:rPr kumimoji="1"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sub>
                        </m:sSub>
                        <m:r>
                          <a:rPr kumimoji="1"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acc>
                              <m:accPr>
                                <m:chr m:val="̃"/>
                                <m:ctrlPr>
                                  <a:rPr kumimoji="1"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sub>
                        </m:s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kumimoji="1" lang="zh-CN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usual,</a:t>
                </a:r>
              </a:p>
              <a:p>
                <a:pPr lvl="1" algn="ctr"/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can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we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provide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interpretation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without</a:t>
                </a:r>
                <a:r>
                  <a:rPr kumimoji="1"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sacrificing</a:t>
                </a:r>
                <a:r>
                  <a:rPr kumimoji="1"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the</a:t>
                </a:r>
                <a:r>
                  <a:rPr kumimoji="1"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accuracy</a:t>
                </a:r>
                <a:r>
                  <a:rPr kumimoji="1" lang="en-US" altLang="zh-CN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?</a:t>
                </a:r>
                <a:r>
                  <a:rPr kumimoji="1" lang="zh-CN" alt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altLang="zh-CN" sz="2400" dirty="0"/>
                  <a:t>🤔</a:t>
                </a:r>
                <a:endParaRPr kumimoji="1" lang="en-US" altLang="zh-CN" sz="2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461EF362-2E74-E648-A26E-B2F2F4B0F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4" y="5556166"/>
                <a:ext cx="10686198" cy="888192"/>
              </a:xfrm>
              <a:prstGeom prst="rect">
                <a:avLst/>
              </a:prstGeom>
              <a:blipFill>
                <a:blip r:embed="rId15"/>
                <a:stretch>
                  <a:fillRect t="-5634" b="-1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258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" descr="Nonlinear Graph Learning-Convolutional Networks for Node Classification |  SpringerLink">
            <a:extLst>
              <a:ext uri="{FF2B5EF4-FFF2-40B4-BE49-F238E27FC236}">
                <a16:creationId xmlns:a16="http://schemas.microsoft.com/office/drawing/2014/main" id="{EE0992DE-FFDA-084F-8015-029146B51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42"/>
          <a:stretch/>
        </p:blipFill>
        <p:spPr bwMode="auto">
          <a:xfrm>
            <a:off x="1218343" y="3077889"/>
            <a:ext cx="1507876" cy="17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Missing Link Prediction using Common Neighbor and Centrality based  Parameterized Algorithm | Scientific Reports">
            <a:extLst>
              <a:ext uri="{FF2B5EF4-FFF2-40B4-BE49-F238E27FC236}">
                <a16:creationId xmlns:a16="http://schemas.microsoft.com/office/drawing/2014/main" id="{1AE0E221-280F-0543-BEA6-09E46AC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71" y="3077889"/>
            <a:ext cx="4069945" cy="20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Machine Learning Tasks on Graphs. Can We Divide It Into… | by Kacper Kubara  | Towards Data Science">
            <a:extLst>
              <a:ext uri="{FF2B5EF4-FFF2-40B4-BE49-F238E27FC236}">
                <a16:creationId xmlns:a16="http://schemas.microsoft.com/office/drawing/2014/main" id="{D3A04541-8829-EA44-BAA9-58F051ECD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7"/>
          <a:stretch/>
        </p:blipFill>
        <p:spPr bwMode="auto">
          <a:xfrm>
            <a:off x="8291468" y="3202925"/>
            <a:ext cx="2899637" cy="15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51059A57-BFE8-1D40-9851-B1D581F0F49C}"/>
              </a:ext>
            </a:extLst>
          </p:cNvPr>
          <p:cNvSpPr txBox="1"/>
          <p:nvPr/>
        </p:nvSpPr>
        <p:spPr>
          <a:xfrm>
            <a:off x="1417031" y="2317274"/>
            <a:ext cx="1146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node-level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B10A1D87-1AF4-E348-971D-32B4299C6A3C}"/>
              </a:ext>
            </a:extLst>
          </p:cNvPr>
          <p:cNvSpPr txBox="1"/>
          <p:nvPr/>
        </p:nvSpPr>
        <p:spPr>
          <a:xfrm>
            <a:off x="3245856" y="2300148"/>
            <a:ext cx="441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link-level</a:t>
            </a:r>
          </a:p>
        </p:txBody>
      </p:sp>
      <p:sp>
        <p:nvSpPr>
          <p:cNvPr id="69" name="文本框 4">
            <a:extLst>
              <a:ext uri="{FF2B5EF4-FFF2-40B4-BE49-F238E27FC236}">
                <a16:creationId xmlns:a16="http://schemas.microsoft.com/office/drawing/2014/main" id="{E17CF9BB-BC18-C449-9E2D-DC7986B3DCE5}"/>
              </a:ext>
            </a:extLst>
          </p:cNvPr>
          <p:cNvSpPr txBox="1"/>
          <p:nvPr/>
        </p:nvSpPr>
        <p:spPr>
          <a:xfrm>
            <a:off x="9145161" y="2300148"/>
            <a:ext cx="119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kumimoji="1" lang="en-US" altLang="zh-CN" dirty="0">
                <a:latin typeface="Gill Sans MT" panose="020B0502020104020203" pitchFamily="34" charset="0"/>
                <a:ea typeface="SimSun" panose="02010600030101010101" pitchFamily="2" charset="-122"/>
              </a:rPr>
              <a:t>graph-level</a:t>
            </a:r>
            <a:endParaRPr kumimoji="1" lang="zh-CN" altLang="en-US" dirty="0">
              <a:latin typeface="Gill Sans MT" panose="020B0502020104020203" pitchFamily="34" charset="0"/>
              <a:ea typeface="SimSun" panose="02010600030101010101" pitchFamily="2" charset="-122"/>
            </a:endParaRPr>
          </a:p>
        </p:txBody>
      </p:sp>
      <p:sp>
        <p:nvSpPr>
          <p:cNvPr id="72" name="标题 1">
            <a:extLst>
              <a:ext uri="{FF2B5EF4-FFF2-40B4-BE49-F238E27FC236}">
                <a16:creationId xmlns:a16="http://schemas.microsoft.com/office/drawing/2014/main" id="{741887F7-7E67-B24D-8E8F-5AECC03B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A444982-6D46-0147-811C-6CC44D4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5373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Take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a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break</a:t>
            </a:r>
            <a:r>
              <a:rPr kumimoji="1"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☕️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DECE38D-19E2-CF4F-B8CF-77DD0E67EB4E}"/>
                  </a:ext>
                </a:extLst>
              </p:cNvPr>
              <p:cNvSpPr txBox="1"/>
              <p:nvPr/>
            </p:nvSpPr>
            <p:spPr>
              <a:xfrm>
                <a:off x="1536700" y="4267701"/>
                <a:ext cx="98171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400" dirty="0"/>
                  <a:t>a</a:t>
                </a:r>
                <a:r>
                  <a:rPr lang="zh-CN" altLang="en-US" sz="2400" dirty="0"/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</a:rPr>
                  <a:t>joint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training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of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sub>
                    </m:sSub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sub>
                    </m:sSub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might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better?</a:t>
                </a:r>
                <a:r>
                  <a:rPr lang="zh-CN" altLang="en-US" sz="2400" dirty="0"/>
                  <a:t> </a:t>
                </a:r>
                <a:r>
                  <a:rPr lang="en-US" altLang="zh-CN" sz="3200" dirty="0"/>
                  <a:t>🤔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DECE38D-19E2-CF4F-B8CF-77DD0E67E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267701"/>
                <a:ext cx="9817100" cy="769441"/>
              </a:xfrm>
              <a:prstGeom prst="rect">
                <a:avLst/>
              </a:prstGeom>
              <a:blipFill>
                <a:blip r:embed="rId2"/>
                <a:stretch>
                  <a:fillRect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B4C5035-9F76-864B-9E4C-DDBCCDE07189}"/>
                  </a:ext>
                </a:extLst>
              </p:cNvPr>
              <p:cNvSpPr txBox="1"/>
              <p:nvPr/>
            </p:nvSpPr>
            <p:spPr>
              <a:xfrm>
                <a:off x="5495595" y="2100500"/>
                <a:ext cx="1079500" cy="447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sub>
                      </m:sSub>
                      <m:r>
                        <a:rPr kumimoji="1" lang="en-US" altLang="zh-CN" sz="20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kumimoji="1" lang="en-US" altLang="zh-C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B4C5035-9F76-864B-9E4C-DDBCCDE07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595" y="2100500"/>
                <a:ext cx="1079500" cy="447558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9398F4-8E33-7C4F-BE6D-66C4DC8528CC}"/>
                  </a:ext>
                </a:extLst>
              </p:cNvPr>
              <p:cNvSpPr txBox="1"/>
              <p:nvPr/>
            </p:nvSpPr>
            <p:spPr>
              <a:xfrm>
                <a:off x="4834076" y="2830004"/>
                <a:ext cx="601575" cy="5188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9398F4-8E33-7C4F-BE6D-66C4DC852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076" y="2830004"/>
                <a:ext cx="601575" cy="518860"/>
              </a:xfrm>
              <a:prstGeom prst="rect">
                <a:avLst/>
              </a:prstGeom>
              <a:blipFill>
                <a:blip r:embed="rId4"/>
                <a:stretch>
                  <a:fillRect b="-119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7595602-EAE8-494F-A984-1117560D22D0}"/>
                  </a:ext>
                </a:extLst>
              </p:cNvPr>
              <p:cNvSpPr txBox="1"/>
              <p:nvPr/>
            </p:nvSpPr>
            <p:spPr>
              <a:xfrm>
                <a:off x="6422969" y="2851484"/>
                <a:ext cx="601575" cy="4759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7595602-EAE8-494F-A984-1117560D2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969" y="2851484"/>
                <a:ext cx="601575" cy="475900"/>
              </a:xfrm>
              <a:prstGeom prst="rect">
                <a:avLst/>
              </a:prstGeom>
              <a:blipFill>
                <a:blip r:embed="rId5"/>
                <a:stretch>
                  <a:fillRect b="-128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8D73D3-4794-D945-BE63-A0C0C6A34B28}"/>
                  </a:ext>
                </a:extLst>
              </p:cNvPr>
              <p:cNvSpPr txBox="1"/>
              <p:nvPr/>
            </p:nvSpPr>
            <p:spPr>
              <a:xfrm>
                <a:off x="5806243" y="3211967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D8D73D3-4794-D945-BE63-A0C0C6A34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243" y="3211967"/>
                <a:ext cx="57195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08AA9A4-587B-6041-AEF1-ED3BAECBB061}"/>
                  </a:ext>
                </a:extLst>
              </p:cNvPr>
              <p:cNvSpPr txBox="1"/>
              <p:nvPr/>
            </p:nvSpPr>
            <p:spPr>
              <a:xfrm>
                <a:off x="7331948" y="3211967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08AA9A4-587B-6041-AEF1-ED3BAECBB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48" y="3211967"/>
                <a:ext cx="463075" cy="468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E00E089-AAF6-0E44-8F47-D669E2484F4E}"/>
                  </a:ext>
                </a:extLst>
              </p:cNvPr>
              <p:cNvSpPr txBox="1"/>
              <p:nvPr/>
            </p:nvSpPr>
            <p:spPr>
              <a:xfrm>
                <a:off x="8235002" y="3213421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E00E089-AAF6-0E44-8F47-D669E2484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002" y="3213421"/>
                <a:ext cx="463075" cy="4682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6F594DB-64D8-3948-A474-D6DEBB83D529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6378194" y="3442800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59E4A2F5-FA06-1E45-8686-04587A3A4BC3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7795023" y="3446102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EF95672-000E-3E4F-8E5D-2A0CBABC2435}"/>
                  </a:ext>
                </a:extLst>
              </p:cNvPr>
              <p:cNvSpPr txBox="1"/>
              <p:nvPr/>
            </p:nvSpPr>
            <p:spPr>
              <a:xfrm>
                <a:off x="4096903" y="3214581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EF95672-000E-3E4F-8E5D-2A0CBABC2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03" y="3214581"/>
                <a:ext cx="4771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F7DC7F3A-0E08-4344-BC70-3A31718D7009}"/>
              </a:ext>
            </a:extLst>
          </p:cNvPr>
          <p:cNvCxnSpPr>
            <a:cxnSpLocks/>
            <a:stCxn id="22" idx="3"/>
            <a:endCxn id="17" idx="1"/>
          </p:cNvCxnSpPr>
          <p:nvPr/>
        </p:nvCxnSpPr>
        <p:spPr>
          <a:xfrm flipV="1">
            <a:off x="4574020" y="3442800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45174FF0-16F4-C54B-A8FC-06D56A36BD0E}"/>
              </a:ext>
            </a:extLst>
          </p:cNvPr>
          <p:cNvSpPr/>
          <p:nvPr/>
        </p:nvSpPr>
        <p:spPr>
          <a:xfrm rot="5400000">
            <a:off x="5825919" y="1473954"/>
            <a:ext cx="298963" cy="2463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F5E4B0-2CE6-A148-BAE4-1F903D6D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4499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existing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methods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Recent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advances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that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go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beyond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the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post-hoc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7701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5681157-5F7A-A547-A796-A749F6E6EE07}"/>
              </a:ext>
            </a:extLst>
          </p:cNvPr>
          <p:cNvSpPr txBox="1"/>
          <p:nvPr/>
        </p:nvSpPr>
        <p:spPr>
          <a:xfrm>
            <a:off x="1089954" y="5637831"/>
            <a:ext cx="6405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do</a:t>
            </a:r>
            <a:r>
              <a:rPr kumimoji="1" lang="zh-CN" altLang="en-US" sz="2400" dirty="0"/>
              <a:t> </a:t>
            </a:r>
            <a:r>
              <a:rPr kumimoji="1" lang="en" altLang="zh-CN" sz="2400" dirty="0"/>
              <a:t>﻿not impose any potentially biased constraints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e.g.,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graph</a:t>
            </a:r>
            <a:r>
              <a:rPr kumimoji="1" lang="zh-CN" altLang="en-US" sz="2000" dirty="0"/>
              <a:t> </a:t>
            </a:r>
            <a:r>
              <a:rPr kumimoji="1" lang="en" altLang="zh-CN" sz="2000" dirty="0"/>
              <a:t>size or connectivity</a:t>
            </a:r>
            <a:endParaRPr kumimoji="1"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C413DD8-D145-0946-9B39-712238C576DD}"/>
                  </a:ext>
                </a:extLst>
              </p:cNvPr>
              <p:cNvSpPr txBox="1"/>
              <p:nvPr/>
            </p:nvSpPr>
            <p:spPr>
              <a:xfrm>
                <a:off x="1089954" y="1574628"/>
                <a:ext cx="10012091" cy="1257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sz="2400" dirty="0"/>
                  <a:t>use </a:t>
                </a:r>
                <a:r>
                  <a:rPr kumimoji="1" lang="en" altLang="zh-CN" sz="2400" dirty="0">
                    <a:solidFill>
                      <a:srgbClr val="FF0000"/>
                    </a:solidFill>
                  </a:rPr>
                  <a:t>information constraint </a:t>
                </a:r>
                <a:r>
                  <a:rPr kumimoji="1" lang="en" altLang="zh-CN" sz="2400" dirty="0"/>
                  <a:t>to select label-relevant subgraph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inspired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by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the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Graph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Information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Bottleneck</a:t>
                </a:r>
                <a:r>
                  <a:rPr kumimoji="1" lang="zh-CN" alt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kumimoji="1" lang="en-US" altLang="zh-CN" sz="2400" dirty="0">
                    <a:solidFill>
                      <a:schemeClr val="bg1">
                        <a:lumMod val="50000"/>
                      </a:schemeClr>
                    </a:solidFill>
                  </a:rPr>
                  <a:t>(GIB)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dirty="0"/>
                  <a:t>form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joint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learning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framework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of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and</a:t>
                </a:r>
                <a:r>
                  <a:rPr kumimoji="1" lang="zh-CN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kumimoji="1" lang="zh-CN" alt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sub>
                    </m:sSub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C413DD8-D145-0946-9B39-712238C57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954" y="1574628"/>
                <a:ext cx="10012091" cy="1257524"/>
              </a:xfrm>
              <a:prstGeom prst="rect">
                <a:avLst/>
              </a:prstGeom>
              <a:blipFill>
                <a:blip r:embed="rId2"/>
                <a:stretch>
                  <a:fillRect l="-886" t="-2970" b="-49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3C63AF47-E590-1C45-8069-F6CAFDD0CE54}"/>
                  </a:ext>
                </a:extLst>
              </p:cNvPr>
              <p:cNvSpPr txBox="1"/>
              <p:nvPr/>
            </p:nvSpPr>
            <p:spPr>
              <a:xfrm>
                <a:off x="5105351" y="3254861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3C63AF47-E590-1C45-8069-F6CAFDD0C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51" y="3254861"/>
                <a:ext cx="57195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D98AC34E-746D-164A-96D3-7B483DD811A9}"/>
                  </a:ext>
                </a:extLst>
              </p:cNvPr>
              <p:cNvSpPr txBox="1"/>
              <p:nvPr/>
            </p:nvSpPr>
            <p:spPr>
              <a:xfrm>
                <a:off x="6161156" y="3254861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D98AC34E-746D-164A-96D3-7B483DD81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156" y="3254861"/>
                <a:ext cx="463075" cy="468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CDF3B150-A4EF-354E-A7B1-14E25A3C403E}"/>
                  </a:ext>
                </a:extLst>
              </p:cNvPr>
              <p:cNvSpPr txBox="1"/>
              <p:nvPr/>
            </p:nvSpPr>
            <p:spPr>
              <a:xfrm>
                <a:off x="7064210" y="3256315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CDF3B150-A4EF-354E-A7B1-14E25A3C4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210" y="3256315"/>
                <a:ext cx="463075" cy="468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A5306D89-5AB0-2A4E-9016-25C2AFB1EE83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5677302" y="3485694"/>
            <a:ext cx="4838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F86FDDC0-C838-D24B-AC74-415193D99C53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6624231" y="3488996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17F148F-58C1-754A-AB70-332D83578927}"/>
                  </a:ext>
                </a:extLst>
              </p:cNvPr>
              <p:cNvSpPr txBox="1"/>
              <p:nvPr/>
            </p:nvSpPr>
            <p:spPr>
              <a:xfrm>
                <a:off x="4183411" y="3257475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17F148F-58C1-754A-AB70-332D83578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411" y="3257475"/>
                <a:ext cx="47711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F674B865-BCB8-D240-913D-EDDBF11DC5B6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4660528" y="3485694"/>
            <a:ext cx="4448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曲线连接符 14">
            <a:extLst>
              <a:ext uri="{FF2B5EF4-FFF2-40B4-BE49-F238E27FC236}">
                <a16:creationId xmlns:a16="http://schemas.microsoft.com/office/drawing/2014/main" id="{C05F66F1-A7CB-8B40-BA1B-5B49B34A6C99}"/>
              </a:ext>
            </a:extLst>
          </p:cNvPr>
          <p:cNvCxnSpPr>
            <a:stCxn id="12" idx="2"/>
            <a:endCxn id="7" idx="2"/>
          </p:cNvCxnSpPr>
          <p:nvPr/>
        </p:nvCxnSpPr>
        <p:spPr>
          <a:xfrm rot="5400000" flipH="1" flipV="1">
            <a:off x="4905341" y="3233154"/>
            <a:ext cx="2614" cy="969357"/>
          </a:xfrm>
          <a:prstGeom prst="curvedConnector3">
            <a:avLst>
              <a:gd name="adj1" fmla="val -12632058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曲线连接符 16">
            <a:extLst>
              <a:ext uri="{FF2B5EF4-FFF2-40B4-BE49-F238E27FC236}">
                <a16:creationId xmlns:a16="http://schemas.microsoft.com/office/drawing/2014/main" id="{C3F81082-CE9B-FA49-AF1F-9BC141C9CBB0}"/>
              </a:ext>
            </a:extLst>
          </p:cNvPr>
          <p:cNvCxnSpPr>
            <a:cxnSpLocks/>
            <a:stCxn id="7" idx="2"/>
            <a:endCxn id="9" idx="2"/>
          </p:cNvCxnSpPr>
          <p:nvPr/>
        </p:nvCxnSpPr>
        <p:spPr>
          <a:xfrm rot="16200000" flipH="1">
            <a:off x="6339508" y="2768344"/>
            <a:ext cx="8059" cy="1904421"/>
          </a:xfrm>
          <a:prstGeom prst="curvedConnector3">
            <a:avLst>
              <a:gd name="adj1" fmla="val 419728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2411EAF3-24C5-1944-9346-FC537F665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42</a:t>
            </a:fld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77528D2-8197-AB4B-81C0-178075B62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1778" y="4663803"/>
            <a:ext cx="7335827" cy="815092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0CB866-E159-EE47-AF75-3A2CD7004B18}"/>
                  </a:ext>
                </a:extLst>
              </p:cNvPr>
              <p:cNvSpPr txBox="1"/>
              <p:nvPr/>
            </p:nvSpPr>
            <p:spPr>
              <a:xfrm>
                <a:off x="4403497" y="4053214"/>
                <a:ext cx="1190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)↓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0CB866-E159-EE47-AF75-3A2CD7004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497" y="4053214"/>
                <a:ext cx="1190647" cy="369332"/>
              </a:xfrm>
              <a:prstGeom prst="rect">
                <a:avLst/>
              </a:prstGeom>
              <a:blipFill>
                <a:blip r:embed="rId8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DB20949-CD69-BC4C-BC12-8C174DF5BEA7}"/>
                  </a:ext>
                </a:extLst>
              </p:cNvPr>
              <p:cNvSpPr txBox="1"/>
              <p:nvPr/>
            </p:nvSpPr>
            <p:spPr>
              <a:xfrm>
                <a:off x="5815268" y="4053214"/>
                <a:ext cx="1179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)↑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DB20949-CD69-BC4C-BC12-8C174DF5B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268" y="4053214"/>
                <a:ext cx="1179747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B8994D7-342E-9E4A-A405-4D627BAF9728}"/>
                  </a:ext>
                </a:extLst>
              </p:cNvPr>
              <p:cNvSpPr txBox="1"/>
              <p:nvPr/>
            </p:nvSpPr>
            <p:spPr>
              <a:xfrm>
                <a:off x="4641959" y="2978181"/>
                <a:ext cx="477117" cy="412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8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kumimoji="1" lang="zh-CN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B8994D7-342E-9E4A-A405-4D627BAF9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959" y="2978181"/>
                <a:ext cx="477117" cy="412357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3830D065-0323-FA4F-84A0-49AE25B0A591}"/>
              </a:ext>
            </a:extLst>
          </p:cNvPr>
          <p:cNvSpPr txBox="1"/>
          <p:nvPr/>
        </p:nvSpPr>
        <p:spPr>
          <a:xfrm>
            <a:off x="0" y="6538912"/>
            <a:ext cx="8255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</a:rPr>
              <a:t>Interpretable and Generalizable Graph Learning via Stochastic Attention Mechanism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kumimoji="1"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</a:rPr>
              <a:t>2022.</a:t>
            </a: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2EF9CDCD-C7A4-104A-8E16-79ABEE2E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GSAT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92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GSAT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FFDD88-700D-364A-A3EE-53902C8F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5" y="2276487"/>
            <a:ext cx="6173002" cy="209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/>
              <p:nvPr/>
            </p:nvSpPr>
            <p:spPr>
              <a:xfrm>
                <a:off x="7886436" y="3128948"/>
                <a:ext cx="601575" cy="4945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436" y="3128948"/>
                <a:ext cx="601575" cy="494559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/>
              <p:nvPr/>
            </p:nvSpPr>
            <p:spPr>
              <a:xfrm>
                <a:off x="9475329" y="3150428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5329" y="3150428"/>
                <a:ext cx="553485" cy="461665"/>
              </a:xfrm>
              <a:prstGeom prst="rect">
                <a:avLst/>
              </a:prstGeom>
              <a:blipFill>
                <a:blip r:embed="rId4"/>
                <a:stretch>
                  <a:fillRect b="-128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/>
              <p:nvPr/>
            </p:nvSpPr>
            <p:spPr>
              <a:xfrm>
                <a:off x="8858603" y="3510911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603" y="3510911"/>
                <a:ext cx="5719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/>
              <p:nvPr/>
            </p:nvSpPr>
            <p:spPr>
              <a:xfrm>
                <a:off x="10384308" y="3510911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308" y="3510911"/>
                <a:ext cx="463075" cy="468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/>
              <p:nvPr/>
            </p:nvSpPr>
            <p:spPr>
              <a:xfrm>
                <a:off x="11287362" y="3512365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7362" y="3512365"/>
                <a:ext cx="463075" cy="468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D5855A0-FBC3-674D-991D-D5CB906E66A2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9430554" y="3741744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03A5D92-439B-374A-B73F-A1F4BEC02A63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10847383" y="3745046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/>
              <p:nvPr/>
            </p:nvSpPr>
            <p:spPr>
              <a:xfrm>
                <a:off x="7149263" y="3513525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263" y="3513525"/>
                <a:ext cx="47711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632241B-98BF-034C-B76A-1AD529AA4200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7626380" y="3741744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28AF1081-C5C0-CE4F-BCC3-3E2214E55412}"/>
              </a:ext>
            </a:extLst>
          </p:cNvPr>
          <p:cNvSpPr/>
          <p:nvPr/>
        </p:nvSpPr>
        <p:spPr>
          <a:xfrm rot="5400000">
            <a:off x="8823100" y="1737656"/>
            <a:ext cx="298963" cy="24638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7B12156-18BF-C04C-B704-6C9C58233845}"/>
              </a:ext>
            </a:extLst>
          </p:cNvPr>
          <p:cNvSpPr txBox="1"/>
          <p:nvPr/>
        </p:nvSpPr>
        <p:spPr>
          <a:xfrm>
            <a:off x="8219349" y="2453921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joint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training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/>
              <p:nvPr/>
            </p:nvSpPr>
            <p:spPr>
              <a:xfrm>
                <a:off x="764741" y="1730452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41" y="1730452"/>
                <a:ext cx="4771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/>
              <p:nvPr/>
            </p:nvSpPr>
            <p:spPr>
              <a:xfrm>
                <a:off x="6124338" y="4352314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338" y="4352314"/>
                <a:ext cx="57195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34">
                <a:extLst>
                  <a:ext uri="{FF2B5EF4-FFF2-40B4-BE49-F238E27FC236}">
                    <a16:creationId xmlns:a16="http://schemas.microsoft.com/office/drawing/2014/main" id="{73363D3D-5A68-2343-90B5-E59453F6CAD2}"/>
                  </a:ext>
                </a:extLst>
              </p:cNvPr>
              <p:cNvSpPr txBox="1"/>
              <p:nvPr/>
            </p:nvSpPr>
            <p:spPr>
              <a:xfrm>
                <a:off x="764741" y="4368287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20" name="文本框 34">
                <a:extLst>
                  <a:ext uri="{FF2B5EF4-FFF2-40B4-BE49-F238E27FC236}">
                    <a16:creationId xmlns:a16="http://schemas.microsoft.com/office/drawing/2014/main" id="{73363D3D-5A68-2343-90B5-E59453F6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41" y="4368287"/>
                <a:ext cx="463075" cy="4682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/>
              <p:nvPr/>
            </p:nvSpPr>
            <p:spPr>
              <a:xfrm>
                <a:off x="3501918" y="1709937"/>
                <a:ext cx="601575" cy="4948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18" y="1709937"/>
                <a:ext cx="601575" cy="494815"/>
              </a:xfrm>
              <a:prstGeom prst="rect">
                <a:avLst/>
              </a:prstGeom>
              <a:blipFill>
                <a:blip r:embed="rId13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32">
                <a:extLst>
                  <a:ext uri="{FF2B5EF4-FFF2-40B4-BE49-F238E27FC236}">
                    <a16:creationId xmlns:a16="http://schemas.microsoft.com/office/drawing/2014/main" id="{519FCC44-A7F5-DC45-81D5-DA4C7441B126}"/>
                  </a:ext>
                </a:extLst>
              </p:cNvPr>
              <p:cNvSpPr txBox="1"/>
              <p:nvPr/>
            </p:nvSpPr>
            <p:spPr>
              <a:xfrm>
                <a:off x="3501917" y="4364472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32">
                <a:extLst>
                  <a:ext uri="{FF2B5EF4-FFF2-40B4-BE49-F238E27FC236}">
                    <a16:creationId xmlns:a16="http://schemas.microsoft.com/office/drawing/2014/main" id="{519FCC44-A7F5-DC45-81D5-DA4C7441B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17" y="4364472"/>
                <a:ext cx="553485" cy="461665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2C9111-81B6-3F4B-8E5F-6E15DEC7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43</a:t>
            </a:fld>
            <a:endParaRPr kumimoji="1" lang="zh-CN" altLang="en-US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CEC42F15-7985-1F43-A0D9-508FD2D58B6D}"/>
              </a:ext>
            </a:extLst>
          </p:cNvPr>
          <p:cNvCxnSpPr>
            <a:stCxn id="18" idx="3"/>
            <a:endCxn id="21" idx="1"/>
          </p:cNvCxnSpPr>
          <p:nvPr/>
        </p:nvCxnSpPr>
        <p:spPr>
          <a:xfrm flipV="1">
            <a:off x="1241858" y="1957345"/>
            <a:ext cx="2260060" cy="3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>
            <a:extLst>
              <a:ext uri="{FF2B5EF4-FFF2-40B4-BE49-F238E27FC236}">
                <a16:creationId xmlns:a16="http://schemas.microsoft.com/office/drawing/2014/main" id="{8F2B6AB1-E649-7D49-BABA-1071FA4E504A}"/>
              </a:ext>
            </a:extLst>
          </p:cNvPr>
          <p:cNvCxnSpPr>
            <a:stCxn id="21" idx="3"/>
            <a:endCxn id="19" idx="3"/>
          </p:cNvCxnSpPr>
          <p:nvPr/>
        </p:nvCxnSpPr>
        <p:spPr>
          <a:xfrm>
            <a:off x="4103493" y="1957345"/>
            <a:ext cx="2592796" cy="2625802"/>
          </a:xfrm>
          <a:prstGeom prst="bentConnector3">
            <a:avLst>
              <a:gd name="adj1" fmla="val 1113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223FFEAB-2283-B945-AA1B-9701BF3EEA3E}"/>
              </a:ext>
            </a:extLst>
          </p:cNvPr>
          <p:cNvCxnSpPr>
            <a:cxnSpLocks/>
            <a:stCxn id="19" idx="1"/>
            <a:endCxn id="22" idx="3"/>
          </p:cNvCxnSpPr>
          <p:nvPr/>
        </p:nvCxnSpPr>
        <p:spPr>
          <a:xfrm flipH="1">
            <a:off x="4055402" y="4583147"/>
            <a:ext cx="2068936" cy="12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857D0EF2-8993-154E-99C2-A4BFAAA41A3D}"/>
              </a:ext>
            </a:extLst>
          </p:cNvPr>
          <p:cNvCxnSpPr>
            <a:cxnSpLocks/>
            <a:stCxn id="22" idx="1"/>
            <a:endCxn id="20" idx="3"/>
          </p:cNvCxnSpPr>
          <p:nvPr/>
        </p:nvCxnSpPr>
        <p:spPr>
          <a:xfrm flipH="1">
            <a:off x="1227816" y="4595305"/>
            <a:ext cx="2274101" cy="7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BC90A82E-41ED-9641-BA38-45EBCC2B67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8086" y="5304981"/>
            <a:ext cx="7335827" cy="8150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89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GSAT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Full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objective</a:t>
            </a:r>
            <a:endParaRPr kumimoji="1" lang="zh-CN" altLang="en-US" sz="36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714F661-458F-8748-9605-E1FB88F0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452" y="2345373"/>
            <a:ext cx="6972191" cy="77468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DED6D7-3EA4-E747-ACBF-2F42B009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00" y="3882421"/>
            <a:ext cx="4216400" cy="3937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53E16E3-659E-FF43-ABDD-D8F46E2D2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300" y="3472807"/>
            <a:ext cx="4000500" cy="3937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754334-FF99-6645-9CF2-C5EB38569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" r="864" b="44105"/>
          <a:stretch/>
        </p:blipFill>
        <p:spPr>
          <a:xfrm>
            <a:off x="1748144" y="4626615"/>
            <a:ext cx="7720806" cy="774688"/>
          </a:xfrm>
          <a:prstGeom prst="rect">
            <a:avLst/>
          </a:prstGeom>
        </p:spPr>
      </p:pic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6049E383-A1B9-C64A-BC34-FAF1FC8BE358}"/>
              </a:ext>
            </a:extLst>
          </p:cNvPr>
          <p:cNvCxnSpPr>
            <a:cxnSpLocks/>
            <a:stCxn id="16" idx="2"/>
            <a:endCxn id="3" idx="0"/>
          </p:cNvCxnSpPr>
          <p:nvPr/>
        </p:nvCxnSpPr>
        <p:spPr>
          <a:xfrm flipH="1">
            <a:off x="5608547" y="3120061"/>
            <a:ext cx="1" cy="1506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C6331EB-3229-F14D-8C35-BECFF8CC118B}"/>
                  </a:ext>
                </a:extLst>
              </p:cNvPr>
              <p:cNvSpPr txBox="1"/>
              <p:nvPr/>
            </p:nvSpPr>
            <p:spPr>
              <a:xfrm>
                <a:off x="10470615" y="3434401"/>
                <a:ext cx="738600" cy="432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kumimoji="1"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sub>
                          </m:sSub>
                        </m:e>
                      </m:d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C6331EB-3229-F14D-8C35-BECFF8CC1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615" y="3434401"/>
                <a:ext cx="738600" cy="432106"/>
              </a:xfrm>
              <a:prstGeom prst="rect">
                <a:avLst/>
              </a:prstGeom>
              <a:blipFill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18329C2-303E-9042-A1C5-C225D88667FC}"/>
                  </a:ext>
                </a:extLst>
              </p:cNvPr>
              <p:cNvSpPr txBox="1"/>
              <p:nvPr/>
            </p:nvSpPr>
            <p:spPr>
              <a:xfrm>
                <a:off x="10499508" y="3866507"/>
                <a:ext cx="755976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acc>
                                <m:accPr>
                                  <m:chr m:val="̃"/>
                                  <m:ctrlPr>
                                    <a:rPr kumimoji="1"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kumimoji="1"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18329C2-303E-9042-A1C5-C225D8866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508" y="3866507"/>
                <a:ext cx="755976" cy="404983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/>
              <p:nvPr/>
            </p:nvSpPr>
            <p:spPr>
              <a:xfrm>
                <a:off x="8006325" y="1255948"/>
                <a:ext cx="601575" cy="4945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325" y="1255948"/>
                <a:ext cx="601575" cy="494559"/>
              </a:xfrm>
              <a:prstGeom prst="rect">
                <a:avLst/>
              </a:prstGeom>
              <a:blipFill>
                <a:blip r:embed="rId8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/>
              <p:nvPr/>
            </p:nvSpPr>
            <p:spPr>
              <a:xfrm>
                <a:off x="9595218" y="1277428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218" y="1277428"/>
                <a:ext cx="553485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/>
              <p:nvPr/>
            </p:nvSpPr>
            <p:spPr>
              <a:xfrm>
                <a:off x="8978492" y="1637911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6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492" y="1637911"/>
                <a:ext cx="57195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/>
              <p:nvPr/>
            </p:nvSpPr>
            <p:spPr>
              <a:xfrm>
                <a:off x="10504197" y="1637911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7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4197" y="1637911"/>
                <a:ext cx="463075" cy="4682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/>
              <p:nvPr/>
            </p:nvSpPr>
            <p:spPr>
              <a:xfrm>
                <a:off x="11407251" y="1639365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38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7251" y="1639365"/>
                <a:ext cx="463075" cy="4682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2D5855A0-FBC3-674D-991D-D5CB906E66A2}"/>
              </a:ext>
            </a:extLst>
          </p:cNvPr>
          <p:cNvCxnSpPr>
            <a:stCxn id="36" idx="3"/>
            <a:endCxn id="37" idx="1"/>
          </p:cNvCxnSpPr>
          <p:nvPr/>
        </p:nvCxnSpPr>
        <p:spPr>
          <a:xfrm>
            <a:off x="9550443" y="1868744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C03A5D92-439B-374A-B73F-A1F4BEC02A63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10967272" y="1872046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/>
              <p:nvPr/>
            </p:nvSpPr>
            <p:spPr>
              <a:xfrm>
                <a:off x="7269152" y="1640525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41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152" y="1640525"/>
                <a:ext cx="47711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0632241B-98BF-034C-B76A-1AD529AA4200}"/>
              </a:ext>
            </a:extLst>
          </p:cNvPr>
          <p:cNvCxnSpPr>
            <a:cxnSpLocks/>
            <a:stCxn id="41" idx="3"/>
            <a:endCxn id="36" idx="1"/>
          </p:cNvCxnSpPr>
          <p:nvPr/>
        </p:nvCxnSpPr>
        <p:spPr>
          <a:xfrm flipV="1">
            <a:off x="7746269" y="1868744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左大括号 42">
            <a:extLst>
              <a:ext uri="{FF2B5EF4-FFF2-40B4-BE49-F238E27FC236}">
                <a16:creationId xmlns:a16="http://schemas.microsoft.com/office/drawing/2014/main" id="{28AF1081-C5C0-CE4F-BCC3-3E2214E55412}"/>
              </a:ext>
            </a:extLst>
          </p:cNvPr>
          <p:cNvSpPr/>
          <p:nvPr/>
        </p:nvSpPr>
        <p:spPr>
          <a:xfrm rot="5400000">
            <a:off x="8942989" y="-135344"/>
            <a:ext cx="298963" cy="24638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dirty="0"/>
          </a:p>
        </p:txBody>
      </p:sp>
      <p:sp>
        <p:nvSpPr>
          <p:cNvPr id="44" name="文本框 14">
            <a:extLst>
              <a:ext uri="{FF2B5EF4-FFF2-40B4-BE49-F238E27FC236}">
                <a16:creationId xmlns:a16="http://schemas.microsoft.com/office/drawing/2014/main" id="{A7B12156-18BF-C04C-B704-6C9C58233845}"/>
              </a:ext>
            </a:extLst>
          </p:cNvPr>
          <p:cNvSpPr txBox="1"/>
          <p:nvPr/>
        </p:nvSpPr>
        <p:spPr>
          <a:xfrm>
            <a:off x="8339238" y="580921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>
                <a:solidFill>
                  <a:srgbClr val="FF0000"/>
                </a:solidFill>
              </a:rPr>
              <a:t>joint</a:t>
            </a:r>
            <a:r>
              <a:rPr kumimoji="1" lang="zh-CN" altLang="en-US" sz="2000" dirty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</a:rPr>
              <a:t>training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45" name="灯片编号占位符 44">
            <a:extLst>
              <a:ext uri="{FF2B5EF4-FFF2-40B4-BE49-F238E27FC236}">
                <a16:creationId xmlns:a16="http://schemas.microsoft.com/office/drawing/2014/main" id="{E7DFB350-96DC-4A4C-9CD9-FCAEBCFF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7480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GSAT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95346B-3789-7E43-A442-A45A73C1F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0" y="1646083"/>
            <a:ext cx="7543800" cy="47979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7E9DBD1-267C-7745-830B-25F22E31BF6A}"/>
              </a:ext>
            </a:extLst>
          </p:cNvPr>
          <p:cNvSpPr txBox="1"/>
          <p:nvPr/>
        </p:nvSpPr>
        <p:spPr>
          <a:xfrm>
            <a:off x="546100" y="2857412"/>
            <a:ext cx="24098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400" dirty="0"/>
              <a:t>Interpretation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👍🏻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 algn="r"/>
            <a:endParaRPr kumimoji="1" lang="en-US" altLang="zh-CN" sz="2400" dirty="0"/>
          </a:p>
          <a:p>
            <a:pPr algn="r"/>
            <a:endParaRPr kumimoji="1" lang="en-US" altLang="zh-CN" sz="2400" dirty="0"/>
          </a:p>
          <a:p>
            <a:pPr algn="r"/>
            <a:endParaRPr kumimoji="1" lang="en-US" altLang="zh-CN" sz="2400" dirty="0"/>
          </a:p>
          <a:p>
            <a:pPr algn="r"/>
            <a:endParaRPr kumimoji="1" lang="en-US" altLang="zh-CN" sz="2400" dirty="0"/>
          </a:p>
          <a:p>
            <a:pPr algn="r"/>
            <a:endParaRPr kumimoji="1" lang="en-US" altLang="zh-CN" sz="2400" dirty="0"/>
          </a:p>
          <a:p>
            <a:pPr algn="r"/>
            <a:r>
              <a:rPr kumimoji="1" lang="en-US" altLang="zh-CN" sz="2400" dirty="0"/>
              <a:t>Prediction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👍🏻</a:t>
            </a:r>
            <a:endParaRPr kumimoji="1"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0A7D1-A1FC-B440-95F7-B6D9D7F6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527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GSAT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776620F-FCDA-2D4F-808D-228CD94A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102" y="1320349"/>
            <a:ext cx="6047129" cy="19828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8D5258-1EF3-1B4D-AB6C-F0871762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833" y="4603978"/>
            <a:ext cx="6007669" cy="193350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253E13B-3315-FD46-990C-444A4D1E7978}"/>
              </a:ext>
            </a:extLst>
          </p:cNvPr>
          <p:cNvSpPr txBox="1"/>
          <p:nvPr/>
        </p:nvSpPr>
        <p:spPr>
          <a:xfrm>
            <a:off x="2974066" y="3491912"/>
            <a:ext cx="7194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/>
              <a:t>since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GSAT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make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any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assumptions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selected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subgraphs,</a:t>
            </a:r>
          </a:p>
          <a:p>
            <a:pPr algn="ctr"/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improvement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GSAT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even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more</a:t>
            </a:r>
          </a:p>
          <a:p>
            <a:pPr algn="ctr"/>
            <a:r>
              <a:rPr kumimoji="1" lang="en-US" altLang="zh-CN" dirty="0"/>
              <a:t>if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true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subgraph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dis-connected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or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vary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in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sizes</a:t>
            </a:r>
            <a:r>
              <a:rPr kumimoji="1" lang="en-US" altLang="zh-CN" dirty="0"/>
              <a:t>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46332-0130-2E4B-A262-5DE7E607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3852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Outline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5464"/>
            <a:ext cx="10515600" cy="48214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existing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methods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Recent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advances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go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beyond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post-hoc</a:t>
            </a:r>
            <a:r>
              <a:rPr kumimoji="1" lang="zh-CN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manner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FF0000"/>
                </a:solidFill>
              </a:rPr>
              <a:t>Summary</a:t>
            </a:r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26E8B9-2625-BB4C-AD29-41DD599D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8415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Summary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F6A2E3-A007-B842-A7AC-2D7FE95FA1B1}"/>
              </a:ext>
            </a:extLst>
          </p:cNvPr>
          <p:cNvSpPr txBox="1"/>
          <p:nvPr/>
        </p:nvSpPr>
        <p:spPr>
          <a:xfrm>
            <a:off x="838200" y="1901430"/>
            <a:ext cx="724032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A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review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4-class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explanation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Class1: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﻿Gradients/Features-Based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Gill Sans MT" panose="020B0502020104020203" pitchFamily="34" charset="0"/>
              </a:rPr>
              <a:t>Class2:</a:t>
            </a:r>
            <a:r>
              <a:rPr kumimoji="1" lang="zh-CN" altLang="en-US" sz="2400" b="1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b="1" dirty="0">
                <a:latin typeface="Gill Sans MT" panose="020B0502020104020203" pitchFamily="34" charset="0"/>
              </a:rPr>
              <a:t>﻿Perturbation-Based Methods</a:t>
            </a:r>
            <a:endParaRPr kumimoji="1" lang="en-US" altLang="zh-CN" sz="2400" b="1" dirty="0"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Class3: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Surrogate-based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latin typeface="Gill Sans MT" panose="020B0502020104020203" pitchFamily="34" charset="0"/>
              </a:rPr>
              <a:t>Class4: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" altLang="zh-CN" sz="2400" dirty="0">
                <a:latin typeface="Gill Sans MT" panose="020B0502020104020203" pitchFamily="34" charset="0"/>
              </a:rPr>
              <a:t>Decomposition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-based</a:t>
            </a:r>
            <a:r>
              <a:rPr kumimoji="1" lang="zh-CN" altLang="en-US" sz="2400" dirty="0"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</a:rPr>
              <a:t>methods</a:t>
            </a:r>
            <a:endParaRPr kumimoji="1" lang="zh-CN" altLang="en-US" sz="2400" dirty="0">
              <a:latin typeface="Gill Sans MT" panose="020B0502020104020203" pitchFamily="34" charset="0"/>
            </a:endParaRPr>
          </a:p>
          <a:p>
            <a:endParaRPr kumimoji="1" lang="en-US" altLang="zh-CN" sz="2400" dirty="0"/>
          </a:p>
          <a:p>
            <a:r>
              <a:rPr kumimoji="1" lang="en-US" altLang="zh-CN" sz="2800" dirty="0"/>
              <a:t>Future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directions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go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beyond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post-hoc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manner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model-level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explanation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/>
              <a:t>explain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KG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reasoners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corresponding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analysis</a:t>
            </a:r>
            <a:endParaRPr kumimoji="1" lang="en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670324-3751-6342-82B9-1B1D966C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0286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578D2-E7B7-0347-A59A-C0F3D3DC0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37" y="1407853"/>
            <a:ext cx="10562063" cy="509828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" altLang="zh-CN" sz="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Most Influential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 err="1">
                <a:effectLst/>
                <a:latin typeface="Gill Sans MT" panose="020B0502020104020203" pitchFamily="34" charset="0"/>
              </a:rPr>
              <a:t>Explainability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in graph neural networks: A taxonomic survey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Yuan Hao, Yu Haiyang,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Gui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Shurui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Ji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Shuiwang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ARXIV 2020.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2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 err="1">
                <a:effectLst/>
                <a:latin typeface="Gill Sans MT" panose="020B0502020104020203" pitchFamily="34" charset="0"/>
              </a:rPr>
              <a:t>Gnnexplainer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: Generating explanations for graph neural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Ying Rex, Bourgeois Dylan, You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Jiaxuan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Zitnik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Marinka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Leskovec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Jure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2019. 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3"/>
              </a:rPr>
              <a:t>paper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4"/>
              </a:rPr>
              <a:t>code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 err="1">
                <a:effectLst/>
                <a:latin typeface="Gill Sans MT" panose="020B0502020104020203" pitchFamily="34" charset="0"/>
              </a:rPr>
              <a:t>Explainability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methods for graph convolutional neural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Pope Phillip E,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Kolouri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Soheil, Rostami Mohammad, Martin Charles E, Hoffmann Heiko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CVPR 2019.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5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Parameterized Explainer for Graph Neural Network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Luo Dongsheng, Cheng Wei, Xu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Dongkuan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Yu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Wenchao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Zong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Bo, Chen Haifeng, Zhang Xiang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2020. 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6"/>
              </a:rPr>
              <a:t>paper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7"/>
              </a:rPr>
              <a:t>code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 err="1">
                <a:effectLst/>
                <a:latin typeface="Gill Sans MT" panose="020B0502020104020203" pitchFamily="34" charset="0"/>
              </a:rPr>
              <a:t>Xgnn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: Towards model-level explanations of graph neural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Yuan Hao, Tang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Jiliang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Hu Xia, Ji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Shuiwang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KDD 2020.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8"/>
              </a:rPr>
              <a:t>paper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Evaluating Attribution for Graph Neural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Sanchez-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Lengeling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Benjamin, Wei Jennifer, Lee Brian,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Reif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Emily, Wang Peter, Qian Wesley, McCloskey Kevin, Colwell Lucy,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Wiltschko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Alexander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2020.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9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PGM-Explainer: Probabilistic Graphical Model Explanations for Graph Neural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Vu Minh, Thai My T.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NeurIPS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2020.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0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Explanation-based Weakly-supervised Learning of Visual Relations with Graph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Federico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Baldassarre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and Kevin Smith and Josephine Sullivan and Hossein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Azizpour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ECCV 2020.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0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GCAN: Graph-aware Co-Attention Networks for Explainable Fake News Detection on Social Media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Lu, Yi-Ju and Li, Cheng-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Te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ACL 2020.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1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On </a:t>
            </a:r>
            <a:r>
              <a:rPr lang="en" altLang="zh-CN" sz="900" b="1" dirty="0" err="1">
                <a:effectLst/>
                <a:latin typeface="Gill Sans MT" panose="020B0502020104020203" pitchFamily="34" charset="0"/>
              </a:rPr>
              <a:t>Explainability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of Graph Neural Networks via Subgraph Explorations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Yuan Hao, Yu Haiyang, Wang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Jie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Li Kang, Ji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Shuiwang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ICML 2021.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2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" altLang="zh-CN" sz="900" b="1" dirty="0">
              <a:effectLst/>
              <a:latin typeface="Gill Sans MT" panose="020B05020201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" altLang="zh-CN" sz="9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Recent SOTA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Quantifying Explainers of Graph Neural Networks in Computational Pathology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Jaume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Guillaume,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Pati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Pushpak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Bozorgtabar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Behzad,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Foncubierta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Antonio,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Anniciello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Anna Maria,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Feroce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Florinda, Rau Tilman,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Thiran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Jean-Philippe,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Gabrani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Maria,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Goksel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Orcun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Proceedings of the IEEECVF Conference on Computer Vision and Pattern Recognition CVPR 2021.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3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solidFill>
                  <a:schemeClr val="accent1"/>
                </a:solidFill>
                <a:effectLst/>
                <a:latin typeface="Gill Sans MT" panose="020B0502020104020203" pitchFamily="34" charset="0"/>
              </a:rPr>
              <a:t>Counterfactual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Supporting Facts Extraction for Explainable Medical Record Based Diagnosis with Graph Network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Wu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Haoran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Chen Wei, Xu Shuang, Xu Bo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NAACL 2021.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4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When Comparing to Ground Truth is </a:t>
            </a:r>
            <a:r>
              <a:rPr lang="en" altLang="zh-CN" sz="900" b="1" dirty="0">
                <a:solidFill>
                  <a:schemeClr val="accent1"/>
                </a:solidFill>
                <a:effectLst/>
                <a:latin typeface="Gill Sans MT" panose="020B0502020104020203" pitchFamily="34" charset="0"/>
              </a:rPr>
              <a:t>Wrong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: On Evaluating GNN Explanation Methods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Faber Lukas, K. Moghaddam Amin,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Wattenhofer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Roger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KDD 2021.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5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solidFill>
                  <a:schemeClr val="accent1"/>
                </a:solidFill>
                <a:effectLst/>
                <a:latin typeface="Gill Sans MT" panose="020B0502020104020203" pitchFamily="34" charset="0"/>
              </a:rPr>
              <a:t>Counterfactual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Graphs for Explainable Classification of Brain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Abrate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Carlo,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Bonchi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Francesco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Proceedings of the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th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ACM SIGKDD Conference on Knowledge Discovery Data Mining KDD 2021.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6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Explainable Subgraph Reasoning for Forecasting on Temporal Knowledge Graphs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Zhen Han, Peng Chen,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Yunpu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Ma, Volker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Tresp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International Conference on Learning Representations ICLR 2021.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7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Generative </a:t>
            </a:r>
            <a:r>
              <a:rPr lang="en" altLang="zh-CN" sz="900" b="1" dirty="0">
                <a:solidFill>
                  <a:schemeClr val="accent1"/>
                </a:solidFill>
                <a:effectLst/>
                <a:latin typeface="Gill Sans MT" panose="020B0502020104020203" pitchFamily="34" charset="0"/>
              </a:rPr>
              <a:t>Causal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Explanations for Graph Neural Networks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Lin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Wanyu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Lan Hao, Li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Baochun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Proceedings of the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th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International Conference on Machine Learning ICML 2021.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8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Improving Molecular Graph Neural Network </a:t>
            </a:r>
            <a:r>
              <a:rPr lang="en" altLang="zh-CN" sz="900" b="1" dirty="0" err="1">
                <a:effectLst/>
                <a:latin typeface="Gill Sans MT" panose="020B0502020104020203" pitchFamily="34" charset="0"/>
              </a:rPr>
              <a:t>Explainability</a:t>
            </a:r>
            <a:r>
              <a:rPr lang="en" altLang="zh-CN" sz="900" b="1" dirty="0">
                <a:effectLst/>
                <a:latin typeface="Gill Sans MT" panose="020B0502020104020203" pitchFamily="34" charset="0"/>
              </a:rPr>
              <a:t> with Orthonormalization and Induced Sparsity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Henderson Ryan,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Clevert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Djork-Arné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Montanari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Floriane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Proceedings of the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th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International Conference on Machine Learning ICML 2021.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19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Explainable Automated Graph Representation Learning with Hyperparameter Importance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Wang Xin, Fan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Shuyi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Kuang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Kun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, Zhu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Wenwu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Proceedings of the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th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International Conference on Machine Learning ICML 2021.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20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Higher-order explanations of graph neural networks via relevant walks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Schnake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Thomas, Eberle Oliver, Lederer Jonas, Nakajima Shinichi,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Schütt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Kristof T, Müller Klaus-Robert,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Montavon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 Grégoire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</a:t>
            </a:r>
            <a:r>
              <a:rPr lang="en" altLang="zh-CN" sz="900" dirty="0" err="1">
                <a:effectLst/>
                <a:latin typeface="Gill Sans MT" panose="020B0502020104020203" pitchFamily="34" charset="0"/>
              </a:rPr>
              <a:t>arXiv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 preprint arXiv:2006.03589 2020.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21"/>
              </a:rPr>
              <a:t>paper</a:t>
            </a:r>
            <a:endParaRPr lang="en" altLang="zh-CN" sz="900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" altLang="zh-CN" sz="900" b="1" dirty="0">
                <a:effectLst/>
                <a:latin typeface="Gill Sans MT" panose="020B0502020104020203" pitchFamily="34" charset="0"/>
              </a:rPr>
              <a:t>HENIN: Learning Heterogeneous Neural Interaction Networks for Explainable Cyberbullying Detection on Social Media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 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Chen, 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Hsin</a:t>
            </a:r>
            <a:r>
              <a:rPr lang="en" altLang="zh-CN" sz="900" i="1" dirty="0">
                <a:effectLst/>
                <a:latin typeface="Gill Sans MT" panose="020B0502020104020203" pitchFamily="34" charset="0"/>
              </a:rPr>
              <a:t>-Yu and Li, Cheng-</a:t>
            </a:r>
            <a:r>
              <a:rPr lang="en" altLang="zh-CN" sz="900" i="1" dirty="0" err="1">
                <a:effectLst/>
                <a:latin typeface="Gill Sans MT" panose="020B0502020104020203" pitchFamily="34" charset="0"/>
              </a:rPr>
              <a:t>Te</a:t>
            </a:r>
            <a:r>
              <a:rPr lang="en" altLang="zh-CN" sz="900" dirty="0">
                <a:effectLst/>
                <a:latin typeface="Gill Sans MT" panose="020B0502020104020203" pitchFamily="34" charset="0"/>
              </a:rPr>
              <a:t>. EMNLP 2020. </a:t>
            </a:r>
            <a:r>
              <a:rPr lang="en" altLang="zh-CN" sz="900" u="none" strike="noStrike" dirty="0">
                <a:effectLst/>
                <a:latin typeface="Gill Sans MT" panose="020B0502020104020203" pitchFamily="34" charset="0"/>
                <a:hlinkClick r:id="rId22"/>
              </a:rPr>
              <a:t>paper</a:t>
            </a:r>
            <a:br>
              <a:rPr lang="en" altLang="zh-CN" sz="900" b="1" i="0" u="none" strike="noStrike" dirty="0">
                <a:effectLst/>
                <a:latin typeface="Gill Sans MT" panose="020B0502020104020203" pitchFamily="34" charset="0"/>
                <a:hlinkClick r:id="rId23"/>
              </a:rPr>
            </a:br>
            <a:endParaRPr lang="en" altLang="zh-CN" sz="900" b="1" dirty="0">
              <a:effectLst/>
              <a:latin typeface="Gill Sans MT" panose="020B0502020104020203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kumimoji="1" lang="zh-CN" altLang="en-US" sz="900" dirty="0"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36C7EA-AB20-3C40-8C92-42496FC6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49</a:t>
            </a:fld>
            <a:endParaRPr kumimoji="1"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EF9A1D8-40AE-E24D-964A-EFF936353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Related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works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interpretating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GNN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9C325B-31CC-3044-B20C-9035C2BE7C24}"/>
              </a:ext>
            </a:extLst>
          </p:cNvPr>
          <p:cNvSpPr txBox="1"/>
          <p:nvPr/>
        </p:nvSpPr>
        <p:spPr>
          <a:xfrm>
            <a:off x="0" y="6537480"/>
            <a:ext cx="5737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00" dirty="0">
                <a:hlinkClick r:id="rId24"/>
              </a:rPr>
              <a:t>https://github.com/THUDM/cogdl/blob/master/gnn_papers.md#explainability</a:t>
            </a:r>
            <a:endParaRPr kumimoji="1" lang="en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83303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66A65DF-F8EF-2548-80D1-D421EA07DE3E}"/>
              </a:ext>
            </a:extLst>
          </p:cNvPr>
          <p:cNvSpPr txBox="1"/>
          <p:nvPr/>
        </p:nvSpPr>
        <p:spPr>
          <a:xfrm>
            <a:off x="3245155" y="5084955"/>
            <a:ext cx="5701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rgbClr val="0070C0"/>
                </a:solidFill>
              </a:rPr>
              <a:t>However,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only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powerful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is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not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enough</a:t>
            </a:r>
          </a:p>
          <a:p>
            <a:pPr algn="ctr"/>
            <a:r>
              <a:rPr kumimoji="1" lang="en-US" altLang="zh-CN" sz="2800" b="1" dirty="0" err="1">
                <a:solidFill>
                  <a:srgbClr val="0070C0"/>
                </a:solidFill>
              </a:rPr>
              <a:t>explainability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is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also</a:t>
            </a:r>
            <a:r>
              <a:rPr kumimoji="1" lang="zh-CN" altLang="en-US" sz="2800" dirty="0">
                <a:solidFill>
                  <a:srgbClr val="0070C0"/>
                </a:solidFill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</a:rPr>
              <a:t>important</a:t>
            </a:r>
            <a:endParaRPr kumimoji="1" lang="zh-CN" altLang="en-US" sz="28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1A3959C-9861-934A-9433-69B94DC81701}"/>
                  </a:ext>
                </a:extLst>
              </p:cNvPr>
              <p:cNvSpPr txBox="1"/>
              <p:nvPr/>
            </p:nvSpPr>
            <p:spPr>
              <a:xfrm>
                <a:off x="880704" y="1780773"/>
                <a:ext cx="8654677" cy="37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Graph</m:t>
                      </m:r>
                      <m:r>
                        <a:rPr kumimoji="1" lang="zh-CN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data</m:t>
                      </m:r>
                      <m:r>
                        <a:rPr kumimoji="1" lang="zh-CN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)→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400" i="0">
                              <a:latin typeface="Cambria Math" panose="02040503050406030204" pitchFamily="18" charset="0"/>
                            </a:rPr>
                            <m:t>GNN</m:t>
                          </m:r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</a:rPr>
                        <m:t>representation</m:t>
                      </m:r>
                      <m:r>
                        <a:rPr kumimoji="1" lang="zh-CN" alt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acc>
                        <m:accPr>
                          <m:chr m:val="̃"/>
                          <m:ctrlPr>
                            <a:rPr kumimoji="1" lang="zh-CN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kumimoji="1"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⟷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1A3959C-9861-934A-9433-69B94DC81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04" y="1780773"/>
                <a:ext cx="8654677" cy="375937"/>
              </a:xfrm>
              <a:prstGeom prst="rect">
                <a:avLst/>
              </a:prstGeom>
              <a:blipFill>
                <a:blip r:embed="rId2"/>
                <a:stretch>
                  <a:fillRect t="-13333" b="-4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649ECA1C-FDDA-A341-9EEE-0BC8839AD2E1}"/>
              </a:ext>
            </a:extLst>
          </p:cNvPr>
          <p:cNvGraphicFramePr>
            <a:graphicFrameLocks noGrp="1"/>
          </p:cNvGraphicFramePr>
          <p:nvPr/>
        </p:nvGraphicFramePr>
        <p:xfrm>
          <a:off x="6804416" y="3182666"/>
          <a:ext cx="2368638" cy="316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73">
                  <a:extLst>
                    <a:ext uri="{9D8B030D-6E8A-4147-A177-3AD203B41FA5}">
                      <a16:colId xmlns:a16="http://schemas.microsoft.com/office/drawing/2014/main" val="3703208760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110494183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479563801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820344764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2234997218"/>
                    </a:ext>
                  </a:extLst>
                </a:gridCol>
                <a:gridCol w="394773">
                  <a:extLst>
                    <a:ext uri="{9D8B030D-6E8A-4147-A177-3AD203B41FA5}">
                      <a16:colId xmlns:a16="http://schemas.microsoft.com/office/drawing/2014/main" val="1232618174"/>
                    </a:ext>
                  </a:extLst>
                </a:gridCol>
              </a:tblGrid>
              <a:tr h="31691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256009930"/>
                  </a:ext>
                </a:extLst>
              </a:tr>
            </a:tbl>
          </a:graphicData>
        </a:graphic>
      </p:graphicFrame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96E6D6C8-CEAB-8B45-8BA3-5642E8D337C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823216" y="3341122"/>
            <a:ext cx="1981201" cy="8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Left Brace 27">
            <a:extLst>
              <a:ext uri="{FF2B5EF4-FFF2-40B4-BE49-F238E27FC236}">
                <a16:creationId xmlns:a16="http://schemas.microsoft.com/office/drawing/2014/main" id="{C9202C65-EFE6-D34D-A041-1FEF03BE39EB}"/>
              </a:ext>
            </a:extLst>
          </p:cNvPr>
          <p:cNvSpPr/>
          <p:nvPr/>
        </p:nvSpPr>
        <p:spPr>
          <a:xfrm rot="16200000">
            <a:off x="7843318" y="2473153"/>
            <a:ext cx="290839" cy="2368638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34C7CBB1-3663-B344-90DA-0A5622C67EDC}"/>
              </a:ext>
            </a:extLst>
          </p:cNvPr>
          <p:cNvSpPr txBox="1"/>
          <p:nvPr/>
        </p:nvSpPr>
        <p:spPr>
          <a:xfrm>
            <a:off x="7441860" y="273014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ill Sans MT" panose="020B0502020104020203" pitchFamily="34" charset="0"/>
              </a:rPr>
              <a:t>vector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2AB98223-4DF3-0342-A0BB-A2332EECD4A1}"/>
              </a:ext>
            </a:extLst>
          </p:cNvPr>
          <p:cNvSpPr txBox="1"/>
          <p:nvPr/>
        </p:nvSpPr>
        <p:spPr>
          <a:xfrm>
            <a:off x="4267483" y="2766820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ill Sans MT" panose="020B0502020104020203" pitchFamily="34" charset="0"/>
              </a:rPr>
              <a:t>node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7E5B18B0-26CF-A344-A610-3140C366B2DE}"/>
              </a:ext>
            </a:extLst>
          </p:cNvPr>
          <p:cNvSpPr txBox="1"/>
          <p:nvPr/>
        </p:nvSpPr>
        <p:spPr>
          <a:xfrm>
            <a:off x="5287046" y="2941012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961100"/>
                </a:solidFill>
                <a:latin typeface="Gill Sans MT" panose="020B0502020104020203" pitchFamily="34" charset="0"/>
              </a:rPr>
              <a:t>encode</a:t>
            </a:r>
            <a:endParaRPr lang="en-US" sz="2000" dirty="0">
              <a:solidFill>
                <a:srgbClr val="961100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952342D-1EC3-5C44-B16C-6EA63133E9EE}"/>
                  </a:ext>
                </a:extLst>
              </p:cNvPr>
              <p:cNvSpPr/>
              <p:nvPr/>
            </p:nvSpPr>
            <p:spPr>
              <a:xfrm>
                <a:off x="4975615" y="3341949"/>
                <a:ext cx="1511568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952342D-1EC3-5C44-B16C-6EA63133E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615" y="3341949"/>
                <a:ext cx="1511568" cy="468205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DB7996B-AA3A-C94B-AC8C-8B98C9B43EBB}"/>
                  </a:ext>
                </a:extLst>
              </p:cNvPr>
              <p:cNvSpPr/>
              <p:nvPr/>
            </p:nvSpPr>
            <p:spPr>
              <a:xfrm>
                <a:off x="7757642" y="3795909"/>
                <a:ext cx="66300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ADB7996B-AA3A-C94B-AC8C-8B98C9B43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642" y="3795909"/>
                <a:ext cx="663002" cy="468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id="{E3D0BD55-6A6E-F54B-AE02-2F9A1CF1F56F}"/>
                  </a:ext>
                </a:extLst>
              </p:cNvPr>
              <p:cNvSpPr txBox="1"/>
              <p:nvPr/>
            </p:nvSpPr>
            <p:spPr>
              <a:xfrm>
                <a:off x="6380902" y="4176108"/>
                <a:ext cx="32156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node</a:t>
                </a:r>
                <a:r>
                  <a:rPr lang="en-US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representation</a:t>
                </a:r>
                <a:r>
                  <a:rPr lang="zh-CN" altLang="en-US" sz="2400" dirty="0">
                    <a:solidFill>
                      <a:srgbClr val="96110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2400">
                            <a:solidFill>
                              <a:srgbClr val="9611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96110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0" name="TextBox 24">
                <a:extLst>
                  <a:ext uri="{FF2B5EF4-FFF2-40B4-BE49-F238E27FC236}">
                    <a16:creationId xmlns:a16="http://schemas.microsoft.com/office/drawing/2014/main" id="{E3D0BD55-6A6E-F54B-AE02-2F9A1CF1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902" y="4176108"/>
                <a:ext cx="3215665" cy="461665"/>
              </a:xfrm>
              <a:prstGeom prst="rect">
                <a:avLst/>
              </a:prstGeom>
              <a:blipFill>
                <a:blip r:embed="rId5"/>
                <a:stretch>
                  <a:fillRect l="-394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33">
            <a:extLst>
              <a:ext uri="{FF2B5EF4-FFF2-40B4-BE49-F238E27FC236}">
                <a16:creationId xmlns:a16="http://schemas.microsoft.com/office/drawing/2014/main" id="{E2B5375B-CA95-2B4B-BB39-FEE1837BE31E}"/>
              </a:ext>
            </a:extLst>
          </p:cNvPr>
          <p:cNvSpPr/>
          <p:nvPr/>
        </p:nvSpPr>
        <p:spPr>
          <a:xfrm>
            <a:off x="3908814" y="278014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2" name="Oval 36">
            <a:extLst>
              <a:ext uri="{FF2B5EF4-FFF2-40B4-BE49-F238E27FC236}">
                <a16:creationId xmlns:a16="http://schemas.microsoft.com/office/drawing/2014/main" id="{82ACC258-62CA-6A46-AEFA-EC0FFF0F7F6E}"/>
              </a:ext>
            </a:extLst>
          </p:cNvPr>
          <p:cNvSpPr/>
          <p:nvPr/>
        </p:nvSpPr>
        <p:spPr>
          <a:xfrm>
            <a:off x="3458163" y="3222761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961100"/>
              </a:solidFill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3" name="Oval 37">
            <a:extLst>
              <a:ext uri="{FF2B5EF4-FFF2-40B4-BE49-F238E27FC236}">
                <a16:creationId xmlns:a16="http://schemas.microsoft.com/office/drawing/2014/main" id="{434C14A5-48C8-A541-8F35-19C9ED780E06}"/>
              </a:ext>
            </a:extLst>
          </p:cNvPr>
          <p:cNvSpPr/>
          <p:nvPr/>
        </p:nvSpPr>
        <p:spPr>
          <a:xfrm>
            <a:off x="4064786" y="389665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sp>
        <p:nvSpPr>
          <p:cNvPr id="24" name="Oval 38">
            <a:extLst>
              <a:ext uri="{FF2B5EF4-FFF2-40B4-BE49-F238E27FC236}">
                <a16:creationId xmlns:a16="http://schemas.microsoft.com/office/drawing/2014/main" id="{F86727A8-EE82-D542-9DF3-A0188A250264}"/>
              </a:ext>
            </a:extLst>
          </p:cNvPr>
          <p:cNvSpPr/>
          <p:nvPr/>
        </p:nvSpPr>
        <p:spPr>
          <a:xfrm>
            <a:off x="3051565" y="380289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5AB5F57B-C94A-C24E-9C7B-F6A1941E04AE}"/>
              </a:ext>
            </a:extLst>
          </p:cNvPr>
          <p:cNvSpPr/>
          <p:nvPr/>
        </p:nvSpPr>
        <p:spPr>
          <a:xfrm>
            <a:off x="2794390" y="2880754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Oval 40">
            <a:extLst>
              <a:ext uri="{FF2B5EF4-FFF2-40B4-BE49-F238E27FC236}">
                <a16:creationId xmlns:a16="http://schemas.microsoft.com/office/drawing/2014/main" id="{AA386F44-CE8F-DA44-96F9-BDCAAB4D64F7}"/>
              </a:ext>
            </a:extLst>
          </p:cNvPr>
          <p:cNvSpPr/>
          <p:nvPr/>
        </p:nvSpPr>
        <p:spPr>
          <a:xfrm>
            <a:off x="4379112" y="3222761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dirty="0">
                <a:solidFill>
                  <a:schemeClr val="tx1"/>
                </a:solidFill>
                <a:latin typeface="Gill Sans MT" panose="020B0502020104020203" pitchFamily="34" charset="0"/>
                <a:ea typeface="Helvetica Neue Light" charset="0"/>
                <a:cs typeface="Helvetica Neue Light" charset="0"/>
              </a:rPr>
              <a:t>i</a:t>
            </a:r>
            <a:endParaRPr lang="en-US" sz="2200" dirty="0">
              <a:solidFill>
                <a:schemeClr val="tx1"/>
              </a:solidFill>
              <a:latin typeface="Gill Sans MT" panose="020B0502020104020203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7" name="Oval 41">
            <a:extLst>
              <a:ext uri="{FF2B5EF4-FFF2-40B4-BE49-F238E27FC236}">
                <a16:creationId xmlns:a16="http://schemas.microsoft.com/office/drawing/2014/main" id="{6635CDB2-24D2-1A4B-9065-C1D58347EE0D}"/>
              </a:ext>
            </a:extLst>
          </p:cNvPr>
          <p:cNvSpPr/>
          <p:nvPr/>
        </p:nvSpPr>
        <p:spPr>
          <a:xfrm>
            <a:off x="4548895" y="368573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28" name="Straight Connector 42">
            <a:extLst>
              <a:ext uri="{FF2B5EF4-FFF2-40B4-BE49-F238E27FC236}">
                <a16:creationId xmlns:a16="http://schemas.microsoft.com/office/drawing/2014/main" id="{7CAA913A-7C0A-BC4A-95A1-84735B6B4AEC}"/>
              </a:ext>
            </a:extLst>
          </p:cNvPr>
          <p:cNvCxnSpPr/>
          <p:nvPr/>
        </p:nvCxnSpPr>
        <p:spPr>
          <a:xfrm>
            <a:off x="3068710" y="3019165"/>
            <a:ext cx="429626" cy="244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3">
            <a:extLst>
              <a:ext uri="{FF2B5EF4-FFF2-40B4-BE49-F238E27FC236}">
                <a16:creationId xmlns:a16="http://schemas.microsoft.com/office/drawing/2014/main" id="{3B6CE2E7-3418-204B-A1C6-FFF3319E63BC}"/>
              </a:ext>
            </a:extLst>
          </p:cNvPr>
          <p:cNvCxnSpPr/>
          <p:nvPr/>
        </p:nvCxnSpPr>
        <p:spPr>
          <a:xfrm>
            <a:off x="2931551" y="3157574"/>
            <a:ext cx="257175" cy="645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44">
            <a:extLst>
              <a:ext uri="{FF2B5EF4-FFF2-40B4-BE49-F238E27FC236}">
                <a16:creationId xmlns:a16="http://schemas.microsoft.com/office/drawing/2014/main" id="{83C9B263-5161-EB4B-B4BC-6BA335FB162E}"/>
              </a:ext>
            </a:extLst>
          </p:cNvPr>
          <p:cNvCxnSpPr/>
          <p:nvPr/>
        </p:nvCxnSpPr>
        <p:spPr>
          <a:xfrm>
            <a:off x="3325886" y="3941303"/>
            <a:ext cx="738901" cy="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5">
            <a:extLst>
              <a:ext uri="{FF2B5EF4-FFF2-40B4-BE49-F238E27FC236}">
                <a16:creationId xmlns:a16="http://schemas.microsoft.com/office/drawing/2014/main" id="{21D6B997-03A9-1844-BE33-2EB4D8A8A969}"/>
              </a:ext>
            </a:extLst>
          </p:cNvPr>
          <p:cNvCxnSpPr/>
          <p:nvPr/>
        </p:nvCxnSpPr>
        <p:spPr>
          <a:xfrm flipV="1">
            <a:off x="4339107" y="3922015"/>
            <a:ext cx="249962" cy="1130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6">
            <a:extLst>
              <a:ext uri="{FF2B5EF4-FFF2-40B4-BE49-F238E27FC236}">
                <a16:creationId xmlns:a16="http://schemas.microsoft.com/office/drawing/2014/main" id="{EAA0C75F-9DDD-6442-ABBD-18A74AC6C3BA}"/>
              </a:ext>
            </a:extLst>
          </p:cNvPr>
          <p:cNvCxnSpPr/>
          <p:nvPr/>
        </p:nvCxnSpPr>
        <p:spPr>
          <a:xfrm flipH="1">
            <a:off x="3285712" y="3459043"/>
            <a:ext cx="212624" cy="3843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7">
            <a:extLst>
              <a:ext uri="{FF2B5EF4-FFF2-40B4-BE49-F238E27FC236}">
                <a16:creationId xmlns:a16="http://schemas.microsoft.com/office/drawing/2014/main" id="{CB9D7512-7F16-5D47-8E9C-4A97A4F37994}"/>
              </a:ext>
            </a:extLst>
          </p:cNvPr>
          <p:cNvCxnSpPr/>
          <p:nvPr/>
        </p:nvCxnSpPr>
        <p:spPr>
          <a:xfrm flipH="1" flipV="1">
            <a:off x="4045975" y="3056966"/>
            <a:ext cx="155972" cy="8396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8">
            <a:extLst>
              <a:ext uri="{FF2B5EF4-FFF2-40B4-BE49-F238E27FC236}">
                <a16:creationId xmlns:a16="http://schemas.microsoft.com/office/drawing/2014/main" id="{91B983FA-9C9A-3945-8C93-0D7D02233EF1}"/>
              </a:ext>
            </a:extLst>
          </p:cNvPr>
          <p:cNvCxnSpPr/>
          <p:nvPr/>
        </p:nvCxnSpPr>
        <p:spPr>
          <a:xfrm>
            <a:off x="4142961" y="3016427"/>
            <a:ext cx="276324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9">
            <a:extLst>
              <a:ext uri="{FF2B5EF4-FFF2-40B4-BE49-F238E27FC236}">
                <a16:creationId xmlns:a16="http://schemas.microsoft.com/office/drawing/2014/main" id="{E73B3CDC-59EC-B84E-BE46-2F2A3BCAF058}"/>
              </a:ext>
            </a:extLst>
          </p:cNvPr>
          <p:cNvSpPr/>
          <p:nvPr/>
        </p:nvSpPr>
        <p:spPr>
          <a:xfrm>
            <a:off x="2689614" y="4362248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36" name="Straight Connector 50">
            <a:extLst>
              <a:ext uri="{FF2B5EF4-FFF2-40B4-BE49-F238E27FC236}">
                <a16:creationId xmlns:a16="http://schemas.microsoft.com/office/drawing/2014/main" id="{59134DA4-B294-3540-BD34-EB25BC500AF7}"/>
              </a:ext>
            </a:extLst>
          </p:cNvPr>
          <p:cNvCxnSpPr/>
          <p:nvPr/>
        </p:nvCxnSpPr>
        <p:spPr>
          <a:xfrm flipH="1">
            <a:off x="2826774" y="4039175"/>
            <a:ext cx="264964" cy="323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51">
            <a:extLst>
              <a:ext uri="{FF2B5EF4-FFF2-40B4-BE49-F238E27FC236}">
                <a16:creationId xmlns:a16="http://schemas.microsoft.com/office/drawing/2014/main" id="{67D2682C-CA4C-6747-8ECE-E494371BA90A}"/>
              </a:ext>
            </a:extLst>
          </p:cNvPr>
          <p:cNvSpPr/>
          <p:nvPr/>
        </p:nvSpPr>
        <p:spPr>
          <a:xfrm>
            <a:off x="3527815" y="4371533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Gill Sans MT" panose="020B0502020104020203" pitchFamily="34" charset="0"/>
            </a:endParaRPr>
          </a:p>
        </p:txBody>
      </p:sp>
      <p:cxnSp>
        <p:nvCxnSpPr>
          <p:cNvPr id="38" name="Straight Connector 52">
            <a:extLst>
              <a:ext uri="{FF2B5EF4-FFF2-40B4-BE49-F238E27FC236}">
                <a16:creationId xmlns:a16="http://schemas.microsoft.com/office/drawing/2014/main" id="{FBBF8840-CAD9-E940-9191-CF2A288E42B1}"/>
              </a:ext>
            </a:extLst>
          </p:cNvPr>
          <p:cNvCxnSpPr/>
          <p:nvPr/>
        </p:nvCxnSpPr>
        <p:spPr>
          <a:xfrm>
            <a:off x="3285712" y="4039174"/>
            <a:ext cx="301040" cy="332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53">
            <a:extLst>
              <a:ext uri="{FF2B5EF4-FFF2-40B4-BE49-F238E27FC236}">
                <a16:creationId xmlns:a16="http://schemas.microsoft.com/office/drawing/2014/main" id="{CD9036F1-5A6C-B64A-9024-9831FB5EAD3C}"/>
              </a:ext>
            </a:extLst>
          </p:cNvPr>
          <p:cNvCxnSpPr/>
          <p:nvPr/>
        </p:nvCxnSpPr>
        <p:spPr>
          <a:xfrm flipV="1">
            <a:off x="3692311" y="3016427"/>
            <a:ext cx="256677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54">
            <a:extLst>
              <a:ext uri="{FF2B5EF4-FFF2-40B4-BE49-F238E27FC236}">
                <a16:creationId xmlns:a16="http://schemas.microsoft.com/office/drawing/2014/main" id="{1D0FA5DF-2611-9B43-AC04-13ABF72FF96B}"/>
              </a:ext>
            </a:extLst>
          </p:cNvPr>
          <p:cNvCxnSpPr/>
          <p:nvPr/>
        </p:nvCxnSpPr>
        <p:spPr>
          <a:xfrm>
            <a:off x="3692311" y="3459043"/>
            <a:ext cx="412649" cy="478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9EE770-1B0E-F544-9659-8A700534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831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16379"/>
            <a:ext cx="10515600" cy="1809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7100" dirty="0">
                <a:solidFill>
                  <a:srgbClr val="0070C0"/>
                </a:solidFill>
              </a:rPr>
              <a:t>Q&amp;A</a:t>
            </a:r>
          </a:p>
          <a:p>
            <a:pPr marL="0" indent="0" algn="ctr">
              <a:buNone/>
            </a:pPr>
            <a:r>
              <a:rPr kumimoji="1" lang="en-US" altLang="zh-CN" sz="4000" dirty="0">
                <a:solidFill>
                  <a:srgbClr val="0070C0"/>
                </a:solidFill>
              </a:rPr>
              <a:t>Thanks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for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your</a:t>
            </a:r>
            <a:r>
              <a:rPr kumimoji="1" lang="zh-CN" altLang="en-US" sz="4000" dirty="0">
                <a:solidFill>
                  <a:srgbClr val="0070C0"/>
                </a:solidFill>
              </a:rPr>
              <a:t> </a:t>
            </a:r>
            <a:r>
              <a:rPr kumimoji="1" lang="en-US" altLang="zh-CN" sz="4000" dirty="0">
                <a:solidFill>
                  <a:srgbClr val="0070C0"/>
                </a:solidFill>
              </a:rPr>
              <a:t>attention!</a:t>
            </a:r>
          </a:p>
          <a:p>
            <a:pPr marL="0" indent="0" algn="ctr">
              <a:buNone/>
            </a:pPr>
            <a:endParaRPr kumimoji="1" lang="en-US" altLang="zh-CN" sz="40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728A341-1F80-6642-8DBB-56535162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8513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ADDF5F-91E2-BF45-819F-048C15E9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interpretable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v.s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.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explainable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C22C1-7902-7747-9BF7-8097217B6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9913" cy="4351338"/>
          </a:xfrm>
        </p:spPr>
        <p:txBody>
          <a:bodyPr/>
          <a:lstStyle/>
          <a:p>
            <a:r>
              <a:rPr kumimoji="1" lang="en" altLang="zh-CN" dirty="0"/>
              <a:t>﻿We consider a model to be “interpretable” if the model </a:t>
            </a:r>
            <a:r>
              <a:rPr kumimoji="1" lang="en" altLang="zh-CN" dirty="0">
                <a:solidFill>
                  <a:srgbClr val="FF0000"/>
                </a:solidFill>
              </a:rPr>
              <a:t>itself</a:t>
            </a:r>
            <a:r>
              <a:rPr kumimoji="1" lang="en" altLang="zh-CN" dirty="0"/>
              <a:t> can provide humanly understandable interpretations of its predictions</a:t>
            </a:r>
          </a:p>
          <a:p>
            <a:pPr lvl="1"/>
            <a:r>
              <a:rPr kumimoji="1" lang="en" altLang="zh-CN" dirty="0"/>
              <a:t>Note that such a model is no longer a black box to some extent. </a:t>
            </a:r>
          </a:p>
          <a:p>
            <a:pPr lvl="1"/>
            <a:r>
              <a:rPr kumimoji="1" lang="en" altLang="zh-CN" dirty="0"/>
              <a:t>For example, a decision tree model is an “interpretable” one.</a:t>
            </a:r>
          </a:p>
          <a:p>
            <a:pPr lvl="1"/>
            <a:endParaRPr kumimoji="1" lang="en" altLang="zh-CN" dirty="0"/>
          </a:p>
          <a:p>
            <a:r>
              <a:rPr kumimoji="1" lang="en" altLang="zh-CN" dirty="0"/>
              <a:t>Meanwhile, an “explainable” model implies that </a:t>
            </a:r>
            <a:r>
              <a:rPr kumimoji="1" lang="en" altLang="zh-CN" dirty="0">
                <a:solidFill>
                  <a:srgbClr val="FF0000"/>
                </a:solidFill>
              </a:rPr>
              <a:t>model is still a black box </a:t>
            </a:r>
          </a:p>
          <a:p>
            <a:pPr lvl="1"/>
            <a:r>
              <a:rPr kumimoji="1" lang="en-US" altLang="zh-CN" dirty="0"/>
              <a:t>its</a:t>
            </a:r>
            <a:r>
              <a:rPr kumimoji="1" lang="en" altLang="zh-CN" dirty="0"/>
              <a:t> predictions could potentially be understood by post</a:t>
            </a:r>
            <a:r>
              <a:rPr kumimoji="1" lang="en-US" altLang="zh-CN" dirty="0"/>
              <a:t>-</a:t>
            </a:r>
            <a:r>
              <a:rPr kumimoji="1" lang="en" altLang="zh-CN" dirty="0"/>
              <a:t>hoc techniques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0C4098-1715-BB41-95EA-10E8CA7D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51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C9D4C9-1E16-9440-99C1-91055BC33156}"/>
              </a:ext>
            </a:extLst>
          </p:cNvPr>
          <p:cNvSpPr txBox="1"/>
          <p:nvPr/>
        </p:nvSpPr>
        <p:spPr>
          <a:xfrm>
            <a:off x="268357" y="6331226"/>
            <a:ext cx="716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 err="1">
                <a:effectLst/>
              </a:rPr>
              <a:t>Explainability</a:t>
            </a:r>
            <a:r>
              <a:rPr lang="en" altLang="zh-CN" dirty="0">
                <a:effectLst/>
              </a:rPr>
              <a:t> in Graph Neural Networks: A Taxonomic Survey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TPAMI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2022.</a:t>
            </a:r>
            <a:endParaRPr lang="en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0575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F45769C-090F-7947-A394-C8C311BE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454" y="1646083"/>
            <a:ext cx="8191092" cy="425075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8B1B055-6BF9-374C-8AFB-9AE5018795A1}"/>
              </a:ext>
            </a:extLst>
          </p:cNvPr>
          <p:cNvSpPr txBox="1"/>
          <p:nvPr/>
        </p:nvSpPr>
        <p:spPr>
          <a:xfrm>
            <a:off x="268357" y="6331226"/>
            <a:ext cx="716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 err="1">
                <a:effectLst/>
              </a:rPr>
              <a:t>Explainability</a:t>
            </a:r>
            <a:r>
              <a:rPr lang="en" altLang="zh-CN" dirty="0">
                <a:effectLst/>
              </a:rPr>
              <a:t> in Graph Neural Networks: A Taxonomic Survey</a:t>
            </a:r>
            <a:r>
              <a:rPr kumimoji="1" lang="en-US" altLang="zh-CN" dirty="0">
                <a:effectLst/>
              </a:rPr>
              <a:t>.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TPAMI</a:t>
            </a:r>
            <a:r>
              <a:rPr kumimoji="1" lang="zh-CN" altLang="en-US" dirty="0">
                <a:effectLst/>
              </a:rPr>
              <a:t> </a:t>
            </a:r>
            <a:r>
              <a:rPr kumimoji="1" lang="en-US" altLang="zh-CN" dirty="0">
                <a:effectLst/>
              </a:rPr>
              <a:t>2022.</a:t>
            </a:r>
            <a:endParaRPr lang="en" altLang="zh-CN" dirty="0">
              <a:effectLst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3BC5ADD-4EDA-DA43-A070-D7A79FF01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Taxonomy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4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5D5990-CCF6-A44B-BF74-3B983783C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254"/>
            <a:ext cx="10642600" cy="1143331"/>
          </a:xfrm>
        </p:spPr>
        <p:txBody>
          <a:bodyPr>
            <a:normAutofit/>
          </a:bodyPr>
          <a:lstStyle/>
          <a:p>
            <a:r>
              <a:rPr lang="en" altLang="zh-CN" dirty="0"/>
              <a:t>the mutual information (MI) of two random variables </a:t>
            </a:r>
          </a:p>
          <a:p>
            <a:pPr marL="0" indent="0">
              <a:buNone/>
            </a:pPr>
            <a:r>
              <a:rPr lang="zh-CN" altLang="en-US" dirty="0"/>
              <a:t>  </a:t>
            </a:r>
            <a:r>
              <a:rPr lang="en" altLang="zh-CN" dirty="0"/>
              <a:t>is a measure of the mutual dependence between the two variables</a:t>
            </a:r>
            <a:r>
              <a:rPr lang="en-US" altLang="zh-CN" dirty="0"/>
              <a:t>.</a:t>
            </a:r>
            <a:r>
              <a:rPr lang="zh-CN" altLang="en-US" dirty="0"/>
              <a:t>  </a:t>
            </a:r>
            <a:endParaRPr lang="en-US" altLang="zh-CN" dirty="0"/>
          </a:p>
        </p:txBody>
      </p:sp>
      <p:sp>
        <p:nvSpPr>
          <p:cNvPr id="28" name="AutoShape 28" descr="{\displaystyle {\displaystyle I(X;Y)=D_{\mathrm {KL} }(p(x,y)\|p(x)\otimes p(y))}}">
            <a:extLst>
              <a:ext uri="{FF2B5EF4-FFF2-40B4-BE49-F238E27FC236}">
                <a16:creationId xmlns:a16="http://schemas.microsoft.com/office/drawing/2014/main" id="{7EF6795C-59C1-834C-BA88-B61D6FE71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60A411-6513-A843-BFBB-A7FF91C4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﻿Preliminaries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mutual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information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A7C296-4B71-A443-9FB8-C33ACF08521B}"/>
              </a:ext>
            </a:extLst>
          </p:cNvPr>
          <p:cNvSpPr txBox="1"/>
          <p:nvPr/>
        </p:nvSpPr>
        <p:spPr>
          <a:xfrm>
            <a:off x="317500" y="6223764"/>
            <a:ext cx="471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hlinkClick r:id="rId2"/>
              </a:rPr>
              <a:t>https://en.wikipedia.org/wiki/Mutual_information</a:t>
            </a:r>
            <a:endParaRPr kumimoji="1"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4BB30E-B32D-814E-A9B4-C3A3EDE5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53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05C32E1F-C3C6-CB49-9E7B-05B1A0C788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81400"/>
                <a:ext cx="6006657" cy="15407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altLang="zh-CN" i="1" dirty="0"/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altLang="zh-CN" i="1" dirty="0"/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i="1" dirty="0"/>
              </a:p>
              <a:p>
                <a:endParaRPr lang="en-US" altLang="zh-CN" i="1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05C32E1F-C3C6-CB49-9E7B-05B1A0C78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81400"/>
                <a:ext cx="6006657" cy="1540771"/>
              </a:xfrm>
              <a:prstGeom prst="rect">
                <a:avLst/>
              </a:prstGeom>
              <a:blipFill>
                <a:blip r:embed="rId3"/>
                <a:stretch>
                  <a:fillRect l="-1899" t="-4918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6EB00F32-1028-0B48-B927-AD527EF09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2"/>
          <a:stretch/>
        </p:blipFill>
        <p:spPr bwMode="auto">
          <a:xfrm>
            <a:off x="6403685" y="3141933"/>
            <a:ext cx="4012386" cy="241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849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15D5990-CCF6-A44B-BF74-3B983783C7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3254"/>
                <a:ext cx="10642600" cy="4263204"/>
              </a:xfrm>
            </p:spPr>
            <p:txBody>
              <a:bodyPr>
                <a:normAutofit/>
              </a:bodyPr>
              <a:lstStyle/>
              <a:p>
                <a:r>
                  <a:rPr lang="en" altLang="zh-CN" dirty="0"/>
                  <a:t>the mutual information (MI) of two random variables </a:t>
                </a:r>
              </a:p>
              <a:p>
                <a:pPr marL="0" indent="0">
                  <a:buNone/>
                </a:pPr>
                <a:r>
                  <a:rPr lang="zh-CN" altLang="en-US" dirty="0"/>
                  <a:t>  </a:t>
                </a:r>
                <a:r>
                  <a:rPr lang="en" altLang="zh-CN" dirty="0"/>
                  <a:t>is a measure of the mutual dependence between the two variables</a:t>
                </a:r>
                <a:r>
                  <a:rPr lang="en-US" altLang="zh-CN" dirty="0"/>
                  <a:t>.</a:t>
                </a:r>
                <a:r>
                  <a:rPr lang="zh-CN" altLang="en-US" dirty="0"/>
                  <a:t>  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definition:</a:t>
                </a:r>
                <a:r>
                  <a:rPr lang="zh-CN" altLang="en-US" dirty="0"/>
                  <a:t>                 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discrete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variables:</a:t>
                </a:r>
                <a:r>
                  <a:rPr lang="zh-CN" altLang="en-US" dirty="0"/>
                  <a:t>      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/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zh-CN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f>
                              <m:f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endParaRPr lang="en-US" altLang="zh-CN" dirty="0"/>
              </a:p>
              <a:p>
                <a:r>
                  <a:rPr lang="en-US" altLang="zh-CN" dirty="0"/>
                  <a:t>continuous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variables: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  <m:sup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nary>
                          <m:nary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zh-CN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nary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15D5990-CCF6-A44B-BF74-3B983783C7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3254"/>
                <a:ext cx="10642600" cy="4263204"/>
              </a:xfrm>
              <a:blipFill>
                <a:blip r:embed="rId2"/>
                <a:stretch>
                  <a:fillRect l="-1074" t="-2374" b="-91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utoShape 28" descr="{\displaystyle {\displaystyle I(X;Y)=D_{\mathrm {KL} }(p(x,y)\|p(x)\otimes p(y))}}">
            <a:extLst>
              <a:ext uri="{FF2B5EF4-FFF2-40B4-BE49-F238E27FC236}">
                <a16:creationId xmlns:a16="http://schemas.microsoft.com/office/drawing/2014/main" id="{7EF6795C-59C1-834C-BA88-B61D6FE71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860A411-6513-A843-BFBB-A7FF91C4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﻿Preliminaries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mutual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information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A7C296-4B71-A443-9FB8-C33ACF08521B}"/>
              </a:ext>
            </a:extLst>
          </p:cNvPr>
          <p:cNvSpPr txBox="1"/>
          <p:nvPr/>
        </p:nvSpPr>
        <p:spPr>
          <a:xfrm>
            <a:off x="317500" y="6223764"/>
            <a:ext cx="471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>
                <a:hlinkClick r:id="rId3"/>
              </a:rPr>
              <a:t>https://en.wikipedia.org/wiki/Mutual_information</a:t>
            </a:r>
            <a:endParaRPr kumimoji="1"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4BB30E-B32D-814E-A9B4-C3A3EDE5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2961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FE30F7-21F4-4640-9E79-C8D33E7A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﻿Preliminaries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﻿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mutual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information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15D5990-CCF6-A44B-BF74-3B983783C7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8004584" cy="346713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altLang="zh-CN" b="0" i="1" dirty="0"/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altLang="zh-CN" i="1" dirty="0"/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i="1" dirty="0"/>
              </a:p>
              <a:p>
                <a:endParaRPr lang="en-US" altLang="zh-CN" i="1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15D5990-CCF6-A44B-BF74-3B983783C7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8004584" cy="3467137"/>
              </a:xfrm>
              <a:blipFill>
                <a:blip r:embed="rId2"/>
                <a:stretch>
                  <a:fillRect l="-1426" t="-1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73A15695-1CF7-3947-891F-E911BC8C3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2"/>
          <a:stretch/>
        </p:blipFill>
        <p:spPr bwMode="auto">
          <a:xfrm>
            <a:off x="1931214" y="3728738"/>
            <a:ext cx="4012386" cy="241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utoShape 28" descr="{\displaystyle {\displaystyle I(X;Y)=D_{\mathrm {KL} }(p(x,y)\|p(x)\otimes p(y))}}">
            <a:extLst>
              <a:ext uri="{FF2B5EF4-FFF2-40B4-BE49-F238E27FC236}">
                <a16:creationId xmlns:a16="http://schemas.microsoft.com/office/drawing/2014/main" id="{7EF6795C-59C1-834C-BA88-B61D6FE719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C3B098-62B2-A647-A5DF-FCB755C69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980" y="3835735"/>
            <a:ext cx="2419704" cy="2419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DEFE698-3D43-8840-85BF-CA70493E0D4B}"/>
                  </a:ext>
                </a:extLst>
              </p:cNvPr>
              <p:cNvSpPr txBox="1"/>
              <p:nvPr/>
            </p:nvSpPr>
            <p:spPr>
              <a:xfrm>
                <a:off x="7070213" y="3581400"/>
                <a:ext cx="20964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𝑥𝑙𝑜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DEFE698-3D43-8840-85BF-CA70493E0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213" y="3581400"/>
                <a:ext cx="2096471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A4368C-7742-084D-8AC3-C453C68A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2629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existing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post-hoc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methods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problems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AC9536-A474-2A40-95C3-46915B0B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31" y="3802329"/>
            <a:ext cx="9312538" cy="273515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9C41AE8-9642-0D44-865B-8936EF1C106B}"/>
              </a:ext>
            </a:extLst>
          </p:cNvPr>
          <p:cNvSpPr txBox="1"/>
          <p:nvPr/>
        </p:nvSpPr>
        <p:spPr>
          <a:xfrm>
            <a:off x="1462219" y="1771944"/>
            <a:ext cx="92900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﻿Post-hoc methods just perform one-step projection </a:t>
            </a:r>
            <a:endParaRPr lang="en-US" altLang="zh-CN" sz="2400" dirty="0"/>
          </a:p>
          <a:p>
            <a:r>
              <a:rPr lang="zh-CN" altLang="en-US" sz="2400" dirty="0"/>
              <a:t>to the information-constrained space </a:t>
            </a:r>
            <a:r>
              <a:rPr lang="en-US" altLang="zh-CN" sz="2400" dirty="0"/>
              <a:t>(</a:t>
            </a:r>
            <a:r>
              <a:rPr lang="el-GR" altLang="zh-CN" sz="2400" dirty="0"/>
              <a:t>Ω</a:t>
            </a:r>
            <a:r>
              <a:rPr lang="en-US" altLang="zh-CN" sz="2400" dirty="0"/>
              <a:t>)</a:t>
            </a:r>
          </a:p>
          <a:p>
            <a:endParaRPr lang="en-US" altLang="zh-CN" sz="1050" dirty="0"/>
          </a:p>
          <a:p>
            <a:r>
              <a:rPr lang="en-US" altLang="zh-CN" sz="2400" b="1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always suboptimal </a:t>
            </a:r>
            <a:r>
              <a:rPr lang="en-US" altLang="zh-CN" sz="2400" dirty="0"/>
              <a:t>(low</a:t>
            </a:r>
            <a:r>
              <a:rPr lang="zh-CN" altLang="en-US" sz="2400" dirty="0"/>
              <a:t> </a:t>
            </a:r>
            <a:r>
              <a:rPr lang="en-US" altLang="zh-CN" sz="2400" dirty="0"/>
              <a:t>accuracy)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sensitive to the pre-trained model </a:t>
            </a:r>
            <a:r>
              <a:rPr lang="en-US" altLang="zh-CN" sz="2400" dirty="0"/>
              <a:t>(high</a:t>
            </a:r>
            <a:r>
              <a:rPr lang="zh-CN" altLang="en-US" sz="2400" dirty="0"/>
              <a:t> </a:t>
            </a:r>
            <a:r>
              <a:rPr lang="en-US" altLang="zh-CN" sz="2400" dirty="0"/>
              <a:t>variance)</a:t>
            </a:r>
            <a:endParaRPr lang="zh-CN" altLang="en-US" sz="2400" dirty="0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1D2567C6-6E5D-C548-9AA5-A5C6D2DCF26E}"/>
              </a:ext>
            </a:extLst>
          </p:cNvPr>
          <p:cNvSpPr/>
          <p:nvPr/>
        </p:nvSpPr>
        <p:spPr>
          <a:xfrm>
            <a:off x="4692650" y="4572000"/>
            <a:ext cx="952500" cy="520700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DB3BCF-FC75-8B47-AC36-9D2A95D45C1C}"/>
              </a:ext>
            </a:extLst>
          </p:cNvPr>
          <p:cNvSpPr txBox="1"/>
          <p:nvPr/>
        </p:nvSpPr>
        <p:spPr>
          <a:xfrm>
            <a:off x="4589196" y="4233446"/>
            <a:ext cx="1753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accent1"/>
                </a:solidFill>
              </a:rPr>
              <a:t>the</a:t>
            </a:r>
            <a:r>
              <a:rPr kumimoji="1" lang="zh-CN" altLang="en-US" sz="1600" dirty="0">
                <a:solidFill>
                  <a:schemeClr val="accent1"/>
                </a:solidFill>
              </a:rPr>
              <a:t> </a:t>
            </a:r>
            <a:r>
              <a:rPr kumimoji="1" lang="en-US" altLang="zh-CN" sz="1600" dirty="0">
                <a:solidFill>
                  <a:schemeClr val="accent1"/>
                </a:solidFill>
              </a:rPr>
              <a:t>pretrain</a:t>
            </a:r>
            <a:r>
              <a:rPr kumimoji="1" lang="zh-CN" altLang="en-US" sz="1600" dirty="0">
                <a:solidFill>
                  <a:schemeClr val="accent1"/>
                </a:solidFill>
              </a:rPr>
              <a:t> </a:t>
            </a:r>
            <a:r>
              <a:rPr kumimoji="1" lang="en-US" altLang="zh-CN" sz="1600" dirty="0">
                <a:solidFill>
                  <a:schemeClr val="accent1"/>
                </a:solidFill>
              </a:rPr>
              <a:t>model</a:t>
            </a:r>
            <a:endParaRPr kumimoji="1"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37BF063-D58A-E840-BB3F-6089441F0621}"/>
              </a:ext>
            </a:extLst>
          </p:cNvPr>
          <p:cNvSpPr/>
          <p:nvPr/>
        </p:nvSpPr>
        <p:spPr>
          <a:xfrm>
            <a:off x="5866054" y="5646395"/>
            <a:ext cx="1049095" cy="391210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AA1609-1DBF-A14C-B3F8-0E9729D21669}"/>
              </a:ext>
            </a:extLst>
          </p:cNvPr>
          <p:cNvSpPr txBox="1"/>
          <p:nvPr/>
        </p:nvSpPr>
        <p:spPr>
          <a:xfrm>
            <a:off x="5894036" y="5981361"/>
            <a:ext cx="204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accent1"/>
                </a:solidFill>
              </a:rPr>
              <a:t>the</a:t>
            </a:r>
            <a:r>
              <a:rPr kumimoji="1" lang="zh-CN" altLang="en-US" sz="1600" dirty="0">
                <a:solidFill>
                  <a:schemeClr val="accent1"/>
                </a:solidFill>
              </a:rPr>
              <a:t> </a:t>
            </a:r>
            <a:r>
              <a:rPr kumimoji="1" lang="en-US" altLang="zh-CN" sz="1600" dirty="0">
                <a:solidFill>
                  <a:schemeClr val="accent1"/>
                </a:solidFill>
              </a:rPr>
              <a:t>learned</a:t>
            </a:r>
            <a:r>
              <a:rPr kumimoji="1" lang="zh-CN" altLang="en-US" sz="1600" dirty="0">
                <a:solidFill>
                  <a:schemeClr val="accent1"/>
                </a:solidFill>
              </a:rPr>
              <a:t> </a:t>
            </a:r>
            <a:r>
              <a:rPr kumimoji="1" lang="en-US" altLang="zh-CN" sz="1600" dirty="0">
                <a:solidFill>
                  <a:schemeClr val="accent1"/>
                </a:solidFill>
              </a:rPr>
              <a:t>projection</a:t>
            </a:r>
            <a:endParaRPr kumimoji="1"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AF233BE8-2A92-7C45-AEFC-68389A88194E}"/>
              </a:ext>
            </a:extLst>
          </p:cNvPr>
          <p:cNvSpPr/>
          <p:nvPr/>
        </p:nvSpPr>
        <p:spPr>
          <a:xfrm>
            <a:off x="8604250" y="3818081"/>
            <a:ext cx="952500" cy="5207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5FC0A03D-8D2F-2E4E-9D28-74724C322405}"/>
              </a:ext>
            </a:extLst>
          </p:cNvPr>
          <p:cNvSpPr/>
          <p:nvPr/>
        </p:nvSpPr>
        <p:spPr>
          <a:xfrm>
            <a:off x="7651750" y="4832350"/>
            <a:ext cx="1098550" cy="47625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62F2C1-B62B-8644-902F-2C6CE6AA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17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4DC43F-5DD5-5C42-85E6-E596FA80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information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bottleneck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(GIB)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0D3ED1-D70A-DA46-9679-4F79A56D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53" y="2326029"/>
            <a:ext cx="9310893" cy="339498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853DF17-3B48-3F45-9B73-16D977A4BA45}"/>
              </a:ext>
            </a:extLst>
          </p:cNvPr>
          <p:cNvSpPr txBox="1"/>
          <p:nvPr/>
        </p:nvSpPr>
        <p:spPr>
          <a:xfrm>
            <a:off x="387275" y="6293224"/>
            <a:ext cx="442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Graph Information Bottleneck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NeurIPS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2020.</a:t>
            </a:r>
            <a:endParaRPr lang="en" altLang="zh-CN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166099-8D03-584E-B28C-3D0C1668195F}"/>
              </a:ext>
            </a:extLst>
          </p:cNvPr>
          <p:cNvSpPr txBox="1"/>
          <p:nvPr/>
        </p:nvSpPr>
        <p:spPr>
          <a:xfrm>
            <a:off x="1440553" y="1690688"/>
            <a:ext cx="435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D=(X,A)</a:t>
            </a:r>
            <a:r>
              <a:rPr kumimoji="1" lang="zh-CN" altLang="en-US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  <a:sym typeface="Wingdings" pitchFamily="2" charset="2"/>
              </a:rPr>
              <a:t>→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  <a:sym typeface="Wingdings" pitchFamily="2" charset="2"/>
              </a:rPr>
              <a:t>(GNN)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  <a:sym typeface="Wingdings" pitchFamily="2" charset="2"/>
              </a:rPr>
              <a:t>→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400" b="1" dirty="0">
                <a:solidFill>
                  <a:srgbClr val="0070C0"/>
                </a:solidFill>
                <a:latin typeface="Gill Sans MT" panose="020B0502020104020203" pitchFamily="34" charset="0"/>
                <a:sym typeface="Wingdings" pitchFamily="2" charset="2"/>
              </a:rPr>
              <a:t>Z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400" dirty="0">
                <a:latin typeface="Gill Sans MT" panose="020B0502020104020203" pitchFamily="34" charset="0"/>
                <a:sym typeface="Wingdings" pitchFamily="2" charset="2"/>
              </a:rPr>
              <a:t>↔</a:t>
            </a:r>
            <a:r>
              <a:rPr kumimoji="1" lang="zh-CN" altLang="en-US" sz="2400" dirty="0">
                <a:latin typeface="Gill Sans MT" panose="020B0502020104020203" pitchFamily="34" charset="0"/>
                <a:sym typeface="Wingdings" pitchFamily="2" charset="2"/>
              </a:rPr>
              <a:t> </a:t>
            </a:r>
            <a:r>
              <a:rPr kumimoji="1" lang="en-US" altLang="zh-CN" sz="2400" b="1" dirty="0">
                <a:solidFill>
                  <a:srgbClr val="0070C0"/>
                </a:solidFill>
                <a:latin typeface="Gill Sans MT" panose="020B0502020104020203" pitchFamily="34" charset="0"/>
                <a:sym typeface="Wingdings" pitchFamily="2" charset="2"/>
              </a:rPr>
              <a:t>Y</a:t>
            </a:r>
            <a:endParaRPr kumimoji="1" lang="zh-CN" altLang="en-US" sz="24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903CF0-834C-CB49-96AC-A7DA6998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7368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proposed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extractor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FFDD88-700D-364A-A3EE-53902C8F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5" y="2276487"/>
            <a:ext cx="6173002" cy="209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/>
              <p:nvPr/>
            </p:nvSpPr>
            <p:spPr>
              <a:xfrm>
                <a:off x="2016099" y="5167262"/>
                <a:ext cx="601575" cy="4945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99" y="5167262"/>
                <a:ext cx="601575" cy="494559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/>
              <p:nvPr/>
            </p:nvSpPr>
            <p:spPr>
              <a:xfrm>
                <a:off x="3604992" y="5188742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992" y="5188742"/>
                <a:ext cx="553485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/>
              <p:nvPr/>
            </p:nvSpPr>
            <p:spPr>
              <a:xfrm>
                <a:off x="2988266" y="5549225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266" y="5549225"/>
                <a:ext cx="5719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/>
              <p:nvPr/>
            </p:nvSpPr>
            <p:spPr>
              <a:xfrm>
                <a:off x="4513971" y="5549225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971" y="5549225"/>
                <a:ext cx="463075" cy="468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/>
              <p:nvPr/>
            </p:nvSpPr>
            <p:spPr>
              <a:xfrm>
                <a:off x="5417025" y="5550679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025" y="5550679"/>
                <a:ext cx="463075" cy="468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D5855A0-FBC3-674D-991D-D5CB906E66A2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560217" y="5780058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03A5D92-439B-374A-B73F-A1F4BEC02A63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4977046" y="5783360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/>
              <p:nvPr/>
            </p:nvSpPr>
            <p:spPr>
              <a:xfrm>
                <a:off x="1278926" y="5551839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26" y="5551839"/>
                <a:ext cx="47711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632241B-98BF-034C-B76A-1AD529AA4200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1756043" y="5780058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/>
              <p:nvPr/>
            </p:nvSpPr>
            <p:spPr>
              <a:xfrm>
                <a:off x="688541" y="1747086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1" y="1747086"/>
                <a:ext cx="4771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/>
              <p:nvPr/>
            </p:nvSpPr>
            <p:spPr>
              <a:xfrm>
                <a:off x="6048138" y="4352314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38" y="4352314"/>
                <a:ext cx="57195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/>
              <p:nvPr/>
            </p:nvSpPr>
            <p:spPr>
              <a:xfrm>
                <a:off x="3425718" y="1679261"/>
                <a:ext cx="601575" cy="4948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718" y="1679261"/>
                <a:ext cx="601575" cy="494815"/>
              </a:xfrm>
              <a:prstGeom prst="rect">
                <a:avLst/>
              </a:prstGeom>
              <a:blipFill>
                <a:blip r:embed="rId11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1934C0-D4D0-5F46-BE7C-DDF18918D3A9}"/>
                  </a:ext>
                </a:extLst>
              </p:cNvPr>
              <p:cNvSpPr txBox="1"/>
              <p:nvPr/>
            </p:nvSpPr>
            <p:spPr>
              <a:xfrm>
                <a:off x="6871954" y="1779005"/>
                <a:ext cx="5187510" cy="4875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zh-CN" sz="2000" dirty="0"/>
                  <a:t>1.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obtain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the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node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embeddings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(representation)</a:t>
                </a:r>
                <a:endParaRPr kumimoji="1" lang="en-US" altLang="zh-CN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𝐺𝑁𝑁</m:t>
                      </m:r>
                      <m:d>
                        <m:d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800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kumimoji="1" lang="zh-CN" alt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kumimoji="1" lang="en-US" altLang="zh-CN" sz="2800" b="0" dirty="0">
                  <a:ea typeface="Cambria Math" panose="02040503050406030204" pitchFamily="18" charset="0"/>
                </a:endParaRPr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/>
                  <a:t>2.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obtain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the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edge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embeddings</a:t>
                </a:r>
                <a:r>
                  <a:rPr kumimoji="1" lang="zh-CN" altLang="en-US" sz="2000" dirty="0"/>
                  <a:t> </a:t>
                </a:r>
                <a:endParaRPr kumimoji="1" lang="en-US" altLang="zh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={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8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kumimoji="1" lang="en-US" altLang="zh-CN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ℇ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kumimoji="1" lang="en-US" altLang="zh-CN" sz="2800" dirty="0"/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/>
                  <a:t>3.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obtain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the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edge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probabilities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(importance)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𝑀𝐿𝑃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2800" dirty="0"/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/>
                  <a:t>4.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obtain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the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sampled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graph</a:t>
                </a:r>
                <a:r>
                  <a:rPr kumimoji="1"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zh-CN" sz="20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with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random</a:t>
                </a:r>
                <a:r>
                  <a:rPr kumimoji="1" lang="zh-CN" altLang="en-US" sz="2000" dirty="0"/>
                  <a:t> </a:t>
                </a:r>
                <a:r>
                  <a:rPr kumimoji="1" lang="en-US" altLang="zh-CN" sz="2000" dirty="0"/>
                  <a:t>noise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zh-CN" alt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1" lang="zh-CN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1" lang="en-US" altLang="zh-CN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Bernoulli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kumimoji="1" lang="zh-CN" altLang="en-US" sz="28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kumimoji="1" lang="en-US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kumimoji="1" lang="en-US" altLang="zh-CN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zh-CN" sz="28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1934C0-D4D0-5F46-BE7C-DDF18918D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954" y="1779005"/>
                <a:ext cx="5187510" cy="4875309"/>
              </a:xfrm>
              <a:prstGeom prst="rect">
                <a:avLst/>
              </a:prstGeom>
              <a:blipFill>
                <a:blip r:embed="rId12"/>
                <a:stretch>
                  <a:fillRect l="-2927" t="-1818" r="-2195" b="-20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BA7BBD8E-3363-0045-BCEA-84D8476C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58</a:t>
            </a:fld>
            <a:endParaRPr kumimoji="1" lang="zh-CN" altLang="en-US" dirty="0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E4BE5313-309F-0343-88E1-53B0EB0DA29F}"/>
              </a:ext>
            </a:extLst>
          </p:cNvPr>
          <p:cNvSpPr/>
          <p:nvPr/>
        </p:nvSpPr>
        <p:spPr>
          <a:xfrm>
            <a:off x="688541" y="3164550"/>
            <a:ext cx="5300650" cy="1156768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1271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proposed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extractor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FFDD88-700D-364A-A3EE-53902C8F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5" y="2276487"/>
            <a:ext cx="6173002" cy="209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/>
              <p:nvPr/>
            </p:nvSpPr>
            <p:spPr>
              <a:xfrm>
                <a:off x="2016099" y="5178413"/>
                <a:ext cx="601575" cy="4945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99" y="5178413"/>
                <a:ext cx="601575" cy="494559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/>
              <p:nvPr/>
            </p:nvSpPr>
            <p:spPr>
              <a:xfrm>
                <a:off x="3604992" y="5199893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992" y="5199893"/>
                <a:ext cx="553485" cy="461665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/>
              <p:nvPr/>
            </p:nvSpPr>
            <p:spPr>
              <a:xfrm>
                <a:off x="2988266" y="5560376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266" y="5560376"/>
                <a:ext cx="5719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/>
              <p:nvPr/>
            </p:nvSpPr>
            <p:spPr>
              <a:xfrm>
                <a:off x="4513971" y="5560376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971" y="5560376"/>
                <a:ext cx="463075" cy="468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/>
              <p:nvPr/>
            </p:nvSpPr>
            <p:spPr>
              <a:xfrm>
                <a:off x="5417025" y="5561830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025" y="5561830"/>
                <a:ext cx="463075" cy="468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D5855A0-FBC3-674D-991D-D5CB906E66A2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560217" y="5791209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03A5D92-439B-374A-B73F-A1F4BEC02A6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977046" y="5794511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/>
              <p:nvPr/>
            </p:nvSpPr>
            <p:spPr>
              <a:xfrm>
                <a:off x="1278926" y="5562990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26" y="5562990"/>
                <a:ext cx="47711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632241B-98BF-034C-B76A-1AD529AA4200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1756043" y="5791209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/>
              <p:nvPr/>
            </p:nvSpPr>
            <p:spPr>
              <a:xfrm>
                <a:off x="688541" y="1747086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1" y="1747086"/>
                <a:ext cx="4771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/>
              <p:nvPr/>
            </p:nvSpPr>
            <p:spPr>
              <a:xfrm>
                <a:off x="6048138" y="4352314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38" y="4352314"/>
                <a:ext cx="57195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/>
              <p:nvPr/>
            </p:nvSpPr>
            <p:spPr>
              <a:xfrm>
                <a:off x="3425718" y="1679261"/>
                <a:ext cx="601575" cy="4948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718" y="1679261"/>
                <a:ext cx="601575" cy="494815"/>
              </a:xfrm>
              <a:prstGeom prst="rect">
                <a:avLst/>
              </a:prstGeom>
              <a:blipFill>
                <a:blip r:embed="rId11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1CE62846-7175-4C4E-B1DD-D617AB3191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9552" y="2684961"/>
            <a:ext cx="4967315" cy="5519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714F93-9C9E-B747-9C52-FAF8464D2D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2959" y="3774086"/>
            <a:ext cx="4000500" cy="3937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1071BD7-5B2C-F44D-A3E5-EDCCEFE432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4708" y="4690459"/>
            <a:ext cx="4357002" cy="923269"/>
          </a:xfrm>
          <a:prstGeom prst="rect">
            <a:avLst/>
          </a:prstGeom>
        </p:spPr>
      </p:pic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3AA287B9-8C63-2F4B-B4A5-02A5197C9EA4}"/>
              </a:ext>
            </a:extLst>
          </p:cNvPr>
          <p:cNvCxnSpPr>
            <a:stCxn id="20" idx="2"/>
            <a:endCxn id="22" idx="0"/>
          </p:cNvCxnSpPr>
          <p:nvPr/>
        </p:nvCxnSpPr>
        <p:spPr>
          <a:xfrm flipH="1">
            <a:off x="9503209" y="3236885"/>
            <a:ext cx="1" cy="53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0EB0CA51-2552-C743-9060-4476B004DEF0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>
            <a:off x="9503209" y="4167786"/>
            <a:ext cx="0" cy="522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26100AB2-83B7-174E-9310-AF0526734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03209" y="320520"/>
            <a:ext cx="1941193" cy="1941193"/>
          </a:xfrm>
          <a:prstGeom prst="rect">
            <a:avLst/>
          </a:prstGeom>
        </p:spPr>
      </p:pic>
      <p:sp>
        <p:nvSpPr>
          <p:cNvPr id="29" name="灯片编号占位符 28">
            <a:extLst>
              <a:ext uri="{FF2B5EF4-FFF2-40B4-BE49-F238E27FC236}">
                <a16:creationId xmlns:a16="http://schemas.microsoft.com/office/drawing/2014/main" id="{A8D84379-65D1-7744-8079-A1DE8E62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59</a:t>
            </a:fld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519BFC0E-FD3D-9D4D-B53C-F216CCCB6B53}"/>
              </a:ext>
            </a:extLst>
          </p:cNvPr>
          <p:cNvSpPr/>
          <p:nvPr/>
        </p:nvSpPr>
        <p:spPr>
          <a:xfrm>
            <a:off x="688541" y="3164550"/>
            <a:ext cx="5300650" cy="1156768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4EFBDFA-6CBF-1940-AB74-1D7894A950EB}"/>
              </a:ext>
            </a:extLst>
          </p:cNvPr>
          <p:cNvSpPr/>
          <p:nvPr/>
        </p:nvSpPr>
        <p:spPr>
          <a:xfrm>
            <a:off x="8999034" y="2725363"/>
            <a:ext cx="1170878" cy="4503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85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120BE6-DBB7-F245-ADE6-97F8E5F97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182" y="2610616"/>
            <a:ext cx="8705636" cy="1965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altLang="zh-CN" sz="2400" i="1" dirty="0"/>
              <a:t>However, the </a:t>
            </a:r>
            <a:r>
              <a:rPr lang="en" altLang="zh-CN" sz="2400" i="1" dirty="0">
                <a:solidFill>
                  <a:schemeClr val="accent6">
                    <a:lumMod val="75000"/>
                  </a:schemeClr>
                </a:solidFill>
              </a:rPr>
              <a:t>mere predictive power </a:t>
            </a:r>
            <a:r>
              <a:rPr lang="en" altLang="zh-CN" sz="2400" i="1" dirty="0"/>
              <a:t>of the graph classifier is of limited interest to the </a:t>
            </a:r>
            <a:r>
              <a:rPr lang="en" altLang="zh-CN" sz="2400" i="1" dirty="0">
                <a:solidFill>
                  <a:schemeClr val="accent6">
                    <a:lumMod val="75000"/>
                  </a:schemeClr>
                </a:solidFill>
              </a:rPr>
              <a:t>neuroscientists</a:t>
            </a:r>
            <a:r>
              <a:rPr lang="en" altLang="zh-CN" sz="2400" i="1" dirty="0"/>
              <a:t>, which have plenty of tools for the diagnosis of specific mental disorders. </a:t>
            </a:r>
            <a:r>
              <a:rPr lang="en" altLang="zh-CN" sz="2400" i="1" dirty="0">
                <a:solidFill>
                  <a:srgbClr val="FF0000"/>
                </a:solidFill>
              </a:rPr>
              <a:t>What matters is the interpretation of the model, as it can provide novel insights and new hypotheses.</a:t>
            </a:r>
            <a:r>
              <a:rPr lang="zh-CN" altLang="en-US" sz="2400" i="1" dirty="0">
                <a:solidFill>
                  <a:srgbClr val="FF0000"/>
                </a:solidFill>
              </a:rPr>
              <a:t> </a:t>
            </a:r>
            <a:r>
              <a:rPr lang="en-US" altLang="zh-CN" sz="2400" i="1" baseline="30000" dirty="0">
                <a:solidFill>
                  <a:srgbClr val="FF0000"/>
                </a:solidFill>
              </a:rPr>
              <a:t>[1]</a:t>
            </a:r>
            <a:endParaRPr kumimoji="1" lang="zh-CN" altLang="en-US" sz="2400" i="1" baseline="30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82C4F4-F425-4445-8D58-0DBDEFFFC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39269B6-794E-094B-83F5-D6B70E5F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explainable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647286A-81D1-B248-9A63-CA726FCE8B32}"/>
              </a:ext>
            </a:extLst>
          </p:cNvPr>
          <p:cNvSpPr txBox="1"/>
          <p:nvPr/>
        </p:nvSpPr>
        <p:spPr>
          <a:xfrm>
            <a:off x="0" y="6519446"/>
            <a:ext cx="7446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[1]: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" altLang="zh-CN" sz="1600" dirty="0">
                <a:solidFill>
                  <a:schemeClr val="bg1">
                    <a:lumMod val="50000"/>
                  </a:schemeClr>
                </a:solidFill>
              </a:rPr>
              <a:t>Counterfactual Graphs for Explainable Classification of Brain Networks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KDD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2021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443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The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proposed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method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predictor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FFDD88-700D-364A-A3EE-53902C8F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5" y="2276487"/>
            <a:ext cx="6173002" cy="209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/>
              <p:nvPr/>
            </p:nvSpPr>
            <p:spPr>
              <a:xfrm>
                <a:off x="2016099" y="5178413"/>
                <a:ext cx="601575" cy="4945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本框 10">
                <a:extLst>
                  <a:ext uri="{FF2B5EF4-FFF2-40B4-BE49-F238E27FC236}">
                    <a16:creationId xmlns:a16="http://schemas.microsoft.com/office/drawing/2014/main" id="{BF5F365E-8203-6B41-A107-8C6F222B0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99" y="5178413"/>
                <a:ext cx="601575" cy="494559"/>
              </a:xfrm>
              <a:prstGeom prst="rect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/>
              <p:nvPr/>
            </p:nvSpPr>
            <p:spPr>
              <a:xfrm>
                <a:off x="3604992" y="5199893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32">
                <a:extLst>
                  <a:ext uri="{FF2B5EF4-FFF2-40B4-BE49-F238E27FC236}">
                    <a16:creationId xmlns:a16="http://schemas.microsoft.com/office/drawing/2014/main" id="{75964039-69D5-1748-8EB8-8CF3DD30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992" y="5199893"/>
                <a:ext cx="553485" cy="461665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/>
              <p:nvPr/>
            </p:nvSpPr>
            <p:spPr>
              <a:xfrm>
                <a:off x="2988266" y="5560376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33">
                <a:extLst>
                  <a:ext uri="{FF2B5EF4-FFF2-40B4-BE49-F238E27FC236}">
                    <a16:creationId xmlns:a16="http://schemas.microsoft.com/office/drawing/2014/main" id="{4056478A-25EE-BE4A-8F66-23DDAE80A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266" y="5560376"/>
                <a:ext cx="57195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/>
              <p:nvPr/>
            </p:nvSpPr>
            <p:spPr>
              <a:xfrm>
                <a:off x="4513971" y="5560376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34">
                <a:extLst>
                  <a:ext uri="{FF2B5EF4-FFF2-40B4-BE49-F238E27FC236}">
                    <a16:creationId xmlns:a16="http://schemas.microsoft.com/office/drawing/2014/main" id="{421AFA03-53B5-8C49-B479-4DDB65851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971" y="5560376"/>
                <a:ext cx="463075" cy="4682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/>
              <p:nvPr/>
            </p:nvSpPr>
            <p:spPr>
              <a:xfrm>
                <a:off x="5417025" y="5561830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35">
                <a:extLst>
                  <a:ext uri="{FF2B5EF4-FFF2-40B4-BE49-F238E27FC236}">
                    <a16:creationId xmlns:a16="http://schemas.microsoft.com/office/drawing/2014/main" id="{AF0D2DF6-CC14-894A-BAB8-8DF74571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025" y="5561830"/>
                <a:ext cx="463075" cy="468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D5855A0-FBC3-674D-991D-D5CB906E66A2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560217" y="5791209"/>
            <a:ext cx="953754" cy="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03A5D92-439B-374A-B73F-A1F4BEC02A63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4977046" y="5794511"/>
            <a:ext cx="439979" cy="14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/>
              <p:nvPr/>
            </p:nvSpPr>
            <p:spPr>
              <a:xfrm>
                <a:off x="1278926" y="5562990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文本框 38">
                <a:extLst>
                  <a:ext uri="{FF2B5EF4-FFF2-40B4-BE49-F238E27FC236}">
                    <a16:creationId xmlns:a16="http://schemas.microsoft.com/office/drawing/2014/main" id="{28826B4A-784F-8848-9C56-B3665AAB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26" y="5562990"/>
                <a:ext cx="47711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632241B-98BF-034C-B76A-1AD529AA4200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 flipV="1">
            <a:off x="1756043" y="5791209"/>
            <a:ext cx="1232223" cy="2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/>
              <p:nvPr/>
            </p:nvSpPr>
            <p:spPr>
              <a:xfrm>
                <a:off x="688541" y="1747086"/>
                <a:ext cx="477117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m:oMathPara>
                </a14:m>
                <a:endParaRPr kumimoji="1"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文本框 38">
                <a:extLst>
                  <a:ext uri="{FF2B5EF4-FFF2-40B4-BE49-F238E27FC236}">
                    <a16:creationId xmlns:a16="http://schemas.microsoft.com/office/drawing/2014/main" id="{91AD4F97-7B67-C64A-9624-39793D21D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1" y="1747086"/>
                <a:ext cx="4771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/>
              <p:nvPr/>
            </p:nvSpPr>
            <p:spPr>
              <a:xfrm>
                <a:off x="6048138" y="4352314"/>
                <a:ext cx="571951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33">
                <a:extLst>
                  <a:ext uri="{FF2B5EF4-FFF2-40B4-BE49-F238E27FC236}">
                    <a16:creationId xmlns:a16="http://schemas.microsoft.com/office/drawing/2014/main" id="{5006557F-C643-E943-A27E-8D6AD55F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138" y="4352314"/>
                <a:ext cx="57195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/>
              <p:nvPr/>
            </p:nvSpPr>
            <p:spPr>
              <a:xfrm>
                <a:off x="3425718" y="1679261"/>
                <a:ext cx="601575" cy="4948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E4BAD537-B785-A444-A385-FCD998760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718" y="1679261"/>
                <a:ext cx="601575" cy="494815"/>
              </a:xfrm>
              <a:prstGeom prst="rect">
                <a:avLst/>
              </a:prstGeom>
              <a:blipFill>
                <a:blip r:embed="rId11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1CE62846-7175-4C4E-B1DD-D617AB3191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9552" y="2684961"/>
            <a:ext cx="4967315" cy="551924"/>
          </a:xfrm>
          <a:prstGeom prst="rect">
            <a:avLst/>
          </a:prstGeom>
        </p:spPr>
      </p:pic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3AA287B9-8C63-2F4B-B4A5-02A5197C9EA4}"/>
              </a:ext>
            </a:extLst>
          </p:cNvPr>
          <p:cNvCxnSpPr>
            <a:cxnSpLocks/>
            <a:stCxn id="20" idx="2"/>
            <a:endCxn id="27" idx="0"/>
          </p:cNvCxnSpPr>
          <p:nvPr/>
        </p:nvCxnSpPr>
        <p:spPr>
          <a:xfrm flipH="1">
            <a:off x="9503209" y="3236885"/>
            <a:ext cx="1" cy="55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0EB0CA51-2552-C743-9060-4476B004DEF0}"/>
              </a:ext>
            </a:extLst>
          </p:cNvPr>
          <p:cNvCxnSpPr>
            <a:cxnSpLocks/>
            <a:stCxn id="27" idx="2"/>
            <a:endCxn id="4" idx="0"/>
          </p:cNvCxnSpPr>
          <p:nvPr/>
        </p:nvCxnSpPr>
        <p:spPr>
          <a:xfrm>
            <a:off x="9503209" y="4182509"/>
            <a:ext cx="0" cy="551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34">
                <a:extLst>
                  <a:ext uri="{FF2B5EF4-FFF2-40B4-BE49-F238E27FC236}">
                    <a16:creationId xmlns:a16="http://schemas.microsoft.com/office/drawing/2014/main" id="{E2E45665-9C48-C342-8FD6-4F32AAB5657F}"/>
                  </a:ext>
                </a:extLst>
              </p:cNvPr>
              <p:cNvSpPr txBox="1"/>
              <p:nvPr/>
            </p:nvSpPr>
            <p:spPr>
              <a:xfrm>
                <a:off x="764741" y="4368287"/>
                <a:ext cx="463075" cy="4682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34">
                <a:extLst>
                  <a:ext uri="{FF2B5EF4-FFF2-40B4-BE49-F238E27FC236}">
                    <a16:creationId xmlns:a16="http://schemas.microsoft.com/office/drawing/2014/main" id="{E2E45665-9C48-C342-8FD6-4F32AAB56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41" y="4368287"/>
                <a:ext cx="463075" cy="4682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32">
                <a:extLst>
                  <a:ext uri="{FF2B5EF4-FFF2-40B4-BE49-F238E27FC236}">
                    <a16:creationId xmlns:a16="http://schemas.microsoft.com/office/drawing/2014/main" id="{9BA1DF41-E900-7940-BB6E-BF01303EF172}"/>
                  </a:ext>
                </a:extLst>
              </p:cNvPr>
              <p:cNvSpPr txBox="1"/>
              <p:nvPr/>
            </p:nvSpPr>
            <p:spPr>
              <a:xfrm>
                <a:off x="3501917" y="4364472"/>
                <a:ext cx="55348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32">
                <a:extLst>
                  <a:ext uri="{FF2B5EF4-FFF2-40B4-BE49-F238E27FC236}">
                    <a16:creationId xmlns:a16="http://schemas.microsoft.com/office/drawing/2014/main" id="{9BA1DF41-E900-7940-BB6E-BF01303EF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17" y="4364472"/>
                <a:ext cx="553485" cy="461665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0FD5A77C-CA1D-B84F-B9E6-25F65CF32F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5009" y="3788809"/>
            <a:ext cx="4216400" cy="3937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0B5281C-C8E1-6D49-8E8B-333E59605D2A}"/>
              </a:ext>
            </a:extLst>
          </p:cNvPr>
          <p:cNvSpPr txBox="1"/>
          <p:nvPr/>
        </p:nvSpPr>
        <p:spPr>
          <a:xfrm>
            <a:off x="7549341" y="4734433"/>
            <a:ext cx="3907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classification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loss,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e.g.,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cross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entropy</a:t>
            </a:r>
            <a:endParaRPr kumimoji="1" lang="zh-CN" altLang="en-US" sz="2000" dirty="0"/>
          </a:p>
        </p:txBody>
      </p:sp>
      <p:sp>
        <p:nvSpPr>
          <p:cNvPr id="34" name="灯片编号占位符 33">
            <a:extLst>
              <a:ext uri="{FF2B5EF4-FFF2-40B4-BE49-F238E27FC236}">
                <a16:creationId xmlns:a16="http://schemas.microsoft.com/office/drawing/2014/main" id="{B0335AB0-7B8A-B140-9ABE-2E2E9D22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60</a:t>
            </a:fld>
            <a:endParaRPr kumimoji="1" lang="zh-CN" altLang="en-US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00DE9C93-10DD-9D4B-8B5C-6EA197E1115F}"/>
              </a:ext>
            </a:extLst>
          </p:cNvPr>
          <p:cNvSpPr/>
          <p:nvPr/>
        </p:nvSpPr>
        <p:spPr>
          <a:xfrm>
            <a:off x="688541" y="2358639"/>
            <a:ext cx="6044032" cy="1156768"/>
          </a:xfrm>
          <a:prstGeom prst="roundRect">
            <a:avLst/>
          </a:prstGeom>
          <a:solidFill>
            <a:schemeClr val="bg1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0B21F8B-DA58-EB4E-A489-880E67639F55}"/>
              </a:ext>
            </a:extLst>
          </p:cNvPr>
          <p:cNvSpPr/>
          <p:nvPr/>
        </p:nvSpPr>
        <p:spPr>
          <a:xfrm>
            <a:off x="7571678" y="2714212"/>
            <a:ext cx="1170878" cy="4503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9155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F27917-A197-CE47-B463-086372523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396446" y="1993452"/>
            <a:ext cx="5410200" cy="28710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24A7C2-E86C-BE46-B3DB-CAE655AE9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74"/>
          <a:stretch/>
        </p:blipFill>
        <p:spPr>
          <a:xfrm>
            <a:off x="683986" y="1997730"/>
            <a:ext cx="5410200" cy="28668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C2D3BC0-8B0D-8540-AEBA-18F973B4F072}"/>
              </a:ext>
            </a:extLst>
          </p:cNvPr>
          <p:cNvSpPr txBox="1"/>
          <p:nvPr/>
        </p:nvSpPr>
        <p:spPr>
          <a:xfrm>
            <a:off x="3909034" y="5211916"/>
            <a:ext cx="4974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/>
              <a:t>graph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information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bottleneck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(GIB)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👍🏻</a:t>
            </a:r>
          </a:p>
          <a:p>
            <a:pPr algn="ctr"/>
            <a:r>
              <a:rPr kumimoji="1" lang="en-US" altLang="zh-CN" sz="2400" dirty="0"/>
              <a:t>stochasticity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</a:t>
            </a:r>
            <a:r>
              <a:rPr kumimoji="1" lang="en-US" altLang="zh-CN" sz="2400" dirty="0" err="1"/>
              <a:t>gumbel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trick)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👍🏻</a:t>
            </a:r>
            <a:endParaRPr kumimoji="1" lang="zh-CN" altLang="en-US" sz="240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FC3EB0-41C9-2B46-809C-62782014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0126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Experiment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C2ABAD-CFE3-2447-B98B-411518FF1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89"/>
          <a:stretch/>
        </p:blipFill>
        <p:spPr>
          <a:xfrm>
            <a:off x="485503" y="2106304"/>
            <a:ext cx="6312154" cy="29522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B3480C0-48E3-AB43-84FF-E263C69F6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23" y="3735814"/>
            <a:ext cx="4912774" cy="1524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47915B3-1651-8841-80E6-DB37D834C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723" y="1799062"/>
            <a:ext cx="4912774" cy="162993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4D1DCB3-CCB9-BC46-B78D-71D7B6F63712}"/>
              </a:ext>
            </a:extLst>
          </p:cNvPr>
          <p:cNvSpPr txBox="1"/>
          <p:nvPr/>
        </p:nvSpPr>
        <p:spPr>
          <a:xfrm>
            <a:off x="2104747" y="5518731"/>
            <a:ext cx="7982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CN" sz="2000" dirty="0"/>
              <a:t>﻿</a:t>
            </a:r>
            <a:r>
              <a:rPr kumimoji="1" lang="en" altLang="zh-CN" sz="2400" dirty="0"/>
              <a:t>GSAT can </a:t>
            </a:r>
            <a:r>
              <a:rPr kumimoji="1" lang="en" altLang="zh-CN" sz="2400" dirty="0">
                <a:solidFill>
                  <a:schemeClr val="accent1"/>
                </a:solidFill>
              </a:rPr>
              <a:t>remove spurious correlations </a:t>
            </a:r>
            <a:r>
              <a:rPr kumimoji="1" lang="en" altLang="zh-CN" sz="2400" dirty="0"/>
              <a:t>in the training data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👍🏻</a:t>
            </a:r>
            <a:endParaRPr kumimoji="1" lang="en" altLang="zh-CN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mainly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due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injecting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stochasticity</a:t>
            </a:r>
            <a:endParaRPr kumimoji="1" lang="zh-CN" altLang="en-US" sz="2000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24ACA-75DE-9241-9498-D62CC3BC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630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explainable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5BFC3A-5DAE-8C46-B2AE-A56836F20D08}"/>
              </a:ext>
            </a:extLst>
          </p:cNvPr>
          <p:cNvSpPr txBox="1"/>
          <p:nvPr/>
        </p:nvSpPr>
        <p:spPr>
          <a:xfrm>
            <a:off x="623508" y="5144052"/>
            <a:ext cx="10686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kumimoji="1" lang="en-US" altLang="zh-CN" sz="2400" b="1" dirty="0"/>
              <a:t>Core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problem:</a:t>
            </a:r>
            <a:r>
              <a:rPr kumimoji="1" lang="zh-CN" altLang="en-US" sz="2400" b="1" dirty="0"/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how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to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provide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b="1" i="1" u="sng" dirty="0">
                <a:solidFill>
                  <a:srgbClr val="0070C0"/>
                </a:solidFill>
              </a:rPr>
              <a:t>better</a:t>
            </a:r>
            <a:r>
              <a:rPr kumimoji="1" lang="zh-CN" altLang="en-US" sz="2400" dirty="0">
                <a:solidFill>
                  <a:srgbClr val="0070C0"/>
                </a:solidFill>
              </a:rPr>
              <a:t> </a:t>
            </a:r>
            <a:r>
              <a:rPr kumimoji="1" lang="en-US" altLang="zh-CN" sz="2400" dirty="0">
                <a:solidFill>
                  <a:srgbClr val="0070C0"/>
                </a:solidFill>
              </a:rPr>
              <a:t>explanations?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03C274-44E1-A84D-9BCC-19521BB65470}"/>
              </a:ext>
            </a:extLst>
          </p:cNvPr>
          <p:cNvSpPr txBox="1"/>
          <p:nvPr/>
        </p:nvSpPr>
        <p:spPr>
          <a:xfrm>
            <a:off x="6275028" y="3853254"/>
            <a:ext cx="5402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400" dirty="0"/>
              <a:t>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important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property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trustworthy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ML</a:t>
            </a:r>
          </a:p>
          <a:p>
            <a:pPr algn="ctr"/>
            <a:r>
              <a:rPr kumimoji="1" lang="en-US" altLang="zh-CN" sz="2000" dirty="0"/>
              <a:t>e.g.</a:t>
            </a:r>
            <a:r>
              <a:rPr kumimoji="1" lang="zh-CN" altLang="en-US" sz="2000" dirty="0"/>
              <a:t> </a:t>
            </a:r>
            <a:r>
              <a:rPr kumimoji="1" lang="en" altLang="zh-CN" sz="2000" dirty="0"/>
              <a:t>﻿identifying the functional groups in a molecule</a:t>
            </a:r>
            <a:endParaRPr kumimoji="1"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53E1C1B-0990-F246-B159-1032D465426B}"/>
              </a:ext>
            </a:extLst>
          </p:cNvPr>
          <p:cNvSpPr txBox="1"/>
          <p:nvPr/>
        </p:nvSpPr>
        <p:spPr>
          <a:xfrm>
            <a:off x="246898" y="3853254"/>
            <a:ext cx="571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learned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representation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and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graph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data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usually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highly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entangled</a:t>
            </a:r>
            <a:endParaRPr kumimoji="1"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2050B5-A3C4-894A-B47C-A8522E80C6FC}"/>
              </a:ext>
            </a:extLst>
          </p:cNvPr>
          <p:cNvSpPr txBox="1"/>
          <p:nvPr/>
        </p:nvSpPr>
        <p:spPr>
          <a:xfrm>
            <a:off x="7310207" y="2504624"/>
            <a:ext cx="2476960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explainable</a:t>
            </a:r>
            <a:endParaRPr kumimoji="1"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A207EFE-568E-E54F-8773-DBD96B9E4938}"/>
              </a:ext>
            </a:extLst>
          </p:cNvPr>
          <p:cNvSpPr txBox="1"/>
          <p:nvPr/>
        </p:nvSpPr>
        <p:spPr>
          <a:xfrm>
            <a:off x="1991899" y="2504624"/>
            <a:ext cx="204414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4000" dirty="0"/>
              <a:t>Powerful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EAC78A4-0939-E646-AACB-AFD3F0D26DE4}"/>
                  </a:ext>
                </a:extLst>
              </p:cNvPr>
              <p:cNvSpPr txBox="1"/>
              <p:nvPr/>
            </p:nvSpPr>
            <p:spPr>
              <a:xfrm>
                <a:off x="838200" y="1744816"/>
                <a:ext cx="7338355" cy="3133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panose="02040503050406030204" pitchFamily="18" charset="0"/>
                        </a:rPr>
                        <m:t>Graph</m:t>
                      </m:r>
                      <m:r>
                        <a:rPr kumimoji="1" lang="zh-CN" alt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000">
                          <a:latin typeface="Cambria Math" panose="02040503050406030204" pitchFamily="18" charset="0"/>
                        </a:rPr>
                        <m:t>data</m:t>
                      </m:r>
                      <m:r>
                        <a:rPr kumimoji="1" lang="zh-CN" alt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)→</m:t>
                      </m:r>
                      <m:sSub>
                        <m:sSub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zh-CN" sz="2000">
                              <a:latin typeface="Cambria Math" panose="02040503050406030204" pitchFamily="18" charset="0"/>
                            </a:rPr>
                            <m:t>GNN</m:t>
                          </m:r>
                          <m:r>
                            <a:rPr kumimoji="1" lang="zh-CN" alt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zh-CN" alt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kumimoji="1" lang="en-US" altLang="zh-CN" sz="200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</a:rPr>
                        <m:t>prediction</m:t>
                      </m:r>
                      <m:r>
                        <a:rPr kumimoji="1" lang="zh-CN" alt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kumimoji="1" lang="zh-CN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kumimoji="1"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⟷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ground</m:t>
                      </m:r>
                      <m:r>
                        <a:rPr kumimoji="1" lang="zh-CN" alt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truth</m:t>
                      </m:r>
                      <m:r>
                        <a:rPr kumimoji="1" lang="zh-CN" alt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EAC78A4-0939-E646-AACB-AFD3F0D26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44816"/>
                <a:ext cx="7338355" cy="313356"/>
              </a:xfrm>
              <a:prstGeom prst="rect">
                <a:avLst/>
              </a:prstGeom>
              <a:blipFill>
                <a:blip r:embed="rId2"/>
                <a:stretch>
                  <a:fillRect l="-692" t="-7692" r="-173" b="-3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837F7DD-7671-154B-B601-E24A28AD9FC9}"/>
                  </a:ext>
                </a:extLst>
              </p:cNvPr>
              <p:cNvSpPr txBox="1"/>
              <p:nvPr/>
            </p:nvSpPr>
            <p:spPr>
              <a:xfrm>
                <a:off x="1859740" y="3323349"/>
                <a:ext cx="2675669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i.e.,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approximate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by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837F7DD-7671-154B-B601-E24A28AD9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40" y="3323349"/>
                <a:ext cx="2675669" cy="374270"/>
              </a:xfrm>
              <a:prstGeom prst="rect">
                <a:avLst/>
              </a:prstGeom>
              <a:blipFill>
                <a:blip r:embed="rId3"/>
                <a:stretch>
                  <a:fillRect l="-1887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8539E8A-4E1F-8D4E-8365-E098C460B56B}"/>
                  </a:ext>
                </a:extLst>
              </p:cNvPr>
              <p:cNvSpPr txBox="1"/>
              <p:nvPr/>
            </p:nvSpPr>
            <p:spPr>
              <a:xfrm>
                <a:off x="6275028" y="3323349"/>
                <a:ext cx="4899226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i.e.,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determine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which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parts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dirty="0"/>
                  <a:t>contribute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8539E8A-4E1F-8D4E-8365-E098C460B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28" y="3323349"/>
                <a:ext cx="4899226" cy="374270"/>
              </a:xfrm>
              <a:prstGeom prst="rect">
                <a:avLst/>
              </a:prstGeom>
              <a:blipFill>
                <a:blip r:embed="rId4"/>
                <a:stretch>
                  <a:fillRect l="-775" t="-3226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02238BE-F317-8C43-9FE7-6EB730EB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BC06FB-4905-9342-A5B9-A527F6C6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662" y="2133326"/>
            <a:ext cx="3671013" cy="1876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1AC804-4D2A-BB44-AF5F-2E4A0DE4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38732"/>
            <a:ext cx="5416335" cy="13235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66AC94D-9DBE-1942-988C-5E81EF650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72" y="2414764"/>
            <a:ext cx="3111876" cy="2543208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677F2E2-FF49-DF4F-AB3D-8374675C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explainable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graph</a:t>
            </a:r>
            <a:r>
              <a:rPr kumimoji="1" lang="zh-CN" altLang="en-US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learning</a:t>
            </a:r>
            <a:endParaRPr kumimoji="1" lang="zh-CN" altLang="en-US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C6C12E-F4A8-F941-B0DF-AB5E5666B6BF}"/>
              </a:ext>
            </a:extLst>
          </p:cNvPr>
          <p:cNvSpPr txBox="1"/>
          <p:nvPr/>
        </p:nvSpPr>
        <p:spPr>
          <a:xfrm>
            <a:off x="1669518" y="1436265"/>
            <a:ext cx="387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node-level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requires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relevant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nodes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classification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331847-4721-D54B-8977-02DE43F2DA73}"/>
              </a:ext>
            </a:extLst>
          </p:cNvPr>
          <p:cNvSpPr txBox="1"/>
          <p:nvPr/>
        </p:nvSpPr>
        <p:spPr>
          <a:xfrm>
            <a:off x="1772109" y="4392165"/>
            <a:ext cx="366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link-level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requires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relevant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paths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link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prediction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58CEDE7-46DD-0145-949A-BA53CB59B725}"/>
              </a:ext>
            </a:extLst>
          </p:cNvPr>
          <p:cNvSpPr txBox="1"/>
          <p:nvPr/>
        </p:nvSpPr>
        <p:spPr>
          <a:xfrm>
            <a:off x="7188444" y="1646083"/>
            <a:ext cx="428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graph-level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task:</a:t>
            </a:r>
            <a:r>
              <a:rPr kumimoji="1" lang="zh-CN" altLang="en-US" dirty="0"/>
              <a:t> </a:t>
            </a:r>
            <a:r>
              <a:rPr kumimoji="1" lang="en-US" altLang="zh-CN" dirty="0"/>
              <a:t>requires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relevant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subgraphs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classification</a:t>
            </a:r>
            <a:endParaRPr kumimoji="1"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A025B71-93D8-4240-BA15-8D20E51CC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306" y="2627922"/>
            <a:ext cx="1483013" cy="887719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846D703A-A159-1142-BF9D-CB2C2467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8</a:t>
            </a:fld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35195B-34AF-2846-B4BA-2F485EDD0DF6}"/>
              </a:ext>
            </a:extLst>
          </p:cNvPr>
          <p:cNvSpPr txBox="1"/>
          <p:nvPr/>
        </p:nvSpPr>
        <p:spPr>
          <a:xfrm>
            <a:off x="7065586" y="5149329"/>
            <a:ext cx="414664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To interpret the prediction of a GNN,</a:t>
            </a:r>
          </a:p>
          <a:p>
            <a:r>
              <a:rPr kumimoji="1" lang="en-US" altLang="zh-CN" sz="2000" dirty="0"/>
              <a:t>i.e., to identify a </a:t>
            </a:r>
            <a:r>
              <a:rPr kumimoji="1" lang="en-US" altLang="zh-CN" sz="2000" dirty="0">
                <a:solidFill>
                  <a:srgbClr val="FF0000"/>
                </a:solidFill>
              </a:rPr>
              <a:t>subgraph </a:t>
            </a:r>
            <a:r>
              <a:rPr kumimoji="1" lang="en-US" altLang="zh-CN" sz="2000" dirty="0"/>
              <a:t>that</a:t>
            </a:r>
          </a:p>
          <a:p>
            <a:r>
              <a:rPr kumimoji="1" lang="en-US" altLang="zh-CN" sz="2000" dirty="0">
                <a:solidFill>
                  <a:srgbClr val="FF0000"/>
                </a:solidFill>
              </a:rPr>
              <a:t>contributes most </a:t>
            </a:r>
            <a:r>
              <a:rPr kumimoji="1" lang="en-US" altLang="zh-CN" sz="2000" dirty="0"/>
              <a:t>to the prediction.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104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985C7-31CF-DD45-9BBB-827877A3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7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Background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b="1" dirty="0">
                <a:solidFill>
                  <a:schemeClr val="accent1"/>
                </a:solidFill>
                <a:latin typeface="Gill Sans MT" panose="020B0502020104020203" pitchFamily="34" charset="0"/>
              </a:rPr>
              <a:t>|</a:t>
            </a:r>
            <a:r>
              <a:rPr kumimoji="1" lang="zh-CN" alt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kumimoji="1" lang="en-US" altLang="zh-CN" sz="36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challenges</a:t>
            </a:r>
            <a:endParaRPr kumimoji="1" lang="zh-CN" altLang="en-US" sz="3600" b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524B-F197-104F-9666-9FFC09BD4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CN" dirty="0">
                <a:solidFill>
                  <a:schemeClr val="accent1"/>
                </a:solidFill>
              </a:rPr>
              <a:t>Discrete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nature of graph structure</a:t>
            </a:r>
          </a:p>
          <a:p>
            <a:pPr lvl="1"/>
            <a:r>
              <a:rPr kumimoji="1" lang="en-US" altLang="zh-CN" dirty="0"/>
              <a:t>hard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optimize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differentiable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way</a:t>
            </a:r>
          </a:p>
          <a:p>
            <a:pPr lvl="1"/>
            <a:r>
              <a:rPr kumimoji="1" lang="en-US" altLang="zh-CN" dirty="0"/>
              <a:t>nodes and edges in a graph cannot be resized to the same shape</a:t>
            </a:r>
          </a:p>
          <a:p>
            <a:pPr marL="457200" lvl="1" indent="0">
              <a:buNone/>
            </a:pPr>
            <a:endParaRPr kumimoji="1" lang="en-US" altLang="zh-CN" dirty="0"/>
          </a:p>
          <a:p>
            <a:r>
              <a:rPr kumimoji="1" lang="en-US" altLang="zh-CN" dirty="0">
                <a:solidFill>
                  <a:schemeClr val="accent1"/>
                </a:solidFill>
              </a:rPr>
              <a:t>Lack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of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fine-grind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annotations</a:t>
            </a:r>
          </a:p>
          <a:p>
            <a:pPr lvl="1"/>
            <a:r>
              <a:rPr kumimoji="1" lang="en-US" altLang="zh-CN" dirty="0"/>
              <a:t>e.g.,</a:t>
            </a:r>
            <a:r>
              <a:rPr kumimoji="1" lang="zh-CN" altLang="en-US" dirty="0"/>
              <a:t> </a:t>
            </a:r>
            <a:r>
              <a:rPr kumimoji="1" lang="en-US" altLang="zh-CN" dirty="0"/>
              <a:t>node-level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/</a:t>
            </a:r>
            <a:r>
              <a:rPr kumimoji="1" lang="zh-CN" altLang="en-US" dirty="0"/>
              <a:t> </a:t>
            </a:r>
            <a:r>
              <a:rPr kumimoji="1" lang="en-US" altLang="zh-CN" dirty="0"/>
              <a:t>motif-level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annotations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blank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graph-level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tasks</a:t>
            </a:r>
          </a:p>
          <a:p>
            <a:pPr lvl="1"/>
            <a:r>
              <a:rPr kumimoji="1" lang="en-US" altLang="zh-CN" dirty="0"/>
              <a:t>we need a suitable </a:t>
            </a:r>
            <a:r>
              <a:rPr kumimoji="1" lang="en-US" altLang="zh-CN" dirty="0">
                <a:solidFill>
                  <a:srgbClr val="FF0000"/>
                </a:solidFill>
              </a:rPr>
              <a:t>objective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 train and </a:t>
            </a:r>
            <a:r>
              <a:rPr kumimoji="1" lang="en-US" altLang="zh-CN" dirty="0">
                <a:solidFill>
                  <a:srgbClr val="FF0000"/>
                </a:solidFill>
              </a:rPr>
              <a:t>metric</a:t>
            </a:r>
            <a:r>
              <a:rPr kumimoji="1" lang="en-US" altLang="zh-CN" dirty="0"/>
              <a:t> 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evaluate the explanation method</a:t>
            </a:r>
          </a:p>
          <a:p>
            <a:endParaRPr kumimoji="1" lang="en-US" altLang="zh-CN" dirty="0"/>
          </a:p>
          <a:p>
            <a:r>
              <a:rPr kumimoji="1" lang="en-US" altLang="zh-CN" dirty="0">
                <a:solidFill>
                  <a:schemeClr val="accent1"/>
                </a:solidFill>
              </a:rPr>
              <a:t>Lack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of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domain</a:t>
            </a:r>
            <a:r>
              <a:rPr kumimoji="1" lang="zh-CN" altLang="en-US" dirty="0">
                <a:solidFill>
                  <a:schemeClr val="accent1"/>
                </a:solidFill>
              </a:rPr>
              <a:t> </a:t>
            </a:r>
            <a:r>
              <a:rPr kumimoji="1" lang="en-US" altLang="zh-CN" dirty="0">
                <a:solidFill>
                  <a:schemeClr val="accent1"/>
                </a:solidFill>
              </a:rPr>
              <a:t>knowledge</a:t>
            </a:r>
          </a:p>
          <a:p>
            <a:pPr lvl="1"/>
            <a:r>
              <a:rPr kumimoji="1" lang="en-US" altLang="zh-CN" dirty="0"/>
              <a:t>e.g., ﻿molecules, social networks, and citation networks</a:t>
            </a:r>
          </a:p>
          <a:p>
            <a:pPr lvl="1"/>
            <a:r>
              <a:rPr kumimoji="1" lang="en-US" altLang="zh-CN" dirty="0"/>
              <a:t>graph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less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" altLang="zh-CN" dirty="0">
                <a:solidFill>
                  <a:srgbClr val="FF0000"/>
                </a:solidFill>
              </a:rPr>
              <a:t>﻿intuitive </a:t>
            </a:r>
            <a:r>
              <a:rPr kumimoji="1" lang="en" altLang="zh-CN" dirty="0"/>
              <a:t>than images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" altLang="zh-CN" dirty="0"/>
              <a:t>texts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5D4682-5FBD-7F40-9F90-ADDE9410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71251-EB34-5F4C-8674-67DED61619C8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9339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37070</TotalTime>
  <Words>3500</Words>
  <Application>Microsoft Macintosh PowerPoint</Application>
  <PresentationFormat>宽屏</PresentationFormat>
  <Paragraphs>610</Paragraphs>
  <Slides>62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68" baseType="lpstr">
      <vt:lpstr>等线</vt:lpstr>
      <vt:lpstr>Arial</vt:lpstr>
      <vt:lpstr>Cambria Math</vt:lpstr>
      <vt:lpstr>Corbel</vt:lpstr>
      <vt:lpstr>Gill Sans MT</vt:lpstr>
      <vt:lpstr>Office 主题​​</vt:lpstr>
      <vt:lpstr>A review of GNN explanation methods</vt:lpstr>
      <vt:lpstr>Outline</vt:lpstr>
      <vt:lpstr>Outline</vt:lpstr>
      <vt:lpstr>Background | graph learning</vt:lpstr>
      <vt:lpstr>Background | graph learning</vt:lpstr>
      <vt:lpstr>Background | explainable graph learning</vt:lpstr>
      <vt:lpstr>Background | explainable graph learning</vt:lpstr>
      <vt:lpstr>Background | explainable graph learning</vt:lpstr>
      <vt:lpstr>Background | challenges</vt:lpstr>
      <vt:lpstr>Outline</vt:lpstr>
      <vt:lpstr>Taxonomy</vt:lpstr>
      <vt:lpstr>Class1: ﻿Gradients/Features-Based Methods</vt:lpstr>
      <vt:lpstr>Class1: ﻿Gradients/Features-Based Methods</vt:lpstr>
      <vt:lpstr>Class2: ﻿Perturbation-Based Methods</vt:lpstr>
      <vt:lpstr>Class2: ﻿Perturbation-Based Methods</vt:lpstr>
      <vt:lpstr>Class2: ﻿Perturbation-Based Methods</vt:lpstr>
      <vt:lpstr>Class2 | GNNExplainer</vt:lpstr>
      <vt:lpstr>Class2 | GNNExplainer</vt:lpstr>
      <vt:lpstr>Class2 | GNNExplainer</vt:lpstr>
      <vt:lpstr>Class2 | GNNExplainer</vt:lpstr>
      <vt:lpstr>Take a break ☕️</vt:lpstr>
      <vt:lpstr>Class2 | PGExplainer</vt:lpstr>
      <vt:lpstr>Class2 | PGExplainer</vt:lpstr>
      <vt:lpstr>Class2 | PGExplainer</vt:lpstr>
      <vt:lpstr>Class2 | PGExplainer</vt:lpstr>
      <vt:lpstr>Take a break ☕️</vt:lpstr>
      <vt:lpstr>Class2 | SubgraphX</vt:lpstr>
      <vt:lpstr>Class2 | SubgraphX</vt:lpstr>
      <vt:lpstr>Outline</vt:lpstr>
      <vt:lpstr>Class3: Surrogate-based methods</vt:lpstr>
      <vt:lpstr>Class3 | PGM-Explainer</vt:lpstr>
      <vt:lpstr>Class4: Decomposition-based methods</vt:lpstr>
      <vt:lpstr>Take a break ☕️</vt:lpstr>
      <vt:lpstr>Metrics and evaluation | Fidelity</vt:lpstr>
      <vt:lpstr>Metrics and evaluation | Sparsity</vt:lpstr>
      <vt:lpstr>Metrics and evaluation | Stability &amp; Accuracy</vt:lpstr>
      <vt:lpstr>Metrics and evaluation</vt:lpstr>
      <vt:lpstr>Outline</vt:lpstr>
      <vt:lpstr>Taxonomy | summary</vt:lpstr>
      <vt:lpstr>Take a break ☕️</vt:lpstr>
      <vt:lpstr>Outline</vt:lpstr>
      <vt:lpstr>GSAT | method</vt:lpstr>
      <vt:lpstr>GSAT | method</vt:lpstr>
      <vt:lpstr>GSAT | Full learning objective</vt:lpstr>
      <vt:lpstr>GSAT | Experiment</vt:lpstr>
      <vt:lpstr>GSAT | Experiment</vt:lpstr>
      <vt:lpstr>Outline</vt:lpstr>
      <vt:lpstr>Summary</vt:lpstr>
      <vt:lpstr>Related works | interpretating GNN</vt:lpstr>
      <vt:lpstr>PowerPoint 演示文稿</vt:lpstr>
      <vt:lpstr>interpretable v.s. explainable</vt:lpstr>
      <vt:lpstr>Taxonomy</vt:lpstr>
      <vt:lpstr>Preliminaries | ﻿mutual information</vt:lpstr>
      <vt:lpstr>Preliminaries | ﻿mutual information</vt:lpstr>
      <vt:lpstr>Preliminaries | ﻿mutual information</vt:lpstr>
      <vt:lpstr>The existing post-hoc methods | problems</vt:lpstr>
      <vt:lpstr>Graph information bottleneck (GIB)</vt:lpstr>
      <vt:lpstr>The proposed method | extractor</vt:lpstr>
      <vt:lpstr>The proposed method | extractor</vt:lpstr>
      <vt:lpstr>The proposed method | predictor</vt:lpstr>
      <vt:lpstr>Experiment</vt:lpstr>
      <vt:lpstr>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Searching Recurrent Architecture for Path-based Knowledge Graph Embedding </dc:title>
  <dc:creator>Microsoft Office 用户</dc:creator>
  <cp:lastModifiedBy>Zhou Zhanke</cp:lastModifiedBy>
  <cp:revision>2490</cp:revision>
  <dcterms:created xsi:type="dcterms:W3CDTF">2020-10-12T09:32:22Z</dcterms:created>
  <dcterms:modified xsi:type="dcterms:W3CDTF">2022-10-28T10:58:01Z</dcterms:modified>
</cp:coreProperties>
</file>