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36" r:id="rId3"/>
    <p:sldId id="295" r:id="rId4"/>
    <p:sldId id="540" r:id="rId5"/>
    <p:sldId id="370" r:id="rId6"/>
    <p:sldId id="369" r:id="rId7"/>
    <p:sldId id="355" r:id="rId8"/>
    <p:sldId id="353" r:id="rId9"/>
    <p:sldId id="545" r:id="rId10"/>
    <p:sldId id="546" r:id="rId11"/>
    <p:sldId id="542" r:id="rId12"/>
    <p:sldId id="356" r:id="rId13"/>
    <p:sldId id="553" r:id="rId14"/>
    <p:sldId id="357" r:id="rId15"/>
    <p:sldId id="360" r:id="rId16"/>
    <p:sldId id="554" r:id="rId17"/>
    <p:sldId id="361" r:id="rId18"/>
    <p:sldId id="359" r:id="rId19"/>
    <p:sldId id="362" r:id="rId20"/>
    <p:sldId id="364" r:id="rId21"/>
    <p:sldId id="555" r:id="rId22"/>
    <p:sldId id="358" r:id="rId23"/>
    <p:sldId id="556" r:id="rId24"/>
    <p:sldId id="557" r:id="rId25"/>
    <p:sldId id="363" r:id="rId26"/>
    <p:sldId id="549" r:id="rId27"/>
    <p:sldId id="547" r:id="rId28"/>
    <p:sldId id="366" r:id="rId29"/>
    <p:sldId id="367" r:id="rId30"/>
    <p:sldId id="368" r:id="rId31"/>
    <p:sldId id="548" r:id="rId32"/>
    <p:sldId id="335" r:id="rId33"/>
    <p:sldId id="541" r:id="rId34"/>
    <p:sldId id="558" r:id="rId35"/>
    <p:sldId id="550" r:id="rId36"/>
    <p:sldId id="564" r:id="rId37"/>
    <p:sldId id="551" r:id="rId38"/>
    <p:sldId id="559" r:id="rId39"/>
    <p:sldId id="563" r:id="rId40"/>
    <p:sldId id="560" r:id="rId41"/>
    <p:sldId id="552" r:id="rId42"/>
    <p:sldId id="562" r:id="rId43"/>
    <p:sldId id="561" r:id="rId44"/>
    <p:sldId id="352" r:id="rId45"/>
    <p:sldId id="324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/>
    <p:restoredTop sz="94766"/>
  </p:normalViewPr>
  <p:slideViewPr>
    <p:cSldViewPr snapToGrid="0" snapToObjects="1">
      <p:cViewPr varScale="1">
        <p:scale>
          <a:sx n="119" d="100"/>
          <a:sy n="119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83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Wei Hu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218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0429-7AF2-524A-958B-C75B85FB9359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D8D9-2946-054A-BDED-781107C2BBF7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607C-A425-594B-A106-639A018BA7F6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9226-94A1-F94D-9A41-0A82C7925CF0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351E-D66A-0243-98EE-F94F357B064E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903-2683-D34F-9D6D-5F0BAFF67725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A32A-934A-784E-992B-B806C86BFBAF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F8F-6A1E-8F45-8843-5670DC4EA831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B82D-A0C1-3545-985F-AFA3C88427D6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03B2-8F5A-AE49-8416-6633FECF7D38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F6A6-8AF8-4845-A9CC-F764AC5B6C2D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83F8-3459-4F46-A26D-95852625EA82}" type="datetime1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8.0982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nju-websoft/CoL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1728373"/>
            <a:ext cx="11861799" cy="193398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altLang="zh-CN" sz="4000" dirty="0"/>
              <a:t>I Know What You Do Not Know: </a:t>
            </a:r>
            <a:br>
              <a:rPr lang="en" altLang="zh-CN" sz="4000" dirty="0"/>
            </a:br>
            <a:r>
              <a:rPr lang="en" altLang="zh-CN" sz="4000" dirty="0"/>
              <a:t>Knowledge Graph Embedding via Co-distillation Learning</a:t>
            </a:r>
          </a:p>
        </p:txBody>
      </p:sp>
      <p:sp>
        <p:nvSpPr>
          <p:cNvPr id="4" name="副标题 5">
            <a:extLst>
              <a:ext uri="{FF2B5EF4-FFF2-40B4-BE49-F238E27FC236}">
                <a16:creationId xmlns:a16="http://schemas.microsoft.com/office/drawing/2014/main" id="{DF34D6F1-FA91-D541-9523-00C4ADC25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8437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2000" dirty="0">
                <a:latin typeface="Gill Sans MT" charset="0"/>
                <a:ea typeface="Gill Sans MT" charset="0"/>
                <a:cs typeface="Gill Sans MT" charset="0"/>
              </a:rPr>
              <a:t>Presenter: Zhanke Zhou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2022.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10.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19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kumimoji="1" lang="en-US" altLang="zh-CN" sz="3200" baseline="300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A1AFDCE-D2CE-6D44-96E1-AAD981C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74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proposed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CAE5CF-08C9-1740-8AEF-BFE71E3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83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9FA539B-5DF6-0145-8960-B4A1AF04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3" y="2807983"/>
            <a:ext cx="10493886" cy="366427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9866A4-4482-AD4D-B002-C50DB5BC29E4}"/>
              </a:ext>
            </a:extLst>
          </p:cNvPr>
          <p:cNvSpPr txBox="1"/>
          <p:nvPr/>
        </p:nvSpPr>
        <p:spPr>
          <a:xfrm>
            <a:off x="925033" y="1424820"/>
            <a:ext cx="65938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﻿The objective is to predict the missing entity in an incomplete triplet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such as </a:t>
            </a:r>
            <a:r>
              <a:rPr kumimoji="1" lang="en" altLang="zh-CN" dirty="0">
                <a:solidFill>
                  <a:srgbClr val="FF0000"/>
                </a:solidFill>
              </a:rPr>
              <a:t>(Kobe Bryant, location, ?) </a:t>
            </a:r>
            <a:r>
              <a:rPr kumimoji="1" lang="en" altLang="zh-CN" dirty="0"/>
              <a:t>in FB15K-237</a:t>
            </a:r>
            <a:endParaRPr kumimoji="1" lang="zh-CN" altLang="en-US" dirty="0"/>
          </a:p>
          <a:p>
            <a:endParaRPr kumimoji="1" lang="en-US" altLang="zh-CN" sz="900" dirty="0"/>
          </a:p>
          <a:p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major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SLM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PLM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distillation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module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386DBEEA-C81C-914A-B0CB-36BB7FB6BAA0}"/>
              </a:ext>
            </a:extLst>
          </p:cNvPr>
          <p:cNvSpPr/>
          <p:nvPr/>
        </p:nvSpPr>
        <p:spPr>
          <a:xfrm>
            <a:off x="5020421" y="2807984"/>
            <a:ext cx="2805142" cy="160444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F0A8CE44-3C11-844C-8289-B4383F802BEF}"/>
              </a:ext>
            </a:extLst>
          </p:cNvPr>
          <p:cNvSpPr/>
          <p:nvPr/>
        </p:nvSpPr>
        <p:spPr>
          <a:xfrm>
            <a:off x="5020421" y="4530459"/>
            <a:ext cx="2805142" cy="137052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09207C39-2C78-914A-9B33-3DB4B7BF4A62}"/>
              </a:ext>
            </a:extLst>
          </p:cNvPr>
          <p:cNvSpPr/>
          <p:nvPr/>
        </p:nvSpPr>
        <p:spPr>
          <a:xfrm>
            <a:off x="8128672" y="2812605"/>
            <a:ext cx="2089216" cy="308837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3A54F7-166A-344D-83C2-9163B253C6B1}"/>
              </a:ext>
            </a:extLst>
          </p:cNvPr>
          <p:cNvSpPr txBox="1"/>
          <p:nvPr/>
        </p:nvSpPr>
        <p:spPr>
          <a:xfrm>
            <a:off x="7101397" y="24673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SLM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2977EA-1ECC-D34C-BB0E-1C0C611B1E92}"/>
              </a:ext>
            </a:extLst>
          </p:cNvPr>
          <p:cNvSpPr txBox="1"/>
          <p:nvPr/>
        </p:nvSpPr>
        <p:spPr>
          <a:xfrm>
            <a:off x="9266345" y="240970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distillation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module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C0D0CA4-73CA-B442-BBC5-4A7FFD68B34D}"/>
              </a:ext>
            </a:extLst>
          </p:cNvPr>
          <p:cNvSpPr txBox="1"/>
          <p:nvPr/>
        </p:nvSpPr>
        <p:spPr>
          <a:xfrm>
            <a:off x="4419794" y="556059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PLM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464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8CA6BC-6A12-084F-BCFD-ECEF2253B4D8}"/>
              </a:ext>
            </a:extLst>
          </p:cNvPr>
          <p:cNvSpPr txBox="1"/>
          <p:nvPr/>
        </p:nvSpPr>
        <p:spPr>
          <a:xfrm>
            <a:off x="327981" y="3315192"/>
            <a:ext cx="282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" altLang="zh-CN" sz="1600" dirty="0"/>
              <a:t>﻿The available information to support this prediction includes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" altLang="zh-CN" sz="1600" dirty="0">
                <a:solidFill>
                  <a:srgbClr val="FF0000"/>
                </a:solidFill>
              </a:rPr>
              <a:t>relational neighbors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" altLang="zh-CN" sz="1600" dirty="0">
                <a:solidFill>
                  <a:srgbClr val="FF0000"/>
                </a:solidFill>
              </a:rPr>
              <a:t>textual description</a:t>
            </a:r>
            <a:r>
              <a:rPr kumimoji="1" lang="en-US" altLang="zh-CN" sz="1600" dirty="0">
                <a:solidFill>
                  <a:srgbClr val="FF0000"/>
                </a:solidFill>
              </a:rPr>
              <a:t>s</a:t>
            </a:r>
            <a:endParaRPr kumimoji="1" lang="en" altLang="zh-CN" sz="1600" dirty="0">
              <a:solidFill>
                <a:srgbClr val="FF0000"/>
              </a:solidFill>
            </a:endParaRPr>
          </a:p>
          <a:p>
            <a:pPr algn="r"/>
            <a:r>
              <a:rPr kumimoji="1" lang="en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" altLang="zh-CN" sz="1600" dirty="0"/>
              <a:t>Kobe Bryant</a:t>
            </a:r>
            <a:endParaRPr kumimoji="1"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7D396E-55D8-9343-9FF1-1CB1EE2A6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5" r="10820" b="15647"/>
          <a:stretch/>
        </p:blipFill>
        <p:spPr>
          <a:xfrm>
            <a:off x="3232523" y="2296424"/>
            <a:ext cx="8016867" cy="2976396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C915E60E-91FB-F440-B5E9-8D6A6C522102}"/>
              </a:ext>
            </a:extLst>
          </p:cNvPr>
          <p:cNvSpPr/>
          <p:nvPr/>
        </p:nvSpPr>
        <p:spPr>
          <a:xfrm>
            <a:off x="3232523" y="2865810"/>
            <a:ext cx="2539328" cy="222220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A53B08-B03E-D444-A6FD-EEEA0F5E8400}"/>
              </a:ext>
            </a:extLst>
          </p:cNvPr>
          <p:cNvSpPr txBox="1"/>
          <p:nvPr/>
        </p:nvSpPr>
        <p:spPr>
          <a:xfrm>
            <a:off x="838200" y="1863121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Constructing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8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9D18361-04F4-0E43-90F2-D263DCF3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BDC3F3-A996-7441-B11D-678364AAC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5" r="10820" b="15647"/>
          <a:stretch/>
        </p:blipFill>
        <p:spPr>
          <a:xfrm>
            <a:off x="838200" y="2878058"/>
            <a:ext cx="4726146" cy="17546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F109DB-A4BE-0542-9F93-988ED1B8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10" y="1113128"/>
            <a:ext cx="4251242" cy="1608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C0AC0B-B24D-4B4F-BA9C-A5F79A39B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06" y="2872923"/>
            <a:ext cx="4251246" cy="1608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7FFC4D-1523-EA41-B58C-92C9A633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414" y="4632719"/>
            <a:ext cx="4251246" cy="1661993"/>
          </a:xfrm>
          <a:prstGeom prst="rect">
            <a:avLst/>
          </a:prstGeom>
        </p:spPr>
      </p:pic>
      <p:sp>
        <p:nvSpPr>
          <p:cNvPr id="11" name="左大括号 10">
            <a:extLst>
              <a:ext uri="{FF2B5EF4-FFF2-40B4-BE49-F238E27FC236}">
                <a16:creationId xmlns:a16="http://schemas.microsoft.com/office/drawing/2014/main" id="{486DA7F6-7C68-E442-B725-8C071953C98D}"/>
              </a:ext>
            </a:extLst>
          </p:cNvPr>
          <p:cNvSpPr/>
          <p:nvPr/>
        </p:nvSpPr>
        <p:spPr>
          <a:xfrm>
            <a:off x="5894172" y="1690688"/>
            <a:ext cx="403654" cy="430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E8D51D-EA37-3740-9FEA-18D4A9B9814C}"/>
              </a:ext>
            </a:extLst>
          </p:cNvPr>
          <p:cNvSpPr txBox="1"/>
          <p:nvPr/>
        </p:nvSpPr>
        <p:spPr>
          <a:xfrm>
            <a:off x="6121808" y="18655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SLM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A61005-1BDD-D641-9D85-3A2A024FA7A5}"/>
              </a:ext>
            </a:extLst>
          </p:cNvPr>
          <p:cNvSpPr txBox="1"/>
          <p:nvPr/>
        </p:nvSpPr>
        <p:spPr>
          <a:xfrm>
            <a:off x="6084318" y="514054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distillation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module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C07085-06E4-1F4E-B803-F0458AA0C9DC}"/>
              </a:ext>
            </a:extLst>
          </p:cNvPr>
          <p:cNvSpPr txBox="1"/>
          <p:nvPr/>
        </p:nvSpPr>
        <p:spPr>
          <a:xfrm>
            <a:off x="6121808" y="354437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PLM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54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part1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N-Former</a:t>
            </a:r>
            <a:endParaRPr kumimoji="1" lang="zh-CN" altLang="en-US" sz="28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876A40-AAFA-E343-AAC5-A2051893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09" y="2453753"/>
            <a:ext cx="5868202" cy="28303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D4D9A6B-26AE-0341-8033-DC8FBE6EFC03}"/>
              </a:ext>
            </a:extLst>
          </p:cNvPr>
          <p:cNvSpPr txBox="1"/>
          <p:nvPr/>
        </p:nvSpPr>
        <p:spPr>
          <a:xfrm>
            <a:off x="503123" y="1906855"/>
            <a:ext cx="5357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kumimoji="1" lang="zh-CN" altLang="en-US" dirty="0"/>
              <a:t> </a:t>
            </a:r>
            <a:r>
              <a:rPr kumimoji="1" lang="en" altLang="zh-CN" dirty="0"/>
              <a:t>The N-Former first takes as input the </a:t>
            </a:r>
            <a:r>
              <a:rPr kumimoji="1" lang="en" altLang="zh-CN" dirty="0">
                <a:solidFill>
                  <a:srgbClr val="FF0000"/>
                </a:solidFill>
              </a:rPr>
              <a:t>subgraph</a:t>
            </a:r>
            <a:r>
              <a:rPr kumimoji="1" lang="en" altLang="zh-CN" dirty="0"/>
              <a:t> to reconstruct a representation for Kobe Bryant. </a:t>
            </a:r>
          </a:p>
          <a:p>
            <a:pPr marL="342900" indent="-342900">
              <a:buFont typeface="+mj-lt"/>
              <a:buAutoNum type="arabicPeriod"/>
            </a:pPr>
            <a:endParaRPr kumimoji="1" lang="en" altLang="zh-CN" dirty="0"/>
          </a:p>
          <a:p>
            <a:pPr marL="342900" indent="-342900">
              <a:buFont typeface="+mj-lt"/>
              <a:buAutoNum type="arabicPeriod"/>
            </a:pPr>
            <a:endParaRPr kumimoji="1" lang="en" altLang="zh-CN" dirty="0"/>
          </a:p>
          <a:p>
            <a:pPr marL="342900" indent="-342900">
              <a:buFont typeface="+mj-lt"/>
              <a:buAutoNum type="arabicPeriod"/>
            </a:pPr>
            <a:endParaRPr kumimoji="1" lang="en" altLang="zh-CN" dirty="0"/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" altLang="zh-CN" dirty="0"/>
              <a:t>representation </a:t>
            </a:r>
            <a:r>
              <a:rPr kumimoji="1" lang="en-US" altLang="zh-CN" dirty="0"/>
              <a:t>together</a:t>
            </a:r>
            <a:r>
              <a:rPr kumimoji="1" lang="zh-CN" altLang="en-US" dirty="0"/>
              <a:t> </a:t>
            </a:r>
            <a:r>
              <a:rPr kumimoji="1" lang="en" altLang="zh-CN" dirty="0"/>
              <a:t>with initial embedding and relation location are fed into N-Former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dirty="0">
                <a:solidFill>
                  <a:srgbClr val="FF0000"/>
                </a:solidFill>
              </a:rPr>
              <a:t>to reconstruct a representation for the missing entity </a:t>
            </a:r>
            <a:r>
              <a:rPr kumimoji="1" lang="en" altLang="zh-CN" dirty="0"/>
              <a:t>denoted as a special placeholder “[MASK]”</a:t>
            </a:r>
            <a:r>
              <a:rPr kumimoji="1" lang="en-US" altLang="zh-CN" dirty="0"/>
              <a:t>.</a:t>
            </a:r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kumimoji="1" lang="zh-CN" altLang="en-US" dirty="0"/>
              <a:t> </a:t>
            </a:r>
            <a:r>
              <a:rPr kumimoji="1" lang="en" altLang="zh-CN" dirty="0"/>
              <a:t>The output “[MASK]”</a:t>
            </a:r>
            <a:r>
              <a:rPr kumimoji="1" lang="zh-CN" altLang="en-US" dirty="0"/>
              <a:t> </a:t>
            </a:r>
            <a:r>
              <a:rPr kumimoji="1" lang="en" altLang="zh-CN" dirty="0"/>
              <a:t>﻿representation is used to compute the </a:t>
            </a:r>
            <a:r>
              <a:rPr kumimoji="1" lang="en" altLang="zh-CN" dirty="0">
                <a:solidFill>
                  <a:srgbClr val="FF0000"/>
                </a:solidFill>
              </a:rPr>
              <a:t>prediction</a:t>
            </a:r>
            <a:r>
              <a:rPr kumimoji="1" lang="en" altLang="zh-CN" dirty="0"/>
              <a:t> logits. </a:t>
            </a:r>
            <a:endParaRPr kumimoji="1"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353781F-18D8-CF4D-97A4-F1355C09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838" y="159118"/>
            <a:ext cx="4251242" cy="1608460"/>
          </a:xfrm>
          <a:prstGeom prst="rect">
            <a:avLst/>
          </a:prstGeom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6677A3B0-3449-2B44-AC23-C6537F283DEB}"/>
              </a:ext>
            </a:extLst>
          </p:cNvPr>
          <p:cNvSpPr/>
          <p:nvPr/>
        </p:nvSpPr>
        <p:spPr>
          <a:xfrm>
            <a:off x="5999746" y="2530642"/>
            <a:ext cx="2080998" cy="2437573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915FBF32-D0BA-A144-80B1-441E7AAAD60F}"/>
              </a:ext>
            </a:extLst>
          </p:cNvPr>
          <p:cNvSpPr/>
          <p:nvPr/>
        </p:nvSpPr>
        <p:spPr>
          <a:xfrm>
            <a:off x="8080743" y="3737934"/>
            <a:ext cx="2307265" cy="1230281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918BE17B-D8B9-D640-BE2A-7C96F152B3B1}"/>
              </a:ext>
            </a:extLst>
          </p:cNvPr>
          <p:cNvSpPr/>
          <p:nvPr/>
        </p:nvSpPr>
        <p:spPr>
          <a:xfrm>
            <a:off x="9560683" y="2530642"/>
            <a:ext cx="2400945" cy="588995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3BD106-7A98-EB41-915E-1BC7EAD6244D}"/>
              </a:ext>
            </a:extLst>
          </p:cNvPr>
          <p:cNvSpPr txBox="1"/>
          <p:nvPr/>
        </p:nvSpPr>
        <p:spPr>
          <a:xfrm>
            <a:off x="6096000" y="213619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1A2C1B-A06C-1C41-ACD4-7F12EC72DAB9}"/>
              </a:ext>
            </a:extLst>
          </p:cNvPr>
          <p:cNvSpPr txBox="1"/>
          <p:nvPr/>
        </p:nvSpPr>
        <p:spPr>
          <a:xfrm>
            <a:off x="10326324" y="466995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文本框 15">
            <a:extLst>
              <a:ext uri="{FF2B5EF4-FFF2-40B4-BE49-F238E27FC236}">
                <a16:creationId xmlns:a16="http://schemas.microsoft.com/office/drawing/2014/main" id="{653BD106-7A98-EB41-915E-1BC7EAD6244D}"/>
              </a:ext>
            </a:extLst>
          </p:cNvPr>
          <p:cNvSpPr txBox="1"/>
          <p:nvPr/>
        </p:nvSpPr>
        <p:spPr>
          <a:xfrm>
            <a:off x="10383487" y="217099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657A47D-5A1B-3E45-8208-8226AE1C7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428" y="5834878"/>
            <a:ext cx="3653213" cy="5014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F879AA3-E1F9-2443-ADC8-BFD67FA2D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17" y="4460981"/>
            <a:ext cx="5357902" cy="4179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42C95C-74B0-E043-A11B-6D29D7448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89" y="2540322"/>
            <a:ext cx="5246692" cy="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part1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N-Former</a:t>
            </a:r>
            <a:endParaRPr kumimoji="1" lang="zh-CN" altLang="en-US" sz="28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7DF301-0C21-274B-ABA8-E573A68D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27" y="3723990"/>
            <a:ext cx="4060124" cy="5572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BBB226-F4C2-624D-B9AC-A68CC997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27" y="2871728"/>
            <a:ext cx="4762933" cy="5572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1562324-A942-6A41-80A5-5C30D5682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427" y="4567248"/>
            <a:ext cx="4163178" cy="575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42C95C-74B0-E043-A11B-6D29D7448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1" y="2921318"/>
            <a:ext cx="5693172" cy="4600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23B439-71D9-9C42-91EE-D3E5A8E33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61" y="3723990"/>
            <a:ext cx="5629672" cy="4391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DAF67-4092-FB40-8F9E-2BC4B028E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61" y="4479641"/>
            <a:ext cx="4963434" cy="5754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9F4D07-27C3-6244-9D12-DACFEB434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838" y="159118"/>
            <a:ext cx="4251242" cy="160846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703D2DB-626D-BC4B-AAF7-648C31799385}"/>
              </a:ext>
            </a:extLst>
          </p:cNvPr>
          <p:cNvSpPr txBox="1"/>
          <p:nvPr/>
        </p:nvSpPr>
        <p:spPr>
          <a:xfrm>
            <a:off x="838200" y="1896695"/>
            <a:ext cx="362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Optimization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objectives</a:t>
            </a:r>
            <a:endParaRPr kumimoji="1" lang="zh-CN" altLang="en-US" sz="2400" b="1" dirty="0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D7B44AA9-6D77-5648-A438-6D054BB9E098}"/>
              </a:ext>
            </a:extLst>
          </p:cNvPr>
          <p:cNvSpPr/>
          <p:nvPr/>
        </p:nvSpPr>
        <p:spPr>
          <a:xfrm>
            <a:off x="6933472" y="2871727"/>
            <a:ext cx="389955" cy="2270993"/>
          </a:xfrm>
          <a:prstGeom prst="leftBrace">
            <a:avLst>
              <a:gd name="adj1" fmla="val 8333"/>
              <a:gd name="adj2" fmla="val 857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肘形连接符 15">
            <a:extLst>
              <a:ext uri="{FF2B5EF4-FFF2-40B4-BE49-F238E27FC236}">
                <a16:creationId xmlns:a16="http://schemas.microsoft.com/office/drawing/2014/main" id="{C19C9D2F-B124-5C44-ADF5-6BEE327545D1}"/>
              </a:ext>
            </a:extLst>
          </p:cNvPr>
          <p:cNvCxnSpPr>
            <a:cxnSpLocks/>
            <a:stCxn id="13" idx="1"/>
            <a:endCxn id="12" idx="2"/>
          </p:cNvCxnSpPr>
          <p:nvPr/>
        </p:nvCxnSpPr>
        <p:spPr>
          <a:xfrm rot="10800000" flipV="1">
            <a:off x="3204678" y="4818876"/>
            <a:ext cx="3728794" cy="236236"/>
          </a:xfrm>
          <a:prstGeom prst="bentConnector4">
            <a:avLst>
              <a:gd name="adj1" fmla="val 16722"/>
              <a:gd name="adj2" fmla="val 2338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A6F50557-56D7-E240-9460-E659C7239D95}"/>
              </a:ext>
            </a:extLst>
          </p:cNvPr>
          <p:cNvSpPr/>
          <p:nvPr/>
        </p:nvSpPr>
        <p:spPr>
          <a:xfrm>
            <a:off x="3102519" y="3670268"/>
            <a:ext cx="1983189" cy="57547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6470C8D8-92D9-194D-88F6-F823FF486173}"/>
              </a:ext>
            </a:extLst>
          </p:cNvPr>
          <p:cNvSpPr/>
          <p:nvPr/>
        </p:nvSpPr>
        <p:spPr>
          <a:xfrm>
            <a:off x="10144928" y="2862628"/>
            <a:ext cx="519488" cy="57547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11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9D18361-04F4-0E43-90F2-D263DCF3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BDC3F3-A996-7441-B11D-678364AAC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5" r="10820" b="15647"/>
          <a:stretch/>
        </p:blipFill>
        <p:spPr>
          <a:xfrm>
            <a:off x="838200" y="2878058"/>
            <a:ext cx="4726146" cy="17546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F109DB-A4BE-0542-9F93-988ED1B8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10" y="1113128"/>
            <a:ext cx="4251242" cy="1608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C0AC0B-B24D-4B4F-BA9C-A5F79A39B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06" y="2872923"/>
            <a:ext cx="4251246" cy="1608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7FFC4D-1523-EA41-B58C-92C9A633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414" y="4632719"/>
            <a:ext cx="4251246" cy="1661993"/>
          </a:xfrm>
          <a:prstGeom prst="rect">
            <a:avLst/>
          </a:prstGeom>
        </p:spPr>
      </p:pic>
      <p:sp>
        <p:nvSpPr>
          <p:cNvPr id="11" name="左大括号 10">
            <a:extLst>
              <a:ext uri="{FF2B5EF4-FFF2-40B4-BE49-F238E27FC236}">
                <a16:creationId xmlns:a16="http://schemas.microsoft.com/office/drawing/2014/main" id="{486DA7F6-7C68-E442-B725-8C071953C98D}"/>
              </a:ext>
            </a:extLst>
          </p:cNvPr>
          <p:cNvSpPr/>
          <p:nvPr/>
        </p:nvSpPr>
        <p:spPr>
          <a:xfrm>
            <a:off x="5894172" y="1690688"/>
            <a:ext cx="403654" cy="430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E8D51D-EA37-3740-9FEA-18D4A9B9814C}"/>
              </a:ext>
            </a:extLst>
          </p:cNvPr>
          <p:cNvSpPr txBox="1"/>
          <p:nvPr/>
        </p:nvSpPr>
        <p:spPr>
          <a:xfrm>
            <a:off x="6121808" y="18655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SLM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A61005-1BDD-D641-9D85-3A2A024FA7A5}"/>
              </a:ext>
            </a:extLst>
          </p:cNvPr>
          <p:cNvSpPr txBox="1"/>
          <p:nvPr/>
        </p:nvSpPr>
        <p:spPr>
          <a:xfrm>
            <a:off x="6084318" y="514054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distillation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module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C07085-06E4-1F4E-B803-F0458AA0C9DC}"/>
              </a:ext>
            </a:extLst>
          </p:cNvPr>
          <p:cNvSpPr txBox="1"/>
          <p:nvPr/>
        </p:nvSpPr>
        <p:spPr>
          <a:xfrm>
            <a:off x="6121808" y="3544370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2.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PLM</a:t>
            </a:r>
            <a:endParaRPr kumimoji="1"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B7D0D6AC-BD79-7145-B33C-BD933DE23181}"/>
              </a:ext>
            </a:extLst>
          </p:cNvPr>
          <p:cNvSpPr/>
          <p:nvPr/>
        </p:nvSpPr>
        <p:spPr>
          <a:xfrm>
            <a:off x="6121808" y="2894028"/>
            <a:ext cx="4974560" cy="172911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270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part2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N-B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ERT</a:t>
            </a:r>
            <a:endParaRPr kumimoji="1"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E473C6-2EF4-F44F-A513-13F89C6CCB61}"/>
              </a:ext>
            </a:extLst>
          </p:cNvPr>
          <p:cNvSpPr txBox="1"/>
          <p:nvPr/>
        </p:nvSpPr>
        <p:spPr>
          <a:xfrm>
            <a:off x="2773487" y="1841586"/>
            <a:ext cx="6645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dirty="0"/>
              <a:t>﻿The key challenge for PLM-based link prediction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" altLang="zh-CN" dirty="0"/>
              <a:t>how to </a:t>
            </a:r>
            <a:r>
              <a:rPr kumimoji="1" lang="en" altLang="zh-CN" dirty="0">
                <a:solidFill>
                  <a:srgbClr val="FF0000"/>
                </a:solidFill>
              </a:rPr>
              <a:t>retrieve</a:t>
            </a:r>
            <a:r>
              <a:rPr kumimoji="1" lang="en" altLang="zh-CN" dirty="0"/>
              <a:t> the relevant knowledge from PLMs</a:t>
            </a:r>
            <a:endParaRPr kumimoji="1" lang="zh-CN" altLang="en-US" dirty="0"/>
          </a:p>
          <a:p>
            <a:pPr algn="ctr"/>
            <a:endParaRPr kumimoji="1" lang="en-US" altLang="zh-CN" dirty="0"/>
          </a:p>
          <a:p>
            <a:pPr algn="ctr"/>
            <a:r>
              <a:rPr kumimoji="1" lang="en-US" altLang="zh-CN" dirty="0"/>
              <a:t>﻿Given an incomplete triplet (h,</a:t>
            </a:r>
            <a:r>
              <a:rPr kumimoji="1" lang="zh-CN" altLang="en-US" dirty="0"/>
              <a:t> </a:t>
            </a:r>
            <a:r>
              <a:rPr kumimoji="1" lang="en-US" altLang="zh-CN" dirty="0"/>
              <a:t>r, [MASK]), </a:t>
            </a:r>
          </a:p>
          <a:p>
            <a:pPr algn="ctr"/>
            <a:r>
              <a:rPr kumimoji="1" lang="en-US" altLang="zh-CN" dirty="0"/>
              <a:t>a typical solution is to introduce the </a:t>
            </a:r>
            <a:r>
              <a:rPr kumimoji="1" lang="en-US" altLang="zh-CN" dirty="0">
                <a:solidFill>
                  <a:srgbClr val="FF0000"/>
                </a:solidFill>
              </a:rPr>
              <a:t>textual description </a:t>
            </a:r>
          </a:p>
          <a:p>
            <a:pPr algn="ctr"/>
            <a:r>
              <a:rPr kumimoji="1" lang="en-US" altLang="zh-CN" dirty="0"/>
              <a:t>of the entity for </a:t>
            </a:r>
            <a:r>
              <a:rPr kumimoji="1" lang="en-US" altLang="zh-CN" dirty="0">
                <a:solidFill>
                  <a:srgbClr val="FF0000"/>
                </a:solidFill>
              </a:rPr>
              <a:t>constructing a sentence-like prompt</a:t>
            </a:r>
          </a:p>
          <a:p>
            <a:pPr algn="ctr"/>
            <a:endParaRPr kumimoji="1" lang="en-US" altLang="zh-CN" dirty="0">
              <a:solidFill>
                <a:srgbClr val="FF0000"/>
              </a:solidFill>
            </a:endParaRPr>
          </a:p>
          <a:p>
            <a:pPr algn="ctr"/>
            <a:r>
              <a:rPr kumimoji="1" lang="en-US" altLang="zh-CN" dirty="0"/>
              <a:t>﻿For an incomplete triplet (h,</a:t>
            </a:r>
            <a:r>
              <a:rPr kumimoji="1" lang="zh-CN" altLang="en-US" dirty="0"/>
              <a:t> </a:t>
            </a:r>
            <a:r>
              <a:rPr kumimoji="1" lang="en-US" altLang="zh-CN" dirty="0"/>
              <a:t>r, [MASK]), </a:t>
            </a:r>
          </a:p>
          <a:p>
            <a:pPr algn="ctr"/>
            <a:r>
              <a:rPr kumimoji="1" lang="en-US" altLang="zh-CN" dirty="0"/>
              <a:t>its prompt sentence is denoted by </a:t>
            </a:r>
            <a:r>
              <a:rPr kumimoji="1" lang="en-US" altLang="zh-CN" dirty="0">
                <a:solidFill>
                  <a:srgbClr val="FF0000"/>
                </a:solidFill>
              </a:rPr>
              <a:t>prompt(h,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r)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62C5B0-D7C1-4542-B753-E1E5AECC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87" y="4563919"/>
            <a:ext cx="6645024" cy="19289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111779-8D88-4245-90FF-5425F28B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834" y="153249"/>
            <a:ext cx="4251246" cy="16084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CD6F42-1414-DE47-95A5-E8BCAC462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894383"/>
            <a:ext cx="3157011" cy="4464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03927B-53A9-6840-BB5C-5F0D873C9852}"/>
              </a:ext>
            </a:extLst>
          </p:cNvPr>
          <p:cNvSpPr txBox="1"/>
          <p:nvPr/>
        </p:nvSpPr>
        <p:spPr>
          <a:xfrm>
            <a:off x="515176" y="5195146"/>
            <a:ext cx="206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600" dirty="0"/>
              <a:t>[CLS]: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600" dirty="0"/>
              <a:t>[SEP]: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600" dirty="0"/>
              <a:t>[SP]: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soft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prompt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289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E473C6-2EF4-F44F-A513-13F89C6CCB61}"/>
              </a:ext>
            </a:extLst>
          </p:cNvPr>
          <p:cNvSpPr txBox="1"/>
          <p:nvPr/>
        </p:nvSpPr>
        <p:spPr>
          <a:xfrm>
            <a:off x="871707" y="1910425"/>
            <a:ext cx="6358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zh-CN" dirty="0"/>
              <a:t>T</a:t>
            </a:r>
            <a:r>
              <a:rPr kumimoji="1" lang="en" altLang="zh-CN" dirty="0"/>
              <a:t>he PLM-based model N-BERT constructs a </a:t>
            </a:r>
            <a:r>
              <a:rPr kumimoji="1" lang="en" altLang="zh-CN" dirty="0">
                <a:solidFill>
                  <a:srgbClr val="FF0000"/>
                </a:solidFill>
              </a:rPr>
              <a:t>prompt</a:t>
            </a:r>
            <a:r>
              <a:rPr kumimoji="1" lang="en" altLang="zh-CN" dirty="0"/>
              <a:t> from the descriptions, neighbors and names of entities as the input. </a:t>
            </a:r>
          </a:p>
          <a:p>
            <a:pPr marL="342900" indent="-342900">
              <a:buFont typeface="+mj-lt"/>
              <a:buAutoNum type="arabicPeriod"/>
            </a:pPr>
            <a:endParaRPr kumimoji="1" lang="en" altLang="zh-CN" dirty="0"/>
          </a:p>
          <a:p>
            <a:pPr marL="342900" indent="-342900">
              <a:buFont typeface="+mj-lt"/>
              <a:buAutoNum type="arabicPeriod"/>
            </a:pPr>
            <a:r>
              <a:rPr kumimoji="1" lang="en" altLang="zh-CN" dirty="0"/>
              <a:t>﻿The prompt sentences would be fed into a </a:t>
            </a:r>
            <a:r>
              <a:rPr kumimoji="1" lang="en-US" altLang="zh-CN" dirty="0"/>
              <a:t>BERT</a:t>
            </a:r>
            <a:r>
              <a:rPr kumimoji="1" lang="zh-CN" altLang="en-US" dirty="0"/>
              <a:t> </a:t>
            </a:r>
            <a:r>
              <a:rPr kumimoji="1" lang="en" altLang="zh-CN" dirty="0"/>
              <a:t>to get the </a:t>
            </a:r>
            <a:r>
              <a:rPr kumimoji="1" lang="en" altLang="zh-CN" dirty="0">
                <a:solidFill>
                  <a:srgbClr val="FF0000"/>
                </a:solidFill>
              </a:rPr>
              <a:t>representation of [MASK]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/>
              <a:t>w.r.t.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missing entity</a:t>
            </a:r>
            <a:r>
              <a:rPr kumimoji="1" lang="en-US" altLang="zh-CN" dirty="0"/>
              <a:t>.</a:t>
            </a:r>
            <a:endParaRPr kumimoji="1" lang="en" altLang="zh-CN" dirty="0"/>
          </a:p>
          <a:p>
            <a:pPr marL="342900" indent="-342900">
              <a:buFont typeface="+mj-lt"/>
              <a:buAutoNum type="arabicPeriod"/>
            </a:pPr>
            <a:endParaRPr kumimoji="1" lang="en" altLang="zh-CN" dirty="0"/>
          </a:p>
          <a:p>
            <a:pPr marL="342900" indent="-342900">
              <a:buFont typeface="+mj-lt"/>
              <a:buAutoNum type="arabicPeriod"/>
            </a:pPr>
            <a:r>
              <a:rPr kumimoji="1" lang="en" altLang="zh-CN" dirty="0"/>
              <a:t>The output representation of BERT for “[MASK]” is used to predict the </a:t>
            </a:r>
            <a:r>
              <a:rPr kumimoji="1" lang="en" altLang="zh-CN" dirty="0">
                <a:solidFill>
                  <a:srgbClr val="FF0000"/>
                </a:solidFill>
              </a:rPr>
              <a:t>missing entity</a:t>
            </a:r>
            <a:r>
              <a:rPr kumimoji="1" lang="en" altLang="zh-CN" dirty="0"/>
              <a:t>. </a:t>
            </a:r>
          </a:p>
          <a:p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B4894C7-966D-3B45-96E7-7BD08D53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834" y="153249"/>
            <a:ext cx="4251246" cy="1608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3CA522-2877-EF45-8F98-5D4CC0E3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51" y="4448079"/>
            <a:ext cx="8319898" cy="217849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373B1780-C55D-0B4B-B71F-B36AFD2C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part2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N-B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ERT</a:t>
            </a:r>
            <a:endParaRPr kumimoji="1" lang="zh-CN" altLang="en-US" sz="36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CD6F42-1414-DE47-95A5-E8BCAC462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945" y="2691196"/>
            <a:ext cx="3157011" cy="446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408C67-0C86-BC4B-9BF2-21E329922590}"/>
                  </a:ext>
                </a:extLst>
              </p:cNvPr>
              <p:cNvSpPr txBox="1"/>
              <p:nvPr/>
            </p:nvSpPr>
            <p:spPr>
              <a:xfrm>
                <a:off x="7229804" y="3397537"/>
                <a:ext cx="2265748" cy="409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smtClean="0">
                                      <a:latin typeface="Cambria Math" panose="02040503050406030204" pitchFamily="18" charset="0"/>
                                    </a:rPr>
                                    <m:t>MASK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𝑙𝑜𝑔𝑖𝑡𝑠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408C67-0C86-BC4B-9BF2-21E32992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04" y="3397537"/>
                <a:ext cx="2265748" cy="409086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824950-877E-BF44-AC10-203567D983D7}"/>
                  </a:ext>
                </a:extLst>
              </p:cNvPr>
              <p:cNvSpPr txBox="1"/>
              <p:nvPr/>
            </p:nvSpPr>
            <p:spPr>
              <a:xfrm>
                <a:off x="7161612" y="2040590"/>
                <a:ext cx="2402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prompt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824950-877E-BF44-AC10-203567D98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612" y="2040590"/>
                <a:ext cx="240213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20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AFFA30-01E5-F247-BC57-F459A236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0" y="5135307"/>
            <a:ext cx="4882730" cy="11976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59265B-0575-7A4D-85CA-78EBF362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834" y="153249"/>
            <a:ext cx="4251246" cy="16084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1A05009-67B4-7043-83E0-88DCA7DA7B2B}"/>
              </a:ext>
            </a:extLst>
          </p:cNvPr>
          <p:cNvSpPr txBox="1"/>
          <p:nvPr/>
        </p:nvSpPr>
        <p:spPr>
          <a:xfrm>
            <a:off x="850805" y="1860200"/>
            <a:ext cx="640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Some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further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details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N-BERT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1600" dirty="0"/>
              <a:t>﻿To make prompts more expressive and take full advantage of the PLMs</a:t>
            </a:r>
            <a:endParaRPr kumimoji="1" lang="zh-CN" altLang="en-US" sz="1600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62EE9CB-DFAB-EC43-B350-FF8F1BAE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part2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N-B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ERT</a:t>
            </a:r>
            <a:endParaRPr kumimoji="1" lang="zh-CN" altLang="en-US" sz="3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62C5B0-D7C1-4542-B753-E1E5AECCB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65" y="2791976"/>
            <a:ext cx="6008424" cy="1744160"/>
          </a:xfrm>
          <a:prstGeom prst="rect">
            <a:avLst/>
          </a:prstGeom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76D9CAB2-02DB-D74A-AE13-1B05367EC253}"/>
              </a:ext>
            </a:extLst>
          </p:cNvPr>
          <p:cNvSpPr/>
          <p:nvPr/>
        </p:nvSpPr>
        <p:spPr>
          <a:xfrm>
            <a:off x="644564" y="3628184"/>
            <a:ext cx="5912753" cy="82754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2175690-84D2-EF43-9CA3-69DA0E1B3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75" y="3022597"/>
            <a:ext cx="3311543" cy="4682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153C9F-D84C-7E46-9736-165978B73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862"/>
          <a:stretch/>
        </p:blipFill>
        <p:spPr>
          <a:xfrm>
            <a:off x="5953629" y="5396952"/>
            <a:ext cx="3321569" cy="556080"/>
          </a:xfrm>
          <a:prstGeom prst="rect">
            <a:avLst/>
          </a:prstGeom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1575E0D9-F269-3245-B72E-A06FCAD49A1F}"/>
              </a:ext>
            </a:extLst>
          </p:cNvPr>
          <p:cNvSpPr/>
          <p:nvPr/>
        </p:nvSpPr>
        <p:spPr>
          <a:xfrm>
            <a:off x="600779" y="4665061"/>
            <a:ext cx="8938637" cy="194472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740CDA98-F624-734B-825E-FD4BE3E1BE1F}"/>
              </a:ext>
            </a:extLst>
          </p:cNvPr>
          <p:cNvSpPr/>
          <p:nvPr/>
        </p:nvSpPr>
        <p:spPr>
          <a:xfrm>
            <a:off x="644565" y="3208508"/>
            <a:ext cx="5912754" cy="376155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01F198D2-27DC-2848-A5ED-12CEE01551F9}"/>
              </a:ext>
            </a:extLst>
          </p:cNvPr>
          <p:cNvSpPr/>
          <p:nvPr/>
        </p:nvSpPr>
        <p:spPr>
          <a:xfrm>
            <a:off x="7056578" y="2937548"/>
            <a:ext cx="3594945" cy="65017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D51FBA0D-4C03-004A-AEF6-24137519CBD3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6557319" y="3262637"/>
            <a:ext cx="499259" cy="1339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009AF56F-E14F-C849-91EF-1C10188F1369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3600941" y="4455724"/>
            <a:ext cx="1469157" cy="20933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5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</a:rPr>
              <a:t>About</a:t>
            </a:r>
            <a:r>
              <a:rPr kumimoji="1" lang="zh-CN" altLang="en-US" b="1" dirty="0">
                <a:solidFill>
                  <a:schemeClr val="accent1"/>
                </a:solidFill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</a:rPr>
              <a:t>paper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933090" cy="48214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altLang="zh-CN" sz="1800" dirty="0"/>
              <a:t>I Know What You Do Not Know: Knowledge Graph Embedding via Co-distillation Learning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Authors</a:t>
            </a:r>
            <a:r>
              <a:rPr kumimoji="1" lang="en-US" altLang="zh-CN" sz="2400" dirty="0"/>
              <a:t>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﻿﻿</a:t>
            </a:r>
            <a:r>
              <a:rPr kumimoji="1" lang="en" altLang="zh-CN" sz="2400" dirty="0"/>
              <a:t>Yang Liu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" altLang="zh-CN" sz="2400" dirty="0" err="1"/>
              <a:t>Zequn</a:t>
            </a:r>
            <a:r>
              <a:rPr kumimoji="1" lang="en" altLang="zh-CN" sz="2400" dirty="0"/>
              <a:t> Sun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" altLang="zh-CN" sz="2400" dirty="0" err="1"/>
              <a:t>Guangyao</a:t>
            </a:r>
            <a:r>
              <a:rPr kumimoji="1" lang="en" altLang="zh-CN" sz="2400" dirty="0"/>
              <a:t> Li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Wei Hu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Conference: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CIKM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2022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Affiliation: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﻿</a:t>
            </a:r>
            <a:r>
              <a:rPr kumimoji="1" lang="en" altLang="zh-CN" sz="2400" dirty="0"/>
              <a:t> Nanjing University</a:t>
            </a:r>
            <a:endParaRPr kumimoji="1" lang="en-US" altLang="zh-CN" sz="2400" dirty="0"/>
          </a:p>
          <a:p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kumimoji="1" lang="en-US" altLang="zh-CN" sz="2400" dirty="0">
                <a:latin typeface="Gill Sans MT" charset="0"/>
                <a:ea typeface="Gill Sans MT" charset="0"/>
                <a:cs typeface="Gill Sans MT" charset="0"/>
              </a:rPr>
              <a:t>Paper:</a:t>
            </a:r>
            <a:r>
              <a:rPr kumimoji="1" lang="zh-CN" altLang="en-US" sz="24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" altLang="zh-CN" sz="2400" dirty="0">
                <a:latin typeface="Gill Sans MT" charset="0"/>
                <a:ea typeface="Gill Sans MT" charset="0"/>
                <a:cs typeface="Gill Sans MT" charset="0"/>
                <a:hlinkClick r:id="rId3"/>
              </a:rPr>
              <a:t>https://arxiv.org/pdf/2208.09828.pdf</a:t>
            </a:r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kumimoji="1" lang="en-US" altLang="zh-CN" sz="2400" dirty="0">
                <a:latin typeface="Gill Sans MT" charset="0"/>
                <a:ea typeface="Gill Sans MT" charset="0"/>
                <a:cs typeface="Gill Sans MT" charset="0"/>
              </a:rPr>
              <a:t>Code: </a:t>
            </a:r>
            <a:r>
              <a:rPr kumimoji="1" lang="en-US" altLang="zh-CN" sz="2400" dirty="0">
                <a:latin typeface="Gill Sans MT" charset="0"/>
                <a:ea typeface="Gill Sans MT" charset="0"/>
                <a:cs typeface="Gill Sans MT" charset="0"/>
                <a:hlinkClick r:id="rId4"/>
              </a:rPr>
              <a:t>https://github.com/nju-websoft/CoLE</a:t>
            </a:r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pPr marL="0" indent="0">
              <a:buNone/>
            </a:pPr>
            <a:endParaRPr kumimoji="1" lang="en" altLang="zh-CN" sz="24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F17DBF-5B63-154A-9CC1-49A13E3A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28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5AED64-600C-6245-AF4E-BBDE0A22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78" y="3143009"/>
            <a:ext cx="4181159" cy="13273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4456F9-C413-9B42-B981-D18AAFC7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02" y="4951198"/>
            <a:ext cx="9717505" cy="6941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CDFE21-0349-6F44-B78B-F617961B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834" y="153249"/>
            <a:ext cx="4251246" cy="16084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9FBA0EC-172C-7E47-8D70-9D58DC681E95}"/>
              </a:ext>
            </a:extLst>
          </p:cNvPr>
          <p:cNvSpPr txBox="1"/>
          <p:nvPr/>
        </p:nvSpPr>
        <p:spPr>
          <a:xfrm>
            <a:off x="1209402" y="2603544"/>
            <a:ext cx="3466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triple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(h,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t)</a:t>
            </a:r>
            <a:endParaRPr kumimoji="1"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3E4C99-EC25-9B48-866B-290113BE1F9F}"/>
              </a:ext>
            </a:extLst>
          </p:cNvPr>
          <p:cNvSpPr txBox="1"/>
          <p:nvPr/>
        </p:nvSpPr>
        <p:spPr>
          <a:xfrm>
            <a:off x="1653242" y="3201015"/>
            <a:ext cx="3022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/>
              <a:t>Head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prediction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(?,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t)</a:t>
            </a:r>
          </a:p>
          <a:p>
            <a:pPr algn="r"/>
            <a:endParaRPr kumimoji="1" lang="en-US" altLang="zh-CN" sz="2400" dirty="0"/>
          </a:p>
          <a:p>
            <a:pPr algn="r"/>
            <a:r>
              <a:rPr kumimoji="1" lang="en-US" altLang="zh-CN" sz="2400" dirty="0"/>
              <a:t>Tail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prediction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(h,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?)</a:t>
            </a:r>
            <a:endParaRPr kumimoji="1"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C74D2B-8AB9-2347-9F27-E318E6756F06}"/>
              </a:ext>
            </a:extLst>
          </p:cNvPr>
          <p:cNvSpPr txBox="1"/>
          <p:nvPr/>
        </p:nvSpPr>
        <p:spPr>
          <a:xfrm>
            <a:off x="838200" y="1896695"/>
            <a:ext cx="362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Optimization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objectives</a:t>
            </a:r>
            <a:endParaRPr kumimoji="1" lang="zh-CN" altLang="en-US" sz="2400" b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8DD23DFC-7EF5-2941-A3C0-982E616F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part2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N-B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ERT</a:t>
            </a:r>
            <a:endParaRPr kumimoji="1"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5C75A7-B79F-4140-AD4B-49B0553E8E94}"/>
                  </a:ext>
                </a:extLst>
              </p:cNvPr>
              <p:cNvSpPr txBox="1"/>
              <p:nvPr/>
            </p:nvSpPr>
            <p:spPr>
              <a:xfrm>
                <a:off x="673679" y="5067419"/>
                <a:ext cx="535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5C75A7-B79F-4140-AD4B-49B0553E8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79" y="5067419"/>
                <a:ext cx="53572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47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9D18361-04F4-0E43-90F2-D263DCF3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BDC3F3-A996-7441-B11D-678364AAC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5" r="10820" b="15647"/>
          <a:stretch/>
        </p:blipFill>
        <p:spPr>
          <a:xfrm>
            <a:off x="838200" y="2878058"/>
            <a:ext cx="4726146" cy="17546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F109DB-A4BE-0542-9F93-988ED1B8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10" y="1113128"/>
            <a:ext cx="4251242" cy="1608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C0AC0B-B24D-4B4F-BA9C-A5F79A39B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06" y="2872923"/>
            <a:ext cx="4251246" cy="1608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7FFC4D-1523-EA41-B58C-92C9A633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414" y="4632719"/>
            <a:ext cx="4251246" cy="1661993"/>
          </a:xfrm>
          <a:prstGeom prst="rect">
            <a:avLst/>
          </a:prstGeom>
        </p:spPr>
      </p:pic>
      <p:sp>
        <p:nvSpPr>
          <p:cNvPr id="11" name="左大括号 10">
            <a:extLst>
              <a:ext uri="{FF2B5EF4-FFF2-40B4-BE49-F238E27FC236}">
                <a16:creationId xmlns:a16="http://schemas.microsoft.com/office/drawing/2014/main" id="{486DA7F6-7C68-E442-B725-8C071953C98D}"/>
              </a:ext>
            </a:extLst>
          </p:cNvPr>
          <p:cNvSpPr/>
          <p:nvPr/>
        </p:nvSpPr>
        <p:spPr>
          <a:xfrm>
            <a:off x="5894172" y="1690688"/>
            <a:ext cx="403654" cy="430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E8D51D-EA37-3740-9FEA-18D4A9B9814C}"/>
              </a:ext>
            </a:extLst>
          </p:cNvPr>
          <p:cNvSpPr txBox="1"/>
          <p:nvPr/>
        </p:nvSpPr>
        <p:spPr>
          <a:xfrm>
            <a:off x="6121808" y="18655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SLM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A61005-1BDD-D641-9D85-3A2A024FA7A5}"/>
              </a:ext>
            </a:extLst>
          </p:cNvPr>
          <p:cNvSpPr txBox="1"/>
          <p:nvPr/>
        </p:nvSpPr>
        <p:spPr>
          <a:xfrm>
            <a:off x="6121808" y="5152831"/>
            <a:ext cx="14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3.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distillation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module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C07085-06E4-1F4E-B803-F0458AA0C9DC}"/>
              </a:ext>
            </a:extLst>
          </p:cNvPr>
          <p:cNvSpPr txBox="1"/>
          <p:nvPr/>
        </p:nvSpPr>
        <p:spPr>
          <a:xfrm>
            <a:off x="6121808" y="354437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PLM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B7D0D6AC-BD79-7145-B33C-BD933DE23181}"/>
              </a:ext>
            </a:extLst>
          </p:cNvPr>
          <p:cNvSpPr/>
          <p:nvPr/>
        </p:nvSpPr>
        <p:spPr>
          <a:xfrm>
            <a:off x="6121808" y="4599158"/>
            <a:ext cx="4974560" cy="172911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481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part3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distillation</a:t>
            </a:r>
            <a:endParaRPr kumimoji="1"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AF8D77-7004-7D4F-8961-5DB1D2A6C51E}"/>
              </a:ext>
            </a:extLst>
          </p:cNvPr>
          <p:cNvSpPr txBox="1"/>
          <p:nvPr/>
        </p:nvSpPr>
        <p:spPr>
          <a:xfrm>
            <a:off x="648177" y="2621357"/>
            <a:ext cx="49485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</a:t>
            </a:r>
            <a:r>
              <a:rPr lang="zh-CN" altLang="en-US" b="1" dirty="0"/>
              <a:t> knowledge co-distillation metho</a:t>
            </a:r>
            <a:r>
              <a:rPr lang="en-US" altLang="zh-CN" b="1" dirty="0"/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assume two models are complementary</a:t>
            </a:r>
            <a:r>
              <a:rPr lang="en-US" altLang="zh-CN" dirty="0"/>
              <a:t>,</a:t>
            </a:r>
            <a:r>
              <a:rPr lang="zh-CN" altLang="en-US" dirty="0"/>
              <a:t> they should teach each other what they are good at</a:t>
            </a:r>
            <a:endParaRPr lang="en-US" altLang="zh-CN" dirty="0"/>
          </a:p>
          <a:p>
            <a:endParaRPr lang="en-US" altLang="zh-CN" dirty="0"/>
          </a:p>
          <a:p>
            <a:r>
              <a:rPr kumimoji="1" lang="en-US" altLang="zh-CN" dirty="0">
                <a:solidFill>
                  <a:srgbClr val="FF0000"/>
                </a:solidFill>
              </a:rPr>
              <a:t>C</a:t>
            </a:r>
            <a:r>
              <a:rPr kumimoji="1" lang="en" altLang="zh-CN" sz="1800" dirty="0">
                <a:solidFill>
                  <a:srgbClr val="FF0000"/>
                </a:solidFill>
              </a:rPr>
              <a:t>o</a:t>
            </a:r>
            <a:r>
              <a:rPr kumimoji="1" lang="en" altLang="zh-CN" sz="1800" dirty="0"/>
              <a:t>-distillation</a:t>
            </a:r>
            <a:r>
              <a:rPr kumimoji="1" lang="en-US" altLang="zh-CN" sz="1800" dirty="0"/>
              <a:t>:</a:t>
            </a:r>
            <a:r>
              <a:rPr kumimoji="1" lang="zh-CN" altLang="en-US" sz="1800" dirty="0"/>
              <a:t> </a:t>
            </a:r>
            <a:endParaRPr kumimoji="1" lang="en-US" altLang="zh-CN" sz="1800" dirty="0"/>
          </a:p>
          <a:p>
            <a:r>
              <a:rPr kumimoji="1" lang="en" altLang="zh-CN" sz="1800" dirty="0"/>
              <a:t>a model can be the </a:t>
            </a:r>
            <a:r>
              <a:rPr kumimoji="1" lang="en" altLang="zh-CN" sz="1800" dirty="0">
                <a:solidFill>
                  <a:srgbClr val="FF0000"/>
                </a:solidFill>
              </a:rPr>
              <a:t>teacher</a:t>
            </a:r>
            <a:r>
              <a:rPr kumimoji="1" lang="en" altLang="zh-CN" sz="1800" dirty="0"/>
              <a:t> </a:t>
            </a:r>
          </a:p>
          <a:p>
            <a:r>
              <a:rPr kumimoji="1" lang="en" altLang="zh-CN" sz="1800" dirty="0"/>
              <a:t>and the </a:t>
            </a:r>
            <a:r>
              <a:rPr kumimoji="1" lang="en" altLang="zh-CN" sz="1800" dirty="0">
                <a:solidFill>
                  <a:srgbClr val="FF0000"/>
                </a:solidFill>
              </a:rPr>
              <a:t>student</a:t>
            </a:r>
            <a:r>
              <a:rPr kumimoji="1" lang="en" altLang="zh-CN" sz="1800" dirty="0"/>
              <a:t> at the same time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2EF8BF-AA44-8340-92FF-8C33C1C6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54" y="358988"/>
            <a:ext cx="3972946" cy="15531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474D9E-357E-2847-873A-2AC850AC1845}"/>
              </a:ext>
            </a:extLst>
          </p:cNvPr>
          <p:cNvSpPr txBox="1"/>
          <p:nvPr/>
        </p:nvSpPr>
        <p:spPr>
          <a:xfrm>
            <a:off x="3030071" y="4652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3DFD52-F4AE-7042-B14B-5949EA95EC97}"/>
              </a:ext>
            </a:extLst>
          </p:cNvPr>
          <p:cNvSpPr txBox="1"/>
          <p:nvPr/>
        </p:nvSpPr>
        <p:spPr>
          <a:xfrm>
            <a:off x="5614148" y="2293699"/>
            <a:ext cx="5363319" cy="406265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chemeClr val="bg1">
                    <a:lumMod val="65000"/>
                  </a:schemeClr>
                </a:solidFill>
              </a:rPr>
              <a:t>(picked</a:t>
            </a:r>
            <a:r>
              <a:rPr kumimoji="1"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1800" dirty="0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kumimoji="1"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1800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paper</a:t>
            </a:r>
            <a:r>
              <a:rPr kumimoji="1" lang="en-US" altLang="zh-CN" sz="1800" dirty="0">
                <a:solidFill>
                  <a:schemeClr val="bg1">
                    <a:lumMod val="65000"/>
                  </a:schemeClr>
                </a:solidFill>
              </a:rPr>
              <a:t>):</a:t>
            </a:r>
            <a:endParaRPr kumimoji="1" lang="en" altLang="zh-CN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en" altLang="zh-CN" sz="1800" dirty="0"/>
              <a:t>﻿For our N-Former and N-BERT, </a:t>
            </a:r>
            <a:r>
              <a:rPr kumimoji="1" lang="zh-CN" altLang="en-US" sz="1800" dirty="0"/>
              <a:t> </a:t>
            </a:r>
            <a:r>
              <a:rPr kumimoji="1" lang="en" altLang="zh-CN" sz="1800" dirty="0"/>
              <a:t>we empirically find that the</a:t>
            </a:r>
            <a:r>
              <a:rPr kumimoji="1" lang="zh-CN" altLang="en-US" sz="1800" dirty="0"/>
              <a:t> </a:t>
            </a:r>
            <a:r>
              <a:rPr kumimoji="1" lang="en" altLang="zh-CN" sz="1800" dirty="0"/>
              <a:t>scores for target entities both become higher in the training process. </a:t>
            </a:r>
          </a:p>
          <a:p>
            <a:endParaRPr kumimoji="1" lang="en" altLang="zh-CN" sz="800" dirty="0"/>
          </a:p>
          <a:p>
            <a:r>
              <a:rPr kumimoji="1" lang="en" altLang="zh-CN" sz="1800" i="1" dirty="0"/>
              <a:t>However, the scores for non-target entities are varying obviously. </a:t>
            </a:r>
          </a:p>
          <a:p>
            <a:endParaRPr kumimoji="1" lang="en" altLang="zh-CN" sz="800" dirty="0"/>
          </a:p>
          <a:p>
            <a:r>
              <a:rPr kumimoji="1" lang="en" altLang="zh-CN" sz="1800" dirty="0"/>
              <a:t>Given that N-Former is a structure-based model while N-BERT is a PLM-based model, we think that the scores for non-target entities are also important to quantize the knowledge of models. </a:t>
            </a:r>
          </a:p>
          <a:p>
            <a:endParaRPr kumimoji="1" lang="en" altLang="zh-CN" sz="800" dirty="0"/>
          </a:p>
          <a:p>
            <a:r>
              <a:rPr kumimoji="1" lang="en" altLang="zh-CN" sz="1800" i="1" dirty="0"/>
              <a:t>Therefore, the key point for co-distillation is to transfer the predicted probabilities of non-target entities mutually, rather than only to deliver the probabilities of target entities.</a:t>
            </a:r>
          </a:p>
        </p:txBody>
      </p:sp>
    </p:spTree>
    <p:extLst>
      <p:ext uri="{BB962C8B-B14F-4D97-AF65-F5344CB8AC3E}">
        <p14:creationId xmlns:p14="http://schemas.microsoft.com/office/powerpoint/2010/main" val="311288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part3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distillation</a:t>
            </a:r>
            <a:endParaRPr kumimoji="1"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AF8D77-7004-7D4F-8961-5DB1D2A6C51E}"/>
              </a:ext>
            </a:extLst>
          </p:cNvPr>
          <p:cNvSpPr txBox="1"/>
          <p:nvPr/>
        </p:nvSpPr>
        <p:spPr>
          <a:xfrm>
            <a:off x="838200" y="2022552"/>
            <a:ext cx="102087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/>
              <a:t>C</a:t>
            </a:r>
            <a:r>
              <a:rPr kumimoji="1" lang="en" altLang="zh-CN" sz="1800" b="1" dirty="0"/>
              <a:t>o-distillation</a:t>
            </a:r>
            <a:endParaRPr kumimoji="1" lang="en-US" altLang="zh-CN" sz="1800" b="1" dirty="0"/>
          </a:p>
          <a:p>
            <a:endParaRPr lang="en-US" altLang="zh-CN" dirty="0"/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 divide the logits into two parts, </a:t>
            </a:r>
            <a:endParaRPr lang="en-US" altLang="zh-CN" sz="2000" dirty="0"/>
          </a:p>
          <a:p>
            <a:r>
              <a:rPr lang="zh-CN" altLang="en-US" sz="2000" dirty="0"/>
              <a:t>one concerning the </a:t>
            </a:r>
            <a:r>
              <a:rPr lang="zh-CN" altLang="en-US" sz="2000" dirty="0">
                <a:solidFill>
                  <a:srgbClr val="FF0000"/>
                </a:solidFill>
              </a:rPr>
              <a:t>high-confidenc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zh-CN" altLang="en-US" sz="2000" dirty="0">
                <a:solidFill>
                  <a:srgbClr val="FF0000"/>
                </a:solidFill>
              </a:rPr>
              <a:t> predictions </a:t>
            </a:r>
            <a:r>
              <a:rPr lang="zh-CN" altLang="en-US" sz="2000" dirty="0"/>
              <a:t>of N-Former </a:t>
            </a:r>
            <a:endParaRPr lang="en-US" altLang="zh-CN" sz="2000" dirty="0"/>
          </a:p>
          <a:p>
            <a:r>
              <a:rPr lang="zh-CN" altLang="en-US" sz="2000" dirty="0"/>
              <a:t>and the other for N-BERT. 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2.</a:t>
            </a:r>
            <a:r>
              <a:rPr lang="zh-CN" altLang="en-US" sz="2000" dirty="0"/>
              <a:t> enable bidirectional knowledge transfer </a:t>
            </a:r>
            <a:endParaRPr lang="en-US" altLang="zh-CN" sz="2000" dirty="0"/>
          </a:p>
          <a:p>
            <a:r>
              <a:rPr lang="zh-CN" altLang="en-US" sz="2000" dirty="0"/>
              <a:t>by </a:t>
            </a:r>
            <a:r>
              <a:rPr lang="zh-CN" altLang="en-US" sz="2000" dirty="0">
                <a:solidFill>
                  <a:srgbClr val="FF0000"/>
                </a:solidFill>
              </a:rPr>
              <a:t>minimizing the KL divergence 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/>
              <a:t>of the partial logits from the two models.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272B99-96FF-1744-B462-9290718A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09965"/>
            <a:ext cx="5847013" cy="579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7CDE87-966B-AE44-886C-CD0AC2253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1"/>
          <a:stretch/>
        </p:blipFill>
        <p:spPr>
          <a:xfrm>
            <a:off x="7638475" y="1787704"/>
            <a:ext cx="4052658" cy="40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917C11-A77D-5C4F-B148-71FA6123980F}"/>
              </a:ext>
            </a:extLst>
          </p:cNvPr>
          <p:cNvSpPr/>
          <p:nvPr/>
        </p:nvSpPr>
        <p:spPr>
          <a:xfrm>
            <a:off x="2878223" y="1783977"/>
            <a:ext cx="286871" cy="215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440F0E-4293-324A-98F5-52082BCCA9AC}"/>
              </a:ext>
            </a:extLst>
          </p:cNvPr>
          <p:cNvSpPr/>
          <p:nvPr/>
        </p:nvSpPr>
        <p:spPr>
          <a:xfrm>
            <a:off x="2878223" y="4527177"/>
            <a:ext cx="286871" cy="21515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56605A-31B8-1341-BD5A-25FA21388917}"/>
              </a:ext>
            </a:extLst>
          </p:cNvPr>
          <p:cNvSpPr/>
          <p:nvPr/>
        </p:nvSpPr>
        <p:spPr>
          <a:xfrm>
            <a:off x="4186516" y="1791598"/>
            <a:ext cx="286871" cy="21515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304009-BA9C-274C-A738-DDE17472D7F5}"/>
              </a:ext>
            </a:extLst>
          </p:cNvPr>
          <p:cNvSpPr txBox="1"/>
          <p:nvPr/>
        </p:nvSpPr>
        <p:spPr>
          <a:xfrm>
            <a:off x="1165792" y="2695134"/>
            <a:ext cx="114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N-Former</a:t>
            </a:r>
          </a:p>
          <a:p>
            <a:r>
              <a:rPr kumimoji="1" lang="en-US" altLang="zh-CN" dirty="0"/>
              <a:t>(teacher)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4771A6-B6E2-E942-A5C7-7CE041596E01}"/>
              </a:ext>
            </a:extLst>
          </p:cNvPr>
          <p:cNvSpPr txBox="1"/>
          <p:nvPr/>
        </p:nvSpPr>
        <p:spPr>
          <a:xfrm>
            <a:off x="1165792" y="541827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N-BERT</a:t>
            </a:r>
          </a:p>
          <a:p>
            <a:r>
              <a:rPr kumimoji="1" lang="en-US" altLang="zh-CN" dirty="0"/>
              <a:t>(student)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3FBC9C-73B5-1743-8D12-334A5F122EE7}"/>
              </a:ext>
            </a:extLst>
          </p:cNvPr>
          <p:cNvSpPr txBox="1"/>
          <p:nvPr/>
        </p:nvSpPr>
        <p:spPr>
          <a:xfrm>
            <a:off x="2683264" y="13931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logits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325A15-98BD-3F4C-9E26-3833968FE80D}"/>
              </a:ext>
            </a:extLst>
          </p:cNvPr>
          <p:cNvSpPr txBox="1"/>
          <p:nvPr/>
        </p:nvSpPr>
        <p:spPr>
          <a:xfrm>
            <a:off x="3508382" y="1387754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sorted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logits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7C5FBA-94E0-134E-80AD-1DABC2AE0C7E}"/>
              </a:ext>
            </a:extLst>
          </p:cNvPr>
          <p:cNvSpPr txBox="1"/>
          <p:nvPr/>
        </p:nvSpPr>
        <p:spPr>
          <a:xfrm>
            <a:off x="4820970" y="3557221"/>
            <a:ext cx="16435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select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</a:p>
          <a:p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scores</a:t>
            </a: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D728B23D-956A-414C-BC35-4383BCEEF1DB}"/>
              </a:ext>
            </a:extLst>
          </p:cNvPr>
          <p:cNvCxnSpPr>
            <a:cxnSpLocks/>
            <a:stCxn id="7" idx="3"/>
            <a:endCxn id="13" idx="0"/>
          </p:cNvCxnSpPr>
          <p:nvPr/>
        </p:nvCxnSpPr>
        <p:spPr>
          <a:xfrm>
            <a:off x="4473387" y="2867363"/>
            <a:ext cx="1169379" cy="689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756113CA-9BE2-954C-9F7C-7DFD9913CD92}"/>
              </a:ext>
            </a:extLst>
          </p:cNvPr>
          <p:cNvSpPr/>
          <p:nvPr/>
        </p:nvSpPr>
        <p:spPr>
          <a:xfrm>
            <a:off x="7567779" y="3025603"/>
            <a:ext cx="286871" cy="1075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6ACD034-23AD-3940-BBAA-59E917353141}"/>
              </a:ext>
            </a:extLst>
          </p:cNvPr>
          <p:cNvSpPr/>
          <p:nvPr/>
        </p:nvSpPr>
        <p:spPr>
          <a:xfrm>
            <a:off x="7566211" y="1857505"/>
            <a:ext cx="286871" cy="1075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2CADC10-DA3A-3340-80AA-164A5F517159}"/>
              </a:ext>
            </a:extLst>
          </p:cNvPr>
          <p:cNvSpPr/>
          <p:nvPr/>
        </p:nvSpPr>
        <p:spPr>
          <a:xfrm>
            <a:off x="7566211" y="5609221"/>
            <a:ext cx="286871" cy="1069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9CCD574-B41B-1641-A06B-1FBC7D25DD4D}"/>
              </a:ext>
            </a:extLst>
          </p:cNvPr>
          <p:cNvSpPr/>
          <p:nvPr/>
        </p:nvSpPr>
        <p:spPr>
          <a:xfrm>
            <a:off x="7566211" y="4441123"/>
            <a:ext cx="286871" cy="1069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EEAD167C-DC34-AD4F-A2A8-AFF7DE82CD8C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165094" y="2859742"/>
            <a:ext cx="1021422" cy="7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7C0FB255-B75D-E54C-8F46-2859B9363A37}"/>
              </a:ext>
            </a:extLst>
          </p:cNvPr>
          <p:cNvCxnSpPr>
            <a:stCxn id="5" idx="2"/>
            <a:endCxn id="27" idx="2"/>
          </p:cNvCxnSpPr>
          <p:nvPr/>
        </p:nvCxnSpPr>
        <p:spPr>
          <a:xfrm rot="16200000" flipH="1">
            <a:off x="5283507" y="1673659"/>
            <a:ext cx="165861" cy="4689556"/>
          </a:xfrm>
          <a:prstGeom prst="curvedConnector3">
            <a:avLst>
              <a:gd name="adj1" fmla="val 2378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13BE1C2F-A800-C544-A320-CC21171C283D}"/>
              </a:ext>
            </a:extLst>
          </p:cNvPr>
          <p:cNvCxnSpPr>
            <a:cxnSpLocks/>
            <a:stCxn id="6" idx="0"/>
            <a:endCxn id="31" idx="0"/>
          </p:cNvCxnSpPr>
          <p:nvPr/>
        </p:nvCxnSpPr>
        <p:spPr>
          <a:xfrm rot="5400000" flipH="1" flipV="1">
            <a:off x="5322626" y="2140156"/>
            <a:ext cx="86054" cy="4687988"/>
          </a:xfrm>
          <a:prstGeom prst="curvedConnector3">
            <a:avLst>
              <a:gd name="adj1" fmla="val 2302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线连接符 58">
            <a:extLst>
              <a:ext uri="{FF2B5EF4-FFF2-40B4-BE49-F238E27FC236}">
                <a16:creationId xmlns:a16="http://schemas.microsoft.com/office/drawing/2014/main" id="{A74DB119-8047-CE4A-8E89-328A29D8AD31}"/>
              </a:ext>
            </a:extLst>
          </p:cNvPr>
          <p:cNvCxnSpPr>
            <a:cxnSpLocks/>
            <a:stCxn id="31" idx="3"/>
            <a:endCxn id="27" idx="3"/>
          </p:cNvCxnSpPr>
          <p:nvPr/>
        </p:nvCxnSpPr>
        <p:spPr>
          <a:xfrm flipV="1">
            <a:off x="7853082" y="3563486"/>
            <a:ext cx="1568" cy="1412380"/>
          </a:xfrm>
          <a:prstGeom prst="curvedConnector3">
            <a:avLst>
              <a:gd name="adj1" fmla="val 23826722"/>
            </a:avLst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线连接符 61">
            <a:extLst>
              <a:ext uri="{FF2B5EF4-FFF2-40B4-BE49-F238E27FC236}">
                <a16:creationId xmlns:a16="http://schemas.microsoft.com/office/drawing/2014/main" id="{9E3DDFBA-31D0-2249-9B40-A6CFA2D1A09B}"/>
              </a:ext>
            </a:extLst>
          </p:cNvPr>
          <p:cNvCxnSpPr>
            <a:cxnSpLocks/>
            <a:stCxn id="30" idx="3"/>
            <a:endCxn id="28" idx="3"/>
          </p:cNvCxnSpPr>
          <p:nvPr/>
        </p:nvCxnSpPr>
        <p:spPr>
          <a:xfrm flipV="1">
            <a:off x="7853082" y="2395388"/>
            <a:ext cx="12700" cy="3748576"/>
          </a:xfrm>
          <a:prstGeom prst="curvedConnector3">
            <a:avLst>
              <a:gd name="adj1" fmla="val 16129417"/>
            </a:avLst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9E6C889-912C-1D4D-AA60-7E9B1F6D1B13}"/>
                  </a:ext>
                </a:extLst>
              </p:cNvPr>
              <p:cNvSpPr txBox="1"/>
              <p:nvPr/>
            </p:nvSpPr>
            <p:spPr>
              <a:xfrm>
                <a:off x="2366736" y="2718688"/>
                <a:ext cx="511487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9E6C889-912C-1D4D-AA60-7E9B1F6D1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36" y="2718688"/>
                <a:ext cx="511487" cy="37023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76F44DE-1C5E-4A49-BC5F-845CC7A03852}"/>
                  </a:ext>
                </a:extLst>
              </p:cNvPr>
              <p:cNvSpPr txBox="1"/>
              <p:nvPr/>
            </p:nvSpPr>
            <p:spPr>
              <a:xfrm>
                <a:off x="2371026" y="5449664"/>
                <a:ext cx="519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76F44DE-1C5E-4A49-BC5F-845CC7A03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26" y="5449664"/>
                <a:ext cx="51918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B1484CD6-5C9D-BD4C-98CD-BC4B3B34AD90}"/>
                  </a:ext>
                </a:extLst>
              </p:cNvPr>
              <p:cNvSpPr txBox="1"/>
              <p:nvPr/>
            </p:nvSpPr>
            <p:spPr>
              <a:xfrm>
                <a:off x="7004933" y="3373525"/>
                <a:ext cx="605999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B1484CD6-5C9D-BD4C-98CD-BC4B3B34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33" y="3373525"/>
                <a:ext cx="605999" cy="37023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D51EEC1-AE38-E543-8F09-60B9C15C0996}"/>
                  </a:ext>
                </a:extLst>
              </p:cNvPr>
              <p:cNvSpPr txBox="1"/>
              <p:nvPr/>
            </p:nvSpPr>
            <p:spPr>
              <a:xfrm>
                <a:off x="7004933" y="2283006"/>
                <a:ext cx="605999" cy="400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D51EEC1-AE38-E543-8F09-60B9C15C0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33" y="2283006"/>
                <a:ext cx="605999" cy="400302"/>
              </a:xfrm>
              <a:prstGeom prst="rect">
                <a:avLst/>
              </a:prstGeom>
              <a:blipFill>
                <a:blip r:embed="rId5"/>
                <a:stretch>
                  <a:fillRect t="-312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48D0476-5BA6-A74A-ADDA-B58EA9B1A7F4}"/>
                  </a:ext>
                </a:extLst>
              </p:cNvPr>
              <p:cNvSpPr txBox="1"/>
              <p:nvPr/>
            </p:nvSpPr>
            <p:spPr>
              <a:xfrm>
                <a:off x="7004933" y="4866255"/>
                <a:ext cx="61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48D0476-5BA6-A74A-ADDA-B58EA9B1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33" y="4866255"/>
                <a:ext cx="611899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1535F41-E0B3-E64C-ABDB-42C94C782ECE}"/>
                  </a:ext>
                </a:extLst>
              </p:cNvPr>
              <p:cNvSpPr txBox="1"/>
              <p:nvPr/>
            </p:nvSpPr>
            <p:spPr>
              <a:xfrm>
                <a:off x="7004933" y="5908015"/>
                <a:ext cx="611899" cy="39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1535F41-E0B3-E64C-ABDB-42C94C782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33" y="5908015"/>
                <a:ext cx="611899" cy="398699"/>
              </a:xfrm>
              <a:prstGeom prst="rect">
                <a:avLst/>
              </a:prstGeom>
              <a:blipFill>
                <a:blip r:embed="rId7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C554331E-26A8-8346-9801-D39ECD8EE673}"/>
                  </a:ext>
                </a:extLst>
              </p:cNvPr>
              <p:cNvSpPr txBox="1"/>
              <p:nvPr/>
            </p:nvSpPr>
            <p:spPr>
              <a:xfrm>
                <a:off x="8210050" y="4018437"/>
                <a:ext cx="1680845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KL</m:t>
                          </m:r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1" lang="zh-CN" alt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nor/>
                            </m:rPr>
                            <a:rPr kumimoji="1" lang="zh-CN" alt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C554331E-26A8-8346-9801-D39ECD8E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050" y="4018437"/>
                <a:ext cx="1680845" cy="37023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475D76B5-E690-F640-9FA5-8569F5D8BF08}"/>
                  </a:ext>
                </a:extLst>
              </p:cNvPr>
              <p:cNvSpPr txBox="1"/>
              <p:nvPr/>
            </p:nvSpPr>
            <p:spPr>
              <a:xfrm>
                <a:off x="9246175" y="5418276"/>
                <a:ext cx="1842684" cy="400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KL</m:t>
                          </m:r>
                          <m:r>
                            <a:rPr kumimoji="1" lang="en-US" altLang="zh-CN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b="1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kumimoji="1" lang="zh-CN" alt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acc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 ||</m:t>
                          </m:r>
                          <m:r>
                            <a:rPr kumimoji="1" lang="zh-CN" alt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475D76B5-E690-F640-9FA5-8569F5D8B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175" y="5418276"/>
                <a:ext cx="1842684" cy="400302"/>
              </a:xfrm>
              <a:prstGeom prst="rect">
                <a:avLst/>
              </a:prstGeom>
              <a:blipFill>
                <a:blip r:embed="rId9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标题 1">
            <a:extLst>
              <a:ext uri="{FF2B5EF4-FFF2-40B4-BE49-F238E27FC236}">
                <a16:creationId xmlns:a16="http://schemas.microsoft.com/office/drawing/2014/main" id="{F9B221F5-AA96-494F-BC8F-8F806216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part3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distillation</a:t>
            </a:r>
            <a:endParaRPr kumimoji="1" lang="zh-CN" altLang="en-US" sz="3600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0A77954-D5DD-974D-9832-CF5EA5AB54FB}"/>
              </a:ext>
            </a:extLst>
          </p:cNvPr>
          <p:cNvSpPr txBox="1"/>
          <p:nvPr/>
        </p:nvSpPr>
        <p:spPr>
          <a:xfrm>
            <a:off x="6185818" y="227927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bottom</a:t>
            </a:r>
            <a:endParaRPr kumimoji="1" lang="zh-CN" altLang="en-US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0D52696-512B-3F4F-9DFC-D75865265747}"/>
              </a:ext>
            </a:extLst>
          </p:cNvPr>
          <p:cNvSpPr txBox="1"/>
          <p:nvPr/>
        </p:nvSpPr>
        <p:spPr>
          <a:xfrm>
            <a:off x="6567333" y="334657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top</a:t>
            </a:r>
            <a:endParaRPr kumimoji="1" lang="zh-CN" altLang="en-US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AAD66573-E05B-104C-8875-3D85B8DDD41B}"/>
              </a:ext>
            </a:extLst>
          </p:cNvPr>
          <p:cNvSpPr txBox="1"/>
          <p:nvPr/>
        </p:nvSpPr>
        <p:spPr>
          <a:xfrm>
            <a:off x="6567333" y="485410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top</a:t>
            </a:r>
            <a:endParaRPr kumimoji="1"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4C88B7C0-884F-0A4A-B9E3-05D5A93FE896}"/>
              </a:ext>
            </a:extLst>
          </p:cNvPr>
          <p:cNvSpPr txBox="1"/>
          <p:nvPr/>
        </p:nvSpPr>
        <p:spPr>
          <a:xfrm>
            <a:off x="6185818" y="5921411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bottom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61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E168A-1118-1849-BA97-CE8D2FD0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part3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distillation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ADE6B-5B0F-0A4D-B86C-9E04A6D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AC88D5-8A94-D043-9811-97CBFFCB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27381"/>
            <a:ext cx="5847013" cy="579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A4F3C1E-0E1D-3142-8CD4-9F7C8FEB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24496"/>
            <a:ext cx="8090647" cy="11299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88034E0-AFA6-304C-9952-A2F240A068B4}"/>
              </a:ext>
            </a:extLst>
          </p:cNvPr>
          <p:cNvSpPr txBox="1"/>
          <p:nvPr/>
        </p:nvSpPr>
        <p:spPr>
          <a:xfrm>
            <a:off x="838200" y="2016749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C</a:t>
            </a:r>
            <a:r>
              <a:rPr kumimoji="1" lang="en" altLang="zh-CN" sz="2000" b="1" dirty="0"/>
              <a:t>o-distillation</a:t>
            </a:r>
            <a:endParaRPr kumimoji="1" lang="en-US" altLang="zh-CN" sz="20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CD2F77-3FE6-FB41-B76C-A9B21E7B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854" y="358988"/>
            <a:ext cx="3972946" cy="15531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C42E4F-7A3F-FB4A-98D0-054EC3C5115B}"/>
              </a:ext>
            </a:extLst>
          </p:cNvPr>
          <p:cNvSpPr txBox="1"/>
          <p:nvPr/>
        </p:nvSpPr>
        <p:spPr>
          <a:xfrm>
            <a:off x="838200" y="2798612"/>
            <a:ext cx="627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﻿select half entities</a:t>
            </a:r>
            <a:r>
              <a:rPr kumimoji="1" lang="zh-CN" altLang="en-US" dirty="0"/>
              <a:t> </a:t>
            </a:r>
            <a:r>
              <a:rPr kumimoji="1" lang="en" altLang="zh-CN" dirty="0"/>
              <a:t>with higher scores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KL: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800BAE-272B-4C48-A2E1-FA73ABF29DCA}"/>
              </a:ext>
            </a:extLst>
          </p:cNvPr>
          <p:cNvSpPr txBox="1"/>
          <p:nvPr/>
        </p:nvSpPr>
        <p:spPr>
          <a:xfrm>
            <a:off x="838200" y="4155164"/>
            <a:ext cx="375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objectives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N-BERT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N-Former: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8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E8F7FEA-18EC-E745-AE1C-EE7081F8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76" y="1610685"/>
            <a:ext cx="5774278" cy="501181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A862F9C-1285-354F-A0C1-957B4612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full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algorithm</a:t>
            </a:r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46CA30F6-7CC9-9245-981B-2D53CD9A45BF}"/>
              </a:ext>
            </a:extLst>
          </p:cNvPr>
          <p:cNvSpPr/>
          <p:nvPr/>
        </p:nvSpPr>
        <p:spPr>
          <a:xfrm>
            <a:off x="5719482" y="4087906"/>
            <a:ext cx="4616824" cy="1434353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F96B7A-D4CD-2141-8960-B5C9EBAA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3" y="3454865"/>
            <a:ext cx="3646343" cy="4227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2EDC52-7BE6-5C47-BA33-B10733858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37" y="5162788"/>
            <a:ext cx="3701348" cy="5169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DD8832-9B04-8742-8BDD-AC6929FDC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22" y="4332893"/>
            <a:ext cx="3986651" cy="28476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F6F5034-1EDF-2742-A625-32B9E60E5E1E}"/>
              </a:ext>
            </a:extLst>
          </p:cNvPr>
          <p:cNvSpPr txBox="1"/>
          <p:nvPr/>
        </p:nvSpPr>
        <p:spPr>
          <a:xfrm>
            <a:off x="462775" y="3116311"/>
            <a:ext cx="750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Eq.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(6):</a:t>
            </a:r>
            <a:endParaRPr kumimoji="1"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1C3428-4E2A-EF4B-9ECD-F430837428DB}"/>
              </a:ext>
            </a:extLst>
          </p:cNvPr>
          <p:cNvSpPr txBox="1"/>
          <p:nvPr/>
        </p:nvSpPr>
        <p:spPr>
          <a:xfrm>
            <a:off x="462775" y="3994707"/>
            <a:ext cx="853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Eq.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(11):</a:t>
            </a:r>
            <a:endParaRPr kumimoji="1" lang="zh-CN" altLang="en-US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19D340-2A1E-C447-BCFC-C13F2B786741}"/>
              </a:ext>
            </a:extLst>
          </p:cNvPr>
          <p:cNvSpPr txBox="1"/>
          <p:nvPr/>
        </p:nvSpPr>
        <p:spPr>
          <a:xfrm>
            <a:off x="411479" y="4824234"/>
            <a:ext cx="853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Eq.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(14):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6082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CAE5CF-08C9-1740-8AEF-BFE71E3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124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3964A2-EB45-7940-A68D-CF03374A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59" y="1015421"/>
            <a:ext cx="6138938" cy="52119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E3FD4F-3F61-0F44-A885-3D2C5F57ACFA}"/>
              </a:ext>
            </a:extLst>
          </p:cNvPr>
          <p:cNvSpPr txBox="1"/>
          <p:nvPr/>
        </p:nvSpPr>
        <p:spPr>
          <a:xfrm>
            <a:off x="541384" y="2698049"/>
            <a:ext cx="38695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800" dirty="0"/>
              <a:t>C</a:t>
            </a:r>
            <a:r>
              <a:rPr kumimoji="1" lang="en" altLang="zh-CN" sz="1800" dirty="0"/>
              <a:t>o-distillation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can</a:t>
            </a:r>
            <a:r>
              <a:rPr kumimoji="1" lang="zh-CN" altLang="en-US" sz="1800" dirty="0"/>
              <a:t> </a:t>
            </a:r>
            <a:r>
              <a:rPr kumimoji="1" lang="en-US" altLang="zh-CN" dirty="0"/>
              <a:t>boost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N-Former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N-BERT,</a:t>
            </a:r>
          </a:p>
          <a:p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individual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11EBCD-3224-1541-868E-E60857DE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4" y="4565746"/>
            <a:ext cx="4112740" cy="159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8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2C8B45-DB62-C840-A601-06ED9F9C4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98"/>
          <a:stretch/>
        </p:blipFill>
        <p:spPr>
          <a:xfrm>
            <a:off x="3847071" y="1400918"/>
            <a:ext cx="6466702" cy="2433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CE8BA9-81C2-1147-9345-59D5CD3F5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95"/>
          <a:stretch/>
        </p:blipFill>
        <p:spPr>
          <a:xfrm>
            <a:off x="3847071" y="4184618"/>
            <a:ext cx="6466702" cy="20785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DE981E-4740-D141-82D5-A56B53BC91B7}"/>
              </a:ext>
            </a:extLst>
          </p:cNvPr>
          <p:cNvSpPr txBox="1"/>
          <p:nvPr/>
        </p:nvSpPr>
        <p:spPr>
          <a:xfrm>
            <a:off x="532431" y="4762229"/>
            <a:ext cx="249542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designs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N-Former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N-BERT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effective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EB09E0-CC27-9B43-8506-8E5819650867}"/>
              </a:ext>
            </a:extLst>
          </p:cNvPr>
          <p:cNvSpPr txBox="1"/>
          <p:nvPr/>
        </p:nvSpPr>
        <p:spPr>
          <a:xfrm>
            <a:off x="532431" y="2430371"/>
            <a:ext cx="330879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Ensemble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N-Former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N-BERT</a:t>
            </a:r>
          </a:p>
          <a:p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6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CAE5CF-08C9-1740-8AEF-BFE71E3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2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B1107C-BA3B-AC43-A1AA-047472F4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90" y="1945405"/>
            <a:ext cx="5119862" cy="27277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C386FE-0635-5941-8D12-A5A4AD0AC39C}"/>
              </a:ext>
            </a:extLst>
          </p:cNvPr>
          <p:cNvSpPr txBox="1"/>
          <p:nvPr/>
        </p:nvSpPr>
        <p:spPr>
          <a:xfrm>
            <a:off x="3478843" y="5109397"/>
            <a:ext cx="551619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﻿Co-distillation leverages the complementarity and </a:t>
            </a:r>
          </a:p>
          <a:p>
            <a:r>
              <a:rPr kumimoji="1" lang="en" altLang="zh-CN" dirty="0"/>
              <a:t>transfers the unique knowledge of each model mutually, </a:t>
            </a:r>
          </a:p>
          <a:p>
            <a:r>
              <a:rPr kumimoji="1" lang="en" altLang="zh-CN" dirty="0"/>
              <a:t>thus benefiting them. 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21705A-D103-1241-B76E-51516A68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342" y="835327"/>
            <a:ext cx="4865458" cy="38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CAE5CF-08C9-1740-8AEF-BFE71E3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8535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Summary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99721" y="2193523"/>
            <a:ext cx="10876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zh-CN" sz="2000" dirty="0"/>
              <a:t>(methodology)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reveal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" altLang="zh-CN" sz="2000" dirty="0">
                <a:solidFill>
                  <a:srgbClr val="0070C0"/>
                </a:solidFill>
              </a:rPr>
              <a:t>complementary</a:t>
            </a:r>
            <a:r>
              <a:rPr kumimoji="1" lang="en-US" altLang="zh-CN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000" dirty="0"/>
              <a:t>(model)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adopt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PLMs and SLMs 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reasoning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adaptive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designs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                               </a:t>
            </a:r>
            <a:r>
              <a:rPr kumimoji="1" lang="en-US" altLang="zh-CN" sz="2000" dirty="0"/>
              <a:t>especially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construction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input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dependent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specific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query.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000" dirty="0"/>
              <a:t>(optimization)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co-distillation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method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transferring knowledge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among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PLMs and SLMs.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000" dirty="0"/>
              <a:t>(experiment)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good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performances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WN18RR/FB15k-237.</a:t>
            </a:r>
            <a:endParaRPr kumimoji="1" lang="en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28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99721" y="2193523"/>
            <a:ext cx="108763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(model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design):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information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injecting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utilizing</a:t>
            </a:r>
          </a:p>
          <a:p>
            <a:r>
              <a:rPr kumimoji="1" lang="en-US" altLang="zh-CN" sz="2400" dirty="0"/>
              <a:t>1.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idea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adaptive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designs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 </a:t>
            </a:r>
            <a:r>
              <a:rPr kumimoji="1" lang="en-US" altLang="zh-CN" sz="2400" dirty="0"/>
              <a:t>“query-dependent”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(learning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paradigm):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knowledge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transferring</a:t>
            </a:r>
          </a:p>
          <a:p>
            <a:r>
              <a:rPr kumimoji="1" lang="en-US" altLang="zh-CN" sz="2400" dirty="0"/>
              <a:t>2.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Knowledge distillation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PLMs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SLMs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(interpretability):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knowledge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representing</a:t>
            </a:r>
          </a:p>
          <a:p>
            <a:r>
              <a:rPr kumimoji="1" lang="en-US" altLang="zh-CN" sz="2400" dirty="0"/>
              <a:t>3.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Interpreting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SLMs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PLMs</a:t>
            </a:r>
          </a:p>
          <a:p>
            <a:endParaRPr kumimoji="1" lang="en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8805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“query-dependent”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1020283" y="1800614"/>
            <a:ext cx="96682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high-level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idea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“query-dependent” 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corresponding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adaptive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current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query-dependent SLMs/PLMs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not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fully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utilize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structure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>
                <a:solidFill>
                  <a:srgbClr val="0070C0"/>
                </a:solidFill>
              </a:rPr>
              <a:t>in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SLMs like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RED-GNN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or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70C0"/>
                </a:solidFill>
              </a:rPr>
              <a:t>NBFNet</a:t>
            </a:r>
            <a:r>
              <a:rPr kumimoji="1" lang="en-US" altLang="zh-CN" sz="2000" dirty="0">
                <a:solidFill>
                  <a:srgbClr val="0070C0"/>
                </a:solidFill>
              </a:rPr>
              <a:t>,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endParaRPr kumimoji="1" lang="en-US" altLang="zh-CN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only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entity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assigned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effective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embedding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before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propagation</a:t>
            </a:r>
          </a:p>
          <a:p>
            <a:r>
              <a:rPr kumimoji="1" lang="en-US" altLang="zh-CN" sz="2000" dirty="0"/>
              <a:t>However,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its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propagation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strongly-correlated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location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entity</a:t>
            </a:r>
          </a:p>
          <a:p>
            <a:endParaRPr kumimoji="1" lang="en-US" altLang="zh-CN" sz="2000" dirty="0">
              <a:solidFill>
                <a:srgbClr val="0070C0"/>
              </a:solidFill>
            </a:endParaRPr>
          </a:p>
          <a:p>
            <a:endParaRPr kumimoji="1" lang="en-US" altLang="zh-CN" sz="2000" dirty="0">
              <a:solidFill>
                <a:srgbClr val="0070C0"/>
              </a:solidFill>
            </a:endParaRPr>
          </a:p>
          <a:p>
            <a:r>
              <a:rPr kumimoji="1" lang="en-US" altLang="zh-CN" sz="2000" dirty="0">
                <a:solidFill>
                  <a:srgbClr val="0070C0"/>
                </a:solidFill>
              </a:rPr>
              <a:t>in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PLMs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like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N-BERT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or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KG-BERT,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endParaRPr kumimoji="1" lang="en-US" altLang="zh-CN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prompt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templates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specially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designed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w.r.t.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queries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structure</a:t>
            </a:r>
          </a:p>
          <a:p>
            <a:r>
              <a:rPr kumimoji="1" lang="en-US" altLang="zh-CN" sz="2000" dirty="0"/>
              <a:t>However,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input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templates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manually </a:t>
            </a:r>
            <a:r>
              <a:rPr kumimoji="1" lang="en-US" altLang="zh-CN" sz="2000" dirty="0"/>
              <a:t>designed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fixed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each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neighboring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information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compressed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fixed-size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embedding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token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34</a:t>
            </a:fld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283ABC-50F8-9845-9BC3-AD97CDC1DFF9}"/>
                  </a:ext>
                </a:extLst>
              </p:cNvPr>
              <p:cNvSpPr txBox="1"/>
              <p:nvPr/>
            </p:nvSpPr>
            <p:spPr>
              <a:xfrm>
                <a:off x="10262738" y="3226357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283ABC-50F8-9845-9BC3-AD97CDC1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738" y="3226357"/>
                <a:ext cx="601575" cy="475900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612230-771C-E341-B1A2-E6111976FF68}"/>
                  </a:ext>
                </a:extLst>
              </p:cNvPr>
              <p:cNvSpPr txBox="1"/>
              <p:nvPr/>
            </p:nvSpPr>
            <p:spPr>
              <a:xfrm>
                <a:off x="9646012" y="3586840"/>
                <a:ext cx="4759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612230-771C-E341-B1A2-E6111976F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012" y="3586840"/>
                <a:ext cx="4759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30144E7-F5BB-7342-931F-9D173CF94748}"/>
                  </a:ext>
                </a:extLst>
              </p:cNvPr>
              <p:cNvSpPr txBox="1"/>
              <p:nvPr/>
            </p:nvSpPr>
            <p:spPr>
              <a:xfrm>
                <a:off x="11171717" y="3586840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30144E7-F5BB-7342-931F-9D173CF94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717" y="3586840"/>
                <a:ext cx="463075" cy="468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14303947-651C-5244-9731-427FAE91620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0121912" y="3817673"/>
            <a:ext cx="1049805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2ECF117-D932-AB4B-A642-217E1FBACF0F}"/>
                  </a:ext>
                </a:extLst>
              </p:cNvPr>
              <p:cNvSpPr txBox="1"/>
              <p:nvPr/>
            </p:nvSpPr>
            <p:spPr>
              <a:xfrm>
                <a:off x="9101726" y="3586839"/>
                <a:ext cx="46820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2ECF117-D932-AB4B-A642-217E1FBAC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726" y="3586839"/>
                <a:ext cx="46820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B3B6A6-A6D9-6343-83E7-6B4765A82721}"/>
                  </a:ext>
                </a:extLst>
              </p:cNvPr>
              <p:cNvSpPr txBox="1"/>
              <p:nvPr/>
            </p:nvSpPr>
            <p:spPr>
              <a:xfrm>
                <a:off x="10262738" y="4922048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B3B6A6-A6D9-6343-83E7-6B4765A82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738" y="4922048"/>
                <a:ext cx="601575" cy="47590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5CD4F34-D61D-4A45-B9F4-262062282337}"/>
                  </a:ext>
                </a:extLst>
              </p:cNvPr>
              <p:cNvSpPr txBox="1"/>
              <p:nvPr/>
            </p:nvSpPr>
            <p:spPr>
              <a:xfrm>
                <a:off x="9646012" y="5282531"/>
                <a:ext cx="4759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5CD4F34-D61D-4A45-B9F4-26206228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012" y="5282531"/>
                <a:ext cx="4759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D01B2E1-853C-C046-AC93-DE85C9923094}"/>
                  </a:ext>
                </a:extLst>
              </p:cNvPr>
              <p:cNvSpPr txBox="1"/>
              <p:nvPr/>
            </p:nvSpPr>
            <p:spPr>
              <a:xfrm>
                <a:off x="11171717" y="5282531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D01B2E1-853C-C046-AC93-DE85C9923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717" y="5282531"/>
                <a:ext cx="463075" cy="468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1BC91AF1-F156-3848-85C1-C915477F9951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10121912" y="5513364"/>
            <a:ext cx="1049805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20316A2-3CFE-5245-97CC-298121BF3D2A}"/>
                  </a:ext>
                </a:extLst>
              </p:cNvPr>
              <p:cNvSpPr txBox="1"/>
              <p:nvPr/>
            </p:nvSpPr>
            <p:spPr>
              <a:xfrm>
                <a:off x="8870403" y="5282531"/>
                <a:ext cx="46820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20316A2-3CFE-5245-97CC-298121BF3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403" y="5282531"/>
                <a:ext cx="46820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8CECC3C-8A1A-B14F-A9DE-CFD50C69F376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9338608" y="5513364"/>
            <a:ext cx="307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91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“query-dependent”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65854" y="2024190"/>
            <a:ext cx="6545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So,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better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way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reasoning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model?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addition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utilizing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information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SLMs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ym typeface="Wingdings" pitchFamily="2" charset="2"/>
              </a:rPr>
              <a:t>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/>
              <a:t>long-range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information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</a:t>
            </a:r>
            <a:r>
              <a:rPr kumimoji="1" lang="en-US" altLang="zh-CN" sz="2000" dirty="0">
                <a:solidFill>
                  <a:srgbClr val="FF0000"/>
                </a:solidFill>
                <a:sym typeface="Wingdings" pitchFamily="2" charset="2"/>
              </a:rPr>
              <a:t>internal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>
                <a:sym typeface="Wingdings" pitchFamily="2" charset="2"/>
              </a:rPr>
              <a:t>of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>
                <a:sym typeface="Wingdings" pitchFamily="2" charset="2"/>
              </a:rPr>
              <a:t>KG</a:t>
            </a:r>
            <a:r>
              <a:rPr kumimoji="1" lang="en-US" altLang="zh-CN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PLMs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ym typeface="Wingdings" pitchFamily="2" charset="2"/>
              </a:rPr>
              <a:t>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>
                <a:sym typeface="Wingdings" pitchFamily="2" charset="2"/>
              </a:rPr>
              <a:t>context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/>
              <a:t>information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</a:t>
            </a:r>
            <a:r>
              <a:rPr kumimoji="1" lang="en-US" altLang="zh-CN" sz="2000" dirty="0">
                <a:solidFill>
                  <a:srgbClr val="FF0000"/>
                </a:solidFill>
                <a:sym typeface="Wingdings" pitchFamily="2" charset="2"/>
              </a:rPr>
              <a:t>external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>
                <a:sym typeface="Wingdings" pitchFamily="2" charset="2"/>
              </a:rPr>
              <a:t>of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>
                <a:sym typeface="Wingdings" pitchFamily="2" charset="2"/>
              </a:rPr>
              <a:t>KG</a:t>
            </a:r>
            <a:r>
              <a:rPr kumimoji="1" lang="en-US" altLang="zh-CN" sz="2000" dirty="0"/>
              <a:t>)</a:t>
            </a:r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Maybe,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consider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a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query-dependent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transformer</a:t>
            </a:r>
            <a:r>
              <a:rPr kumimoji="1" lang="en-US" altLang="zh-CN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jump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out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entity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potentially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explore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full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injecting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token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embeddings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initial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entity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embeddings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also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inductive</a:t>
            </a:r>
          </a:p>
          <a:p>
            <a:endParaRPr kumimoji="1"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35</a:t>
            </a:fld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3894CB-EC20-2B4B-A9A4-B312FEAE2363}"/>
                  </a:ext>
                </a:extLst>
              </p:cNvPr>
              <p:cNvSpPr txBox="1"/>
              <p:nvPr/>
            </p:nvSpPr>
            <p:spPr>
              <a:xfrm>
                <a:off x="9466812" y="4205941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3894CB-EC20-2B4B-A9A4-B312FEAE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812" y="4205941"/>
                <a:ext cx="601575" cy="475900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1B1EB8D-3630-0542-9E55-CC94FB1E740D}"/>
                  </a:ext>
                </a:extLst>
              </p:cNvPr>
              <p:cNvSpPr txBox="1"/>
              <p:nvPr/>
            </p:nvSpPr>
            <p:spPr>
              <a:xfrm>
                <a:off x="8850086" y="4566424"/>
                <a:ext cx="4759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1B1EB8D-3630-0542-9E55-CC94FB1E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086" y="4566424"/>
                <a:ext cx="4759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2828E2-909C-A746-AE6E-8A7ABED4AF92}"/>
                  </a:ext>
                </a:extLst>
              </p:cNvPr>
              <p:cNvSpPr txBox="1"/>
              <p:nvPr/>
            </p:nvSpPr>
            <p:spPr>
              <a:xfrm>
                <a:off x="10375791" y="4566424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2828E2-909C-A746-AE6E-8A7ABED4A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791" y="4566424"/>
                <a:ext cx="463075" cy="468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D11DCBF6-3C2B-6B4C-AD7B-2524DFADE3CB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9325986" y="4797257"/>
            <a:ext cx="1049805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C8CEC8B-8FC7-E54D-97AE-4009B5A24133}"/>
                  </a:ext>
                </a:extLst>
              </p:cNvPr>
              <p:cNvSpPr txBox="1"/>
              <p:nvPr/>
            </p:nvSpPr>
            <p:spPr>
              <a:xfrm>
                <a:off x="8305800" y="4566423"/>
                <a:ext cx="46820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C8CEC8B-8FC7-E54D-97AE-4009B5A24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566423"/>
                <a:ext cx="46820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513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“query-dependent”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57968" y="1533735"/>
            <a:ext cx="3257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Refining the observed graph</a:t>
            </a:r>
          </a:p>
          <a:p>
            <a:endParaRPr kumimoji="1"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36</a:t>
            </a:fld>
            <a:endParaRPr kumimoji="1"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1681B0C-A2F3-4E40-95B0-E16A20EF0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3656"/>
              </p:ext>
            </p:extLst>
          </p:nvPr>
        </p:nvGraphicFramePr>
        <p:xfrm>
          <a:off x="1418772" y="3113077"/>
          <a:ext cx="9354455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396071515"/>
                    </a:ext>
                  </a:extLst>
                </a:gridCol>
                <a:gridCol w="2370182">
                  <a:extLst>
                    <a:ext uri="{9D8B030D-6E8A-4147-A177-3AD203B41FA5}">
                      <a16:colId xmlns:a16="http://schemas.microsoft.com/office/drawing/2014/main" val="1135828342"/>
                    </a:ext>
                  </a:extLst>
                </a:gridCol>
                <a:gridCol w="1870891">
                  <a:extLst>
                    <a:ext uri="{9D8B030D-6E8A-4147-A177-3AD203B41FA5}">
                      <a16:colId xmlns:a16="http://schemas.microsoft.com/office/drawing/2014/main" val="256996913"/>
                    </a:ext>
                  </a:extLst>
                </a:gridCol>
                <a:gridCol w="1870891">
                  <a:extLst>
                    <a:ext uri="{9D8B030D-6E8A-4147-A177-3AD203B41FA5}">
                      <a16:colId xmlns:a16="http://schemas.microsoft.com/office/drawing/2014/main" val="871473081"/>
                    </a:ext>
                  </a:extLst>
                </a:gridCol>
                <a:gridCol w="1870891">
                  <a:extLst>
                    <a:ext uri="{9D8B030D-6E8A-4147-A177-3AD203B41FA5}">
                      <a16:colId xmlns:a16="http://schemas.microsoft.com/office/drawing/2014/main" val="2354540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dataset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setting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Test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MRR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Test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H@1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Test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H@10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WN18RR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validate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triples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0.5649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0.4992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0.6793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add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validate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triples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0.5856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0.5230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0.6961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23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FB15k237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validate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triples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0.4177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0.3315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0.5852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44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add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validate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triples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0.4044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0.3186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0.5685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3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0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NELL995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validate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triples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0.5651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0.5012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/>
                        <a:t>0.6686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5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add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validate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triples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0.5659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0.5023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0.6702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08138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1DC79B4-D11E-F94C-93A7-D82757D2F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63109"/>
              </p:ext>
            </p:extLst>
          </p:nvPr>
        </p:nvGraphicFramePr>
        <p:xfrm>
          <a:off x="4335539" y="1533735"/>
          <a:ext cx="643768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845">
                  <a:extLst>
                    <a:ext uri="{9D8B030D-6E8A-4147-A177-3AD203B41FA5}">
                      <a16:colId xmlns:a16="http://schemas.microsoft.com/office/drawing/2014/main" val="1396071515"/>
                    </a:ext>
                  </a:extLst>
                </a:gridCol>
                <a:gridCol w="1614673">
                  <a:extLst>
                    <a:ext uri="{9D8B030D-6E8A-4147-A177-3AD203B41FA5}">
                      <a16:colId xmlns:a16="http://schemas.microsoft.com/office/drawing/2014/main" val="1135828342"/>
                    </a:ext>
                  </a:extLst>
                </a:gridCol>
                <a:gridCol w="1839686">
                  <a:extLst>
                    <a:ext uri="{9D8B030D-6E8A-4147-A177-3AD203B41FA5}">
                      <a16:colId xmlns:a16="http://schemas.microsoft.com/office/drawing/2014/main" val="256996913"/>
                    </a:ext>
                  </a:extLst>
                </a:gridCol>
                <a:gridCol w="1509484">
                  <a:extLst>
                    <a:ext uri="{9D8B030D-6E8A-4147-A177-3AD203B41FA5}">
                      <a16:colId xmlns:a16="http://schemas.microsoft.com/office/drawing/2014/main" val="871473081"/>
                    </a:ext>
                  </a:extLst>
                </a:gridCol>
              </a:tblGrid>
              <a:tr h="129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dataset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#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train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triples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#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validate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triples</a:t>
                      </a:r>
                      <a:endParaRPr kumimoji="0" lang="zh-CN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#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test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华文中宋" panose="02010600040101010101" pitchFamily="2" charset="-122"/>
                          <a:cs typeface="+mn-cs"/>
                        </a:rPr>
                        <a:t>triples</a:t>
                      </a:r>
                      <a:endParaRPr kumimoji="0" lang="zh-CN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685"/>
                  </a:ext>
                </a:extLst>
              </a:tr>
              <a:tr h="129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WN18RR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600" dirty="0">
                          <a:solidFill>
                            <a:schemeClr val="tx1"/>
                          </a:solidFill>
                        </a:rPr>
                        <a:t>17368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600" dirty="0">
                          <a:solidFill>
                            <a:srgbClr val="FF0000"/>
                          </a:solidFill>
                        </a:rPr>
                        <a:t>5562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600" dirty="0">
                          <a:solidFill>
                            <a:schemeClr val="tx1"/>
                          </a:solidFill>
                        </a:rPr>
                        <a:t>5716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50136"/>
                  </a:ext>
                </a:extLst>
              </a:tr>
              <a:tr h="129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FB15k237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600" dirty="0">
                          <a:solidFill>
                            <a:schemeClr val="tx1"/>
                          </a:solidFill>
                        </a:rPr>
                        <a:t>54424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600" dirty="0">
                          <a:solidFill>
                            <a:srgbClr val="FF0000"/>
                          </a:solidFill>
                        </a:rPr>
                        <a:t>20112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1600" dirty="0">
                          <a:solidFill>
                            <a:schemeClr val="tx1"/>
                          </a:solidFill>
                        </a:rPr>
                        <a:t>22850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23646"/>
                  </a:ext>
                </a:extLst>
              </a:tr>
              <a:tr h="129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NELL995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29936 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802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3639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086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2EFC39-1159-F044-A6AA-2DCF39CF0A52}"/>
                  </a:ext>
                </a:extLst>
              </p:cNvPr>
              <p:cNvSpPr txBox="1"/>
              <p:nvPr/>
            </p:nvSpPr>
            <p:spPr>
              <a:xfrm>
                <a:off x="2382912" y="1966124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2EFC39-1159-F044-A6AA-2DCF39CF0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12" y="1966124"/>
                <a:ext cx="601575" cy="475900"/>
              </a:xfrm>
              <a:prstGeom prst="rect">
                <a:avLst/>
              </a:prstGeom>
              <a:blipFill>
                <a:blip r:embed="rId2"/>
                <a:stretch>
                  <a:fillRect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9AD7E5-E08F-9E4C-AA9A-67FB1B4170A7}"/>
                  </a:ext>
                </a:extLst>
              </p:cNvPr>
              <p:cNvSpPr txBox="1"/>
              <p:nvPr/>
            </p:nvSpPr>
            <p:spPr>
              <a:xfrm>
                <a:off x="1766186" y="2326607"/>
                <a:ext cx="4759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9AD7E5-E08F-9E4C-AA9A-67FB1B41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86" y="2326607"/>
                <a:ext cx="4759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72DA0E-7338-C042-BE73-043AD32B4618}"/>
                  </a:ext>
                </a:extLst>
              </p:cNvPr>
              <p:cNvSpPr txBox="1"/>
              <p:nvPr/>
            </p:nvSpPr>
            <p:spPr>
              <a:xfrm>
                <a:off x="3291891" y="2326607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72DA0E-7338-C042-BE73-043AD32B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91" y="2326607"/>
                <a:ext cx="463075" cy="468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03F54CF-0C34-C840-87A5-C8DFCFA984B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2242086" y="2557440"/>
            <a:ext cx="1049805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FD3C47-76D0-5D4E-A55A-4301B9CCBB1D}"/>
                  </a:ext>
                </a:extLst>
              </p:cNvPr>
              <p:cNvSpPr txBox="1"/>
              <p:nvPr/>
            </p:nvSpPr>
            <p:spPr>
              <a:xfrm>
                <a:off x="1221900" y="2326606"/>
                <a:ext cx="46820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FD3C47-76D0-5D4E-A55A-4301B9CCB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00" y="2326606"/>
                <a:ext cx="46820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545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“knowledge”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65854" y="2024190"/>
            <a:ext cx="108763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Extract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transfer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knowledge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among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large-scale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PLMs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informative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chemeClr val="accent1"/>
                </a:solidFill>
              </a:rPr>
              <a:t>GNN-based</a:t>
            </a:r>
            <a:r>
              <a:rPr kumimoji="1" lang="zh-CN" altLang="en-US" sz="2000" dirty="0">
                <a:solidFill>
                  <a:schemeClr val="accent1"/>
                </a:solidFill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</a:rPr>
              <a:t>SLMs</a:t>
            </a:r>
            <a:r>
              <a:rPr kumimoji="1" lang="zh-CN" altLang="en-US" sz="2000" dirty="0">
                <a:solidFill>
                  <a:schemeClr val="accent1"/>
                </a:solidFill>
              </a:rPr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powerful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however,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u="sng" dirty="0"/>
              <a:t>complex</a:t>
            </a:r>
            <a:r>
              <a:rPr kumimoji="1" lang="zh-CN" altLang="en-US" sz="2000" u="sng" dirty="0"/>
              <a:t> </a:t>
            </a:r>
            <a:r>
              <a:rPr kumimoji="1" lang="en-US" altLang="zh-CN" sz="2000" u="sng" dirty="0"/>
              <a:t>and</a:t>
            </a:r>
            <a:r>
              <a:rPr kumimoji="1" lang="zh-CN" altLang="en-US" sz="2000" u="sng" dirty="0"/>
              <a:t> </a:t>
            </a:r>
            <a:r>
              <a:rPr kumimoji="1" lang="en-US" altLang="zh-CN" sz="2000" u="sng" dirty="0"/>
              <a:t>expensive</a:t>
            </a:r>
            <a:r>
              <a:rPr kumimoji="1" lang="zh-CN" altLang="en-US" sz="2000" u="sng" dirty="0"/>
              <a:t> </a:t>
            </a:r>
            <a:r>
              <a:rPr kumimoji="1" lang="en-US" altLang="zh-CN" sz="2000" dirty="0"/>
              <a:t>whether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training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so,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their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knowledge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extracted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stored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more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efficient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e.g.,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embedding</a:t>
            </a:r>
            <a:r>
              <a:rPr kumimoji="1" lang="zh-CN" altLang="en-US" sz="2000" dirty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>
                <a:solidFill>
                  <a:srgbClr val="0070C0"/>
                </a:solidFill>
              </a:rPr>
              <a:t>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however, embedding models can not explicitly utilize the KG structure</a:t>
            </a:r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So, can we ensemble all their advantages in one model? 🤔</a:t>
            </a:r>
          </a:p>
          <a:p>
            <a:r>
              <a:rPr kumimoji="1" lang="en-US" altLang="zh-CN" sz="2000" dirty="0">
                <a:sym typeface="Wingdings" pitchFamily="2" charset="2"/>
              </a:rPr>
              <a:t>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knowledge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distillation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technique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natural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solution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here.</a:t>
            </a:r>
          </a:p>
          <a:p>
            <a:endParaRPr kumimoji="1"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474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“knowledge”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38</a:t>
            </a:fld>
            <a:endParaRPr kumimoji="1" lang="zh-CN" altLang="en-US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A251F923-39BD-AD4D-BA6E-5A4835A664EB}"/>
              </a:ext>
            </a:extLst>
          </p:cNvPr>
          <p:cNvCxnSpPr>
            <a:cxnSpLocks/>
          </p:cNvCxnSpPr>
          <p:nvPr/>
        </p:nvCxnSpPr>
        <p:spPr bwMode="auto">
          <a:xfrm>
            <a:off x="1241612" y="4892066"/>
            <a:ext cx="3962400" cy="0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4290BEF6-0030-4341-AB91-CCB8BD5DF4A9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0212" y="2198369"/>
            <a:ext cx="0" cy="2952676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3C5EFD-BAE5-3945-9D43-4897D0EFD8A7}"/>
                  </a:ext>
                </a:extLst>
              </p:cNvPr>
              <p:cNvSpPr txBox="1"/>
              <p:nvPr/>
            </p:nvSpPr>
            <p:spPr>
              <a:xfrm>
                <a:off x="4913558" y="4707400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params</m:t>
                      </m:r>
                    </m:oMath>
                  </m:oMathPara>
                </a14:m>
                <a:endParaRPr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3C5EFD-BAE5-3945-9D43-4897D0EF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558" y="4707400"/>
                <a:ext cx="1676400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7076DF7-7126-1541-9079-FE26E80DEA92}"/>
                  </a:ext>
                </a:extLst>
              </p:cNvPr>
              <p:cNvSpPr txBox="1"/>
              <p:nvPr/>
            </p:nvSpPr>
            <p:spPr>
              <a:xfrm>
                <a:off x="632012" y="1762632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erformance</m:t>
                      </m:r>
                    </m:oMath>
                  </m:oMathPara>
                </a14:m>
                <a:endParaRPr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7076DF7-7126-1541-9079-FE26E80D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" y="1762632"/>
                <a:ext cx="1676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E56AA68-2C7C-1A4B-B34F-93BCC52B69DB}"/>
              </a:ext>
            </a:extLst>
          </p:cNvPr>
          <p:cNvSpPr txBox="1"/>
          <p:nvPr/>
        </p:nvSpPr>
        <p:spPr>
          <a:xfrm>
            <a:off x="1698813" y="2316630"/>
            <a:ext cx="144238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Graph-based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SLMs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6E99525-D544-914A-9EB1-BE4B4BE79079}"/>
              </a:ext>
            </a:extLst>
          </p:cNvPr>
          <p:cNvSpPr txBox="1"/>
          <p:nvPr/>
        </p:nvSpPr>
        <p:spPr>
          <a:xfrm>
            <a:off x="2420004" y="3623287"/>
            <a:ext cx="1863972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embedding-based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SLMs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9BFC5A-FC13-834D-A5D0-9A9BF0EB8E88}"/>
              </a:ext>
            </a:extLst>
          </p:cNvPr>
          <p:cNvSpPr txBox="1"/>
          <p:nvPr/>
        </p:nvSpPr>
        <p:spPr>
          <a:xfrm>
            <a:off x="4520812" y="2477056"/>
            <a:ext cx="6832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PLMs</a:t>
            </a:r>
            <a:endParaRPr kumimoji="1" lang="zh-CN" altLang="en-US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B16986B-2A43-924E-81F9-BC38719F96E4}"/>
              </a:ext>
            </a:extLst>
          </p:cNvPr>
          <p:cNvCxnSpPr>
            <a:cxnSpLocks/>
          </p:cNvCxnSpPr>
          <p:nvPr/>
        </p:nvCxnSpPr>
        <p:spPr bwMode="auto">
          <a:xfrm>
            <a:off x="6530787" y="4892066"/>
            <a:ext cx="3962400" cy="0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6DACC137-16DD-0643-9DA5-E9521A3AC767}"/>
              </a:ext>
            </a:extLst>
          </p:cNvPr>
          <p:cNvCxnSpPr>
            <a:cxnSpLocks/>
          </p:cNvCxnSpPr>
          <p:nvPr/>
        </p:nvCxnSpPr>
        <p:spPr bwMode="auto">
          <a:xfrm flipV="1">
            <a:off x="6759387" y="2198369"/>
            <a:ext cx="0" cy="2952676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2B7D30C-FF17-574F-A4A2-BD1E7A7AE3A4}"/>
                  </a:ext>
                </a:extLst>
              </p:cNvPr>
              <p:cNvSpPr txBox="1"/>
              <p:nvPr/>
            </p:nvSpPr>
            <p:spPr>
              <a:xfrm>
                <a:off x="10372162" y="4568900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Inference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Complexity</m:t>
                      </m:r>
                    </m:oMath>
                  </m:oMathPara>
                </a14:m>
                <a:endParaRPr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2B7D30C-FF17-574F-A4A2-BD1E7A7AE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162" y="4568900"/>
                <a:ext cx="1676400" cy="646331"/>
              </a:xfrm>
              <a:prstGeom prst="rect">
                <a:avLst/>
              </a:prstGeom>
              <a:blipFill>
                <a:blip r:embed="rId4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C1DA74-F565-2341-A75D-292C6E2333C9}"/>
                  </a:ext>
                </a:extLst>
              </p:cNvPr>
              <p:cNvSpPr txBox="1"/>
              <p:nvPr/>
            </p:nvSpPr>
            <p:spPr>
              <a:xfrm>
                <a:off x="5921187" y="1762632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erformance</m:t>
                      </m:r>
                    </m:oMath>
                  </m:oMathPara>
                </a14:m>
                <a:endParaRPr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C1DA74-F565-2341-A75D-292C6E233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87" y="1762632"/>
                <a:ext cx="1676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51A3C82-12F2-A54A-B48B-D4CA8E98293A}"/>
              </a:ext>
            </a:extLst>
          </p:cNvPr>
          <p:cNvSpPr txBox="1"/>
          <p:nvPr/>
        </p:nvSpPr>
        <p:spPr>
          <a:xfrm>
            <a:off x="9911417" y="2246223"/>
            <a:ext cx="144238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Graph-based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SLMs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1BA6E9C-5A8C-5846-80CA-9F57192AD147}"/>
              </a:ext>
            </a:extLst>
          </p:cNvPr>
          <p:cNvSpPr txBox="1"/>
          <p:nvPr/>
        </p:nvSpPr>
        <p:spPr>
          <a:xfrm>
            <a:off x="6827048" y="3623287"/>
            <a:ext cx="1863972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embedding-based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SLMs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AEDC2A4-D68C-514C-B77A-B58761B31D7E}"/>
              </a:ext>
            </a:extLst>
          </p:cNvPr>
          <p:cNvSpPr txBox="1"/>
          <p:nvPr/>
        </p:nvSpPr>
        <p:spPr>
          <a:xfrm>
            <a:off x="8849428" y="2455129"/>
            <a:ext cx="6832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PLMs</a:t>
            </a:r>
            <a:endParaRPr kumimoji="1" lang="zh-CN" altLang="en-US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D8DFA254-991D-3140-8EB4-C9BAB1D99037}"/>
              </a:ext>
            </a:extLst>
          </p:cNvPr>
          <p:cNvCxnSpPr>
            <a:cxnSpLocks/>
            <a:stCxn id="13" idx="0"/>
            <a:endCxn id="28" idx="4"/>
          </p:cNvCxnSpPr>
          <p:nvPr/>
        </p:nvCxnSpPr>
        <p:spPr>
          <a:xfrm flipV="1">
            <a:off x="3351990" y="2569389"/>
            <a:ext cx="0" cy="1053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F6FF7409-A6BF-C948-BF40-A26D7643D732}"/>
              </a:ext>
            </a:extLst>
          </p:cNvPr>
          <p:cNvSpPr/>
          <p:nvPr/>
        </p:nvSpPr>
        <p:spPr>
          <a:xfrm>
            <a:off x="3260550" y="2384723"/>
            <a:ext cx="182880" cy="184666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0BA7336-EDBA-DA47-AE99-D26C24BFEF09}"/>
              </a:ext>
            </a:extLst>
          </p:cNvPr>
          <p:cNvSpPr/>
          <p:nvPr/>
        </p:nvSpPr>
        <p:spPr>
          <a:xfrm>
            <a:off x="7667248" y="2384723"/>
            <a:ext cx="182880" cy="184666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F2BAC4CA-1590-A847-9F43-F0ABCBC012DC}"/>
              </a:ext>
            </a:extLst>
          </p:cNvPr>
          <p:cNvCxnSpPr>
            <a:cxnSpLocks/>
            <a:stCxn id="20" idx="0"/>
            <a:endCxn id="33" idx="4"/>
          </p:cNvCxnSpPr>
          <p:nvPr/>
        </p:nvCxnSpPr>
        <p:spPr>
          <a:xfrm flipH="1" flipV="1">
            <a:off x="7758688" y="2569389"/>
            <a:ext cx="346" cy="1053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551CFBDA-50EF-9E47-B7F3-4EFA7692CF85}"/>
              </a:ext>
            </a:extLst>
          </p:cNvPr>
          <p:cNvSpPr txBox="1"/>
          <p:nvPr/>
        </p:nvSpPr>
        <p:spPr>
          <a:xfrm>
            <a:off x="2192761" y="5535155"/>
            <a:ext cx="780647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However,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existing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distillation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works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are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mainly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for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models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of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similar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architectures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800" dirty="0"/>
              <a:t>e.g.,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distillate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18-layer</a:t>
            </a:r>
            <a:r>
              <a:rPr kumimoji="1" lang="zh-CN" altLang="en-US" sz="1800" dirty="0"/>
              <a:t> </a:t>
            </a:r>
            <a:r>
              <a:rPr kumimoji="1" lang="en-US" altLang="zh-CN" sz="1800" dirty="0" err="1"/>
              <a:t>resnet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from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101-layer</a:t>
            </a:r>
            <a:r>
              <a:rPr kumimoji="1" lang="zh-CN" altLang="en-US" sz="1800" dirty="0"/>
              <a:t> </a:t>
            </a:r>
            <a:r>
              <a:rPr kumimoji="1" lang="en-US" altLang="zh-CN" sz="1800" dirty="0" err="1"/>
              <a:t>resnet</a:t>
            </a:r>
            <a:endParaRPr kumimoji="1" lang="en-US" altLang="zh-CN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solidFill>
                  <a:srgbClr val="0070C0"/>
                </a:solidFill>
              </a:rPr>
              <a:t>distillation</a:t>
            </a:r>
            <a:r>
              <a:rPr kumimoji="1" lang="zh-CN" altLang="en-US" sz="1800" dirty="0">
                <a:solidFill>
                  <a:srgbClr val="0070C0"/>
                </a:solidFill>
              </a:rPr>
              <a:t> </a:t>
            </a:r>
            <a:r>
              <a:rPr kumimoji="1" lang="en-US" altLang="zh-CN" sz="1800" dirty="0">
                <a:solidFill>
                  <a:srgbClr val="0070C0"/>
                </a:solidFill>
              </a:rPr>
              <a:t>across</a:t>
            </a:r>
            <a:r>
              <a:rPr kumimoji="1" lang="zh-CN" altLang="en-US" sz="1800" dirty="0">
                <a:solidFill>
                  <a:srgbClr val="0070C0"/>
                </a:solidFill>
              </a:rPr>
              <a:t> </a:t>
            </a:r>
            <a:r>
              <a:rPr kumimoji="1" lang="en-US" altLang="zh-CN" sz="1800" dirty="0">
                <a:solidFill>
                  <a:srgbClr val="0070C0"/>
                </a:solidFill>
              </a:rPr>
              <a:t>different</a:t>
            </a:r>
            <a:r>
              <a:rPr kumimoji="1" lang="zh-CN" altLang="en-US" sz="1800" dirty="0">
                <a:solidFill>
                  <a:srgbClr val="0070C0"/>
                </a:solidFill>
              </a:rPr>
              <a:t> </a:t>
            </a:r>
            <a:r>
              <a:rPr kumimoji="1" lang="en-US" altLang="zh-CN" sz="1800" dirty="0">
                <a:solidFill>
                  <a:srgbClr val="0070C0"/>
                </a:solidFill>
              </a:rPr>
              <a:t>models</a:t>
            </a:r>
            <a:r>
              <a:rPr kumimoji="1" lang="zh-CN" altLang="en-US" sz="1800" dirty="0">
                <a:solidFill>
                  <a:srgbClr val="0070C0"/>
                </a:solidFill>
              </a:rPr>
              <a:t> </a:t>
            </a:r>
            <a:r>
              <a:rPr kumimoji="1" lang="en-US" altLang="zh-CN" sz="1800" dirty="0"/>
              <a:t>is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still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under-explored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🤔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D19C7E-62CA-DB4D-B15C-43BB7FDE2BFD}"/>
              </a:ext>
            </a:extLst>
          </p:cNvPr>
          <p:cNvSpPr txBox="1"/>
          <p:nvPr/>
        </p:nvSpPr>
        <p:spPr>
          <a:xfrm>
            <a:off x="3449934" y="225342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target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415400-B03C-D04F-B4D3-1B14B929A4B7}"/>
              </a:ext>
            </a:extLst>
          </p:cNvPr>
          <p:cNvSpPr txBox="1"/>
          <p:nvPr/>
        </p:nvSpPr>
        <p:spPr>
          <a:xfrm>
            <a:off x="7895717" y="225342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target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18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“interpretable”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03197C-B218-DC42-8F94-61F5CB94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10" y="2821657"/>
            <a:ext cx="5969386" cy="1458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C885602-6146-2945-8C25-AAF0B269C20B}"/>
              </a:ext>
            </a:extLst>
          </p:cNvPr>
          <p:cNvSpPr txBox="1"/>
          <p:nvPr/>
        </p:nvSpPr>
        <p:spPr>
          <a:xfrm>
            <a:off x="1621972" y="3366335"/>
            <a:ext cx="6719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SLMs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EB7B81A-49D1-8F46-9418-62A712758508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2293951" y="3551000"/>
            <a:ext cx="17022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86FA1E-7997-0D43-B370-802A9696FC40}"/>
              </a:ext>
            </a:extLst>
          </p:cNvPr>
          <p:cNvSpPr txBox="1"/>
          <p:nvPr/>
        </p:nvSpPr>
        <p:spPr>
          <a:xfrm>
            <a:off x="2891645" y="31816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KG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4A67B4-BD57-1749-9E88-D199246445AC}"/>
              </a:ext>
            </a:extLst>
          </p:cNvPr>
          <p:cNvSpPr txBox="1"/>
          <p:nvPr/>
        </p:nvSpPr>
        <p:spPr>
          <a:xfrm>
            <a:off x="2501891" y="3631884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query triple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56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489" y="1617512"/>
                <a:ext cx="10997022" cy="1811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r>
                  <a:rPr kumimoji="1" lang="en-US" altLang="zh-CN" dirty="0"/>
                  <a:t>Link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task 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knowledge graph</a:t>
                </a:r>
              </a:p>
              <a:p>
                <a:pPr lvl="1"/>
                <a:r>
                  <a:rPr kumimoji="1" lang="en-US" altLang="zh-CN" dirty="0"/>
                  <a:t>give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query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,?</m:t>
                    </m:r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find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target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entity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based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observed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(known)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latent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(unknown)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</a:t>
                </a: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489" y="1617512"/>
                <a:ext cx="10997022" cy="1811488"/>
              </a:xfrm>
              <a:blipFill>
                <a:blip r:embed="rId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0EABD3-5DCE-8E43-8061-24DE9C5D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224" y="3288193"/>
            <a:ext cx="3382155" cy="280928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AB57B75-13E1-F44A-99A5-90BD4003AE03}"/>
                  </a:ext>
                </a:extLst>
              </p:cNvPr>
              <p:cNvSpPr txBox="1"/>
              <p:nvPr/>
            </p:nvSpPr>
            <p:spPr>
              <a:xfrm>
                <a:off x="6263622" y="3886203"/>
                <a:ext cx="4424096" cy="1164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200" dirty="0">
                    <a:latin typeface="Cambria Math" panose="02040503050406030204" pitchFamily="18" charset="0"/>
                  </a:rPr>
                  <a:t>query</a:t>
                </a:r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latin typeface="Cambria Math" panose="02040503050406030204" pitchFamily="18" charset="0"/>
                  </a:rPr>
                  <a:t>=</a:t>
                </a:r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,?</m:t>
                    </m:r>
                    <m:r>
                      <a:rPr kumimoji="1" lang="en-US" altLang="zh-CN" sz="320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32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/>
                  <a:t> </a:t>
                </a:r>
                <a:r>
                  <a:rPr kumimoji="1" lang="en-US" altLang="zh-CN" sz="3200" dirty="0">
                    <a:solidFill>
                      <a:srgbClr val="00B050"/>
                    </a:solidFill>
                  </a:rPr>
                  <a:t>③</a:t>
                </a:r>
                <a:r>
                  <a:rPr kumimoji="1" lang="en-US" altLang="zh-CN" sz="3200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rgbClr val="0070C0"/>
                    </a:solidFill>
                  </a:rPr>
                  <a:t>⑧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AB57B75-13E1-F44A-99A5-90BD4003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22" y="3886203"/>
                <a:ext cx="4424096" cy="1164934"/>
              </a:xfrm>
              <a:prstGeom prst="rect">
                <a:avLst/>
              </a:prstGeom>
              <a:blipFill>
                <a:blip r:embed="rId4"/>
                <a:stretch>
                  <a:fillRect t="-6522" r="-3143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94106FA-E95C-2F48-8B1C-17475912E4CA}"/>
              </a:ext>
            </a:extLst>
          </p:cNvPr>
          <p:cNvSpPr txBox="1"/>
          <p:nvPr/>
        </p:nvSpPr>
        <p:spPr>
          <a:xfrm>
            <a:off x="3763165" y="6064868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KG</a:t>
            </a:r>
            <a:endParaRPr kumimoji="1" lang="zh-CN" altLang="en-US" sz="2400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56EC556-6B40-9A47-AEF6-6C7F8729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on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14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“interpretable”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40</a:t>
            </a:fld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03197C-B218-DC42-8F94-61F5CB94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181" y="2105459"/>
            <a:ext cx="5416335" cy="1323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C885602-6146-2945-8C25-AAF0B269C20B}"/>
              </a:ext>
            </a:extLst>
          </p:cNvPr>
          <p:cNvSpPr txBox="1"/>
          <p:nvPr/>
        </p:nvSpPr>
        <p:spPr>
          <a:xfrm>
            <a:off x="1088571" y="2582563"/>
            <a:ext cx="6719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SLMs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A0763D-5DF5-C845-978A-9D5195099D8D}"/>
              </a:ext>
            </a:extLst>
          </p:cNvPr>
          <p:cNvSpPr txBox="1"/>
          <p:nvPr/>
        </p:nvSpPr>
        <p:spPr>
          <a:xfrm>
            <a:off x="8857219" y="4365480"/>
            <a:ext cx="68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PLMs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EB7B81A-49D1-8F46-9418-62A712758508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760550" y="2767229"/>
            <a:ext cx="8096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02397F3-F3F9-8744-ADDE-977D1EA48484}"/>
              </a:ext>
            </a:extLst>
          </p:cNvPr>
          <p:cNvSpPr txBox="1"/>
          <p:nvPr/>
        </p:nvSpPr>
        <p:spPr>
          <a:xfrm>
            <a:off x="2570181" y="3765316"/>
            <a:ext cx="541633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“I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think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2792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is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the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brother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of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2973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endParaRPr kumimoji="1" lang="en-US" altLang="zh-CN" sz="2400" dirty="0"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because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their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father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is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2785,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endParaRPr kumimoji="1" lang="en-US" altLang="zh-CN" sz="2400" dirty="0"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their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mother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is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2791,</a:t>
            </a:r>
          </a:p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and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they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are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sons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of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2785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as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well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as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2791.”</a:t>
            </a:r>
            <a:endParaRPr kumimoji="1" lang="zh-CN" altLang="en-US" sz="2400" dirty="0">
              <a:latin typeface="Gill Sans MT" panose="020B0502020104020203" pitchFamily="34" charset="0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E2AD1E8-5184-FE48-B586-FE7C540DC9B4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7986516" y="4550146"/>
            <a:ext cx="870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3F6D5A0C-58C7-6641-BF1C-0C7567BA5B14}"/>
              </a:ext>
            </a:extLst>
          </p:cNvPr>
          <p:cNvCxnSpPr>
            <a:stCxn id="5" idx="3"/>
            <a:endCxn id="7" idx="3"/>
          </p:cNvCxnSpPr>
          <p:nvPr/>
        </p:nvCxnSpPr>
        <p:spPr>
          <a:xfrm>
            <a:off x="7986516" y="2767230"/>
            <a:ext cx="1553903" cy="1782916"/>
          </a:xfrm>
          <a:prstGeom prst="curvedConnector3">
            <a:avLst>
              <a:gd name="adj1" fmla="val 114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7D07A72-4F19-2946-ACE2-4F57E175BB5B}"/>
              </a:ext>
            </a:extLst>
          </p:cNvPr>
          <p:cNvSpPr txBox="1"/>
          <p:nvPr/>
        </p:nvSpPr>
        <p:spPr>
          <a:xfrm>
            <a:off x="1424560" y="5776412"/>
            <a:ext cx="81531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ym typeface="Wingdings" pitchFamily="2" charset="2"/>
              </a:rPr>
              <a:t> </a:t>
            </a:r>
            <a:r>
              <a:rPr kumimoji="1" lang="en-US" altLang="zh-CN" sz="2400" dirty="0"/>
              <a:t>Can we use PLMs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generate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sentences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 interpreting? 🤔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12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A6BF3EF-826E-A640-B2AD-0030E575A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83" y="1886726"/>
            <a:ext cx="4015921" cy="15422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“interpretable”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43277" y="1730679"/>
            <a:ext cx="108763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latest methods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interpreting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tell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which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triples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important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query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(SIGMOD’22)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post-hoc</a:t>
            </a:r>
            <a:r>
              <a: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manner</a:t>
            </a:r>
            <a:r>
              <a: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interpreting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embedding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subgraphs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GNN-based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 (WWW’21)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but the subgraph size is hard to control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But,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weighted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triples/subgraphs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might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still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easy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understood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understanding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underneath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correlation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/>
              <a:t>among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them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hard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human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especially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when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important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triples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quite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lot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So, 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utilize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interpreting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SLMs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natural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languages?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i.e.,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watch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weighted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triples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subgraphs),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summarize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them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i.e.,</a:t>
            </a:r>
            <a:r>
              <a:rPr kumimoji="1" lang="zh-CN" altLang="en-US" sz="2000" dirty="0"/>
              <a:t>  看“图”说“话”</a:t>
            </a:r>
            <a:endParaRPr kumimoji="1"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20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“interpretable”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42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F5B291-48E7-AE45-B7B6-11F4EF619B7C}"/>
              </a:ext>
            </a:extLst>
          </p:cNvPr>
          <p:cNvSpPr txBox="1"/>
          <p:nvPr/>
        </p:nvSpPr>
        <p:spPr>
          <a:xfrm>
            <a:off x="1055915" y="173136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Scene graph captioning</a:t>
            </a:r>
            <a:endParaRPr kumimoji="1"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E64149-EF94-7B4E-9A50-FD88D617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08" y="2213895"/>
            <a:ext cx="6772583" cy="40292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A90908-2ABA-BA47-B768-3C4B7578770F}"/>
              </a:ext>
            </a:extLst>
          </p:cNvPr>
          <p:cNvSpPr txBox="1"/>
          <p:nvPr/>
        </p:nvSpPr>
        <p:spPr>
          <a:xfrm>
            <a:off x="108857" y="6438626"/>
            <a:ext cx="4917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600" dirty="0">
                <a:solidFill>
                  <a:schemeClr val="bg1">
                    <a:lumMod val="65000"/>
                  </a:schemeClr>
                </a:solidFill>
              </a:rPr>
              <a:t>Auto-Encoding Scene Graphs for Image Captioning. 2018</a:t>
            </a:r>
            <a:endParaRPr kumimoji="1"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91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Potential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directions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summary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43</a:t>
            </a:fld>
            <a:endParaRPr kumimoji="1" lang="zh-CN" altLang="en-US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5114DFAB-902B-2945-8C8D-0855CF0A4AFD}"/>
              </a:ext>
            </a:extLst>
          </p:cNvPr>
          <p:cNvCxnSpPr>
            <a:cxnSpLocks/>
          </p:cNvCxnSpPr>
          <p:nvPr/>
        </p:nvCxnSpPr>
        <p:spPr bwMode="auto">
          <a:xfrm>
            <a:off x="3744044" y="5229523"/>
            <a:ext cx="4289613" cy="0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0655324E-28E2-334E-9E3A-26CD844517E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2644" y="2535826"/>
            <a:ext cx="0" cy="2952676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81EBB62-183B-6D4E-A5F2-A57392B6BDE5}"/>
                  </a:ext>
                </a:extLst>
              </p:cNvPr>
              <p:cNvSpPr txBox="1"/>
              <p:nvPr/>
            </p:nvSpPr>
            <p:spPr>
              <a:xfrm>
                <a:off x="7534273" y="5044857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Risk</m:t>
                      </m:r>
                    </m:oMath>
                  </m:oMathPara>
                </a14:m>
                <a:endParaRPr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81EBB62-183B-6D4E-A5F2-A57392B6B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73" y="5044857"/>
                <a:ext cx="16764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8210BB-8611-6446-ADA1-22BDADA0E2A0}"/>
                  </a:ext>
                </a:extLst>
              </p:cNvPr>
              <p:cNvSpPr txBox="1"/>
              <p:nvPr/>
            </p:nvSpPr>
            <p:spPr>
              <a:xfrm>
                <a:off x="3134444" y="2100089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Reward</m:t>
                      </m:r>
                    </m:oMath>
                  </m:oMathPara>
                </a14:m>
                <a:endParaRPr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8210BB-8611-6446-ADA1-22BDADA0E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44" y="2100089"/>
                <a:ext cx="1676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2B7F4023-650D-1F41-9058-5C99CFAE2624}"/>
              </a:ext>
            </a:extLst>
          </p:cNvPr>
          <p:cNvSpPr txBox="1"/>
          <p:nvPr/>
        </p:nvSpPr>
        <p:spPr>
          <a:xfrm>
            <a:off x="4201245" y="4339780"/>
            <a:ext cx="15263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KG </a:t>
            </a:r>
            <a:r>
              <a:rPr kumimoji="1" lang="en-US" altLang="zh-CN" sz="1800" dirty="0"/>
              <a:t>distillation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40D8BB-2D26-D14B-9067-A2B4CE1B7434}"/>
              </a:ext>
            </a:extLst>
          </p:cNvPr>
          <p:cNvSpPr txBox="1"/>
          <p:nvPr/>
        </p:nvSpPr>
        <p:spPr>
          <a:xfrm>
            <a:off x="6611032" y="3244334"/>
            <a:ext cx="1608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KG interpreter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3840F37-4A96-4247-A61F-C6325CDE6B47}"/>
              </a:ext>
            </a:extLst>
          </p:cNvPr>
          <p:cNvSpPr txBox="1"/>
          <p:nvPr/>
        </p:nvSpPr>
        <p:spPr>
          <a:xfrm>
            <a:off x="5311608" y="3699874"/>
            <a:ext cx="1154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KG model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018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Related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PLMs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for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6E2731-C7CD-7D43-9C69-0F53A7DBA994}"/>
              </a:ext>
            </a:extLst>
          </p:cNvPr>
          <p:cNvSpPr txBox="1"/>
          <p:nvPr/>
        </p:nvSpPr>
        <p:spPr>
          <a:xfrm>
            <a:off x="838200" y="1529931"/>
            <a:ext cx="9652000" cy="521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Language Models as Knowledge Bases?</a:t>
            </a:r>
            <a:r>
              <a:rPr lang="zh-CN" altLang="en-US" sz="1600" dirty="0"/>
              <a:t> </a:t>
            </a:r>
            <a:r>
              <a:rPr lang="en-US" altLang="zh-CN" sz="1600" dirty="0"/>
              <a:t>EMNLP</a:t>
            </a:r>
            <a:r>
              <a:rPr lang="zh-CN" altLang="en-US" sz="1600" dirty="0"/>
              <a:t> </a:t>
            </a:r>
            <a:r>
              <a:rPr lang="en-US" altLang="zh-CN" sz="1600" dirty="0"/>
              <a:t>2019.</a:t>
            </a:r>
            <a:endParaRPr lang="en" altLang="zh-CN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Pretrain-KGE: Learning Knowledge Representation from Pretrained Language Models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EMNLP</a:t>
            </a:r>
            <a:r>
              <a:rPr lang="zh-CN" altLang="en-US" sz="1600" dirty="0"/>
              <a:t> </a:t>
            </a:r>
            <a:r>
              <a:rPr lang="en-US" altLang="zh-CN" sz="1600" dirty="0"/>
              <a:t>2020.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KG-BERT: BERT for Knowledge Graph Completion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AAAI</a:t>
            </a:r>
            <a:r>
              <a:rPr lang="zh-CN" altLang="en-US" sz="1600" dirty="0"/>
              <a:t> </a:t>
            </a:r>
            <a:r>
              <a:rPr lang="en-US" altLang="zh-CN" sz="1600" dirty="0"/>
              <a:t>2020.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Scientific Language Models for Biomedical Knowledge Base Completion: An Empirical Study</a:t>
            </a:r>
            <a:r>
              <a:rPr lang="en-US" altLang="zh-CN" sz="1600" dirty="0"/>
              <a:t>.</a:t>
            </a:r>
            <a:r>
              <a:rPr lang="zh-CN" altLang="en-US" sz="1600" dirty="0"/>
              <a:t>  </a:t>
            </a:r>
            <a:r>
              <a:rPr lang="en-US" altLang="zh-CN" sz="1600" dirty="0"/>
              <a:t>AKBC</a:t>
            </a:r>
            <a:r>
              <a:rPr lang="zh-CN" altLang="en-US" sz="1600" dirty="0"/>
              <a:t> </a:t>
            </a:r>
            <a:r>
              <a:rPr lang="en-US" altLang="zh-CN" sz="1600" dirty="0"/>
              <a:t>2020.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MLMLM: Link Prediction with Mean Likelihood Masked Language Model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" altLang="zh-CN" sz="1600" dirty="0"/>
              <a:t>ACL-IJCNLP 2021</a:t>
            </a:r>
            <a:r>
              <a:rPr lang="en-US" altLang="zh-CN" sz="16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Domain-Specific Language Model Pretraining for Biomedical Natural Language Processing</a:t>
            </a:r>
            <a:r>
              <a:rPr lang="en-US" altLang="zh-CN" sz="1600" dirty="0"/>
              <a:t>.</a:t>
            </a:r>
            <a:r>
              <a:rPr lang="zh-CN" altLang="en-US" sz="1600" dirty="0"/>
              <a:t>  </a:t>
            </a:r>
            <a:r>
              <a:rPr lang="en" altLang="zh-CN" sz="1600" dirty="0"/>
              <a:t>ACM Transactions</a:t>
            </a:r>
            <a:r>
              <a:rPr lang="zh-CN" altLang="en-US" sz="1600" dirty="0"/>
              <a:t> </a:t>
            </a:r>
            <a:r>
              <a:rPr lang="en" altLang="zh-CN" sz="1600" dirty="0"/>
              <a:t>on Computing for Healthcare</a:t>
            </a:r>
            <a:r>
              <a:rPr lang="zh-CN" altLang="en-US" sz="1600" dirty="0"/>
              <a:t> </a:t>
            </a:r>
            <a:r>
              <a:rPr lang="en-US" altLang="zh-CN" sz="1600" dirty="0"/>
              <a:t>2021.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I Know What You Do Not Know: </a:t>
            </a:r>
            <a:r>
              <a:rPr lang="zh-CN" altLang="en-US" sz="1600" dirty="0"/>
              <a:t> </a:t>
            </a:r>
            <a:r>
              <a:rPr lang="en" altLang="zh-CN" sz="1600" dirty="0"/>
              <a:t>Knowledge Graph Embedding via Co-distillation Learning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CIKM</a:t>
            </a:r>
            <a:r>
              <a:rPr lang="zh-CN" altLang="en-US" sz="1600" dirty="0"/>
              <a:t> </a:t>
            </a:r>
            <a:r>
              <a:rPr lang="en-US" altLang="zh-CN" sz="1600" dirty="0"/>
              <a:t>2022.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Structure-Augmented Text Representation Learning for Efficient Knowledge Graph Completion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WWW</a:t>
            </a:r>
            <a:r>
              <a:rPr lang="zh-CN" altLang="en-US" sz="1600" dirty="0"/>
              <a:t> </a:t>
            </a:r>
            <a:r>
              <a:rPr lang="en-US" altLang="zh-CN" sz="1600" dirty="0"/>
              <a:t>2021.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Do Pre-trained Models Benefit Knowledge Graph Completion? A Reliable Evaluation and a Reasonable Approach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ACL</a:t>
            </a:r>
            <a:r>
              <a:rPr lang="zh-CN" altLang="en-US" sz="1600" dirty="0"/>
              <a:t> </a:t>
            </a:r>
            <a:r>
              <a:rPr lang="en-US" altLang="zh-CN" sz="1600" dirty="0"/>
              <a:t>2022.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 err="1"/>
              <a:t>SimKGC</a:t>
            </a:r>
            <a:r>
              <a:rPr lang="en" altLang="zh-CN" sz="1600" dirty="0"/>
              <a:t>: Simple Contrastive Knowledge Graph Completion with Pre-trained Language Models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ACL</a:t>
            </a:r>
            <a:r>
              <a:rPr lang="zh-CN" altLang="en-US" sz="1600" dirty="0"/>
              <a:t> </a:t>
            </a:r>
            <a:r>
              <a:rPr lang="en-US" altLang="zh-CN" sz="1600" dirty="0"/>
              <a:t>2022.</a:t>
            </a:r>
            <a:endParaRPr lang="en" altLang="zh-CN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sz="1600" dirty="0"/>
              <a:t>Reasoning Through Memorization: Nearest Neighbor Knowledge Graph Embeddings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Arxiv</a:t>
            </a:r>
            <a:r>
              <a:rPr lang="zh-CN" altLang="en-US" sz="1600" dirty="0"/>
              <a:t> </a:t>
            </a:r>
            <a:r>
              <a:rPr lang="en-US" altLang="zh-CN" sz="1600" dirty="0"/>
              <a:t>2022.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kumimoji="1"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92639D-BCD7-EF43-9EE8-3F3593DA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8758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6379"/>
            <a:ext cx="10515600" cy="1809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7100" dirty="0">
                <a:solidFill>
                  <a:srgbClr val="0070C0"/>
                </a:solidFill>
              </a:rPr>
              <a:t>Q&amp;A</a:t>
            </a:r>
          </a:p>
          <a:p>
            <a:pPr marL="0" indent="0" algn="ctr">
              <a:buNone/>
            </a:pPr>
            <a:r>
              <a:rPr kumimoji="1" lang="en-US" altLang="zh-CN" sz="4000" dirty="0">
                <a:solidFill>
                  <a:srgbClr val="0070C0"/>
                </a:solidFill>
              </a:rPr>
              <a:t>Thanks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for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your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attention!</a:t>
            </a:r>
          </a:p>
          <a:p>
            <a:pPr marL="0" indent="0" algn="ctr">
              <a:buNone/>
            </a:pPr>
            <a:endParaRPr kumimoji="1" lang="en-US" altLang="zh-CN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28A341-1F80-6642-8DBB-56535162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851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0412688E-024B-544D-B855-1B95C776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models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2848C5FC-8452-4748-B872-146410A0B0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412909"/>
                <a:ext cx="10997022" cy="27101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(SLMs) </a:t>
                </a:r>
                <a:r>
                  <a:rPr kumimoji="1" lang="en-US" altLang="zh-CN" sz="2400" b="1" dirty="0"/>
                  <a:t>Structure</a:t>
                </a:r>
                <a:r>
                  <a:rPr kumimoji="1" lang="zh-CN" altLang="en-US" sz="2400" b="1" dirty="0"/>
                  <a:t> </a:t>
                </a:r>
                <a:r>
                  <a:rPr kumimoji="1" lang="en-US" altLang="zh-CN" sz="2400" b="1" dirty="0"/>
                  <a:t>learning</a:t>
                </a:r>
                <a:r>
                  <a:rPr kumimoji="1" lang="zh-CN" altLang="en-US" sz="2400" b="1" dirty="0"/>
                  <a:t> </a:t>
                </a:r>
                <a:r>
                  <a:rPr kumimoji="1" lang="en-US" altLang="zh-CN" sz="2400" b="1" dirty="0"/>
                  <a:t>models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learn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from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KG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structure</a:t>
                </a:r>
              </a:p>
              <a:p>
                <a:pPr lvl="1"/>
                <a:r>
                  <a:rPr kumimoji="1" lang="en-US" altLang="zh-CN" dirty="0">
                    <a:solidFill>
                      <a:schemeClr val="tx1"/>
                    </a:solidFill>
                  </a:rPr>
                  <a:t>triple</a:t>
                </a:r>
                <a:r>
                  <a:rPr kumimoji="1" lang="en-US" altLang="zh-CN" dirty="0"/>
                  <a:t>-based</a:t>
                </a:r>
                <a:r>
                  <a:rPr kumimoji="1" lang="zh-CN" altLang="en-US" dirty="0"/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(implicit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structure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learning)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measured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scoring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function,</a:t>
                </a:r>
                <a:r>
                  <a:rPr kumimoji="1" lang="zh-CN" altLang="en-US" dirty="0"/>
                  <a:t> </a:t>
                </a:r>
                <a:r>
                  <a:rPr kumimoji="1" lang="en" altLang="zh-CN" dirty="0"/>
                  <a:t>utilizing </a:t>
                </a:r>
                <a:r>
                  <a:rPr kumimoji="1" lang="en-US" altLang="zh-CN" dirty="0"/>
                  <a:t>the</a:t>
                </a:r>
                <a:r>
                  <a:rPr kumimoji="1" lang="en" altLang="zh-CN" dirty="0"/>
                  <a:t> representations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path-based</a:t>
                </a:r>
                <a:r>
                  <a:rPr kumimoji="1" lang="zh-CN" altLang="en-US" dirty="0"/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(explicit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structure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learning)</a:t>
                </a:r>
              </a:p>
              <a:p>
                <a:pPr lvl="2"/>
                <a:r>
                  <a:rPr kumimoji="1" lang="en-US" altLang="zh-CN" dirty="0"/>
                  <a:t>learn the sequential order of structures 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leveraging the relational paths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>
                    <a:solidFill>
                      <a:schemeClr val="tx1"/>
                    </a:solidFill>
                  </a:rPr>
                  <a:t>graph-based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(explicit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structure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learning)</a:t>
                </a:r>
                <a:endParaRPr kumimoji="1" lang="en-US" altLang="zh-CN" sz="1800" dirty="0">
                  <a:solidFill>
                    <a:schemeClr val="tx1"/>
                  </a:solidFill>
                </a:endParaRPr>
              </a:p>
              <a:p>
                <a:pPr lvl="2"/>
                <a:r>
                  <a:rPr kumimoji="1" lang="en-US" altLang="zh-CN" dirty="0"/>
                  <a:t>directly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(sub-)graph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structure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reasoning,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capturing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complex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2848C5FC-8452-4748-B872-146410A0B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412909"/>
                <a:ext cx="10997022" cy="2710127"/>
              </a:xfrm>
              <a:blipFill>
                <a:blip r:embed="rId2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65E867E2-AB57-F246-82B7-61B6ABC5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42" y="4437643"/>
            <a:ext cx="2478107" cy="2058362"/>
          </a:xfrm>
          <a:prstGeom prst="rect">
            <a:avLst/>
          </a:prstGeom>
          <a:ln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5EDBB2A-1136-F743-8802-4BF65E15B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740" y="4437643"/>
            <a:ext cx="6863385" cy="221688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8D834DA-A912-C847-AE7D-C899AD61B7A8}"/>
              </a:ext>
            </a:extLst>
          </p:cNvPr>
          <p:cNvSpPr txBox="1"/>
          <p:nvPr/>
        </p:nvSpPr>
        <p:spPr>
          <a:xfrm>
            <a:off x="3285866" y="4123036"/>
            <a:ext cx="623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triple-based</a:t>
            </a:r>
            <a:r>
              <a:rPr kumimoji="1" lang="zh-CN" altLang="en-US" dirty="0"/>
              <a:t>                  </a:t>
            </a:r>
            <a:r>
              <a:rPr kumimoji="1" lang="en-US" altLang="zh-CN" dirty="0"/>
              <a:t>path-based</a:t>
            </a:r>
            <a:r>
              <a:rPr kumimoji="1" lang="zh-CN" altLang="en-US" dirty="0"/>
              <a:t>                         </a:t>
            </a:r>
            <a:r>
              <a:rPr kumimoji="1" lang="en-US" altLang="zh-CN" dirty="0"/>
              <a:t>graph-based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7267F8B-CA8B-854A-9E22-3116300C53CF}"/>
              </a:ext>
            </a:extLst>
          </p:cNvPr>
          <p:cNvSpPr txBox="1"/>
          <p:nvPr/>
        </p:nvSpPr>
        <p:spPr>
          <a:xfrm>
            <a:off x="10000125" y="5113231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ym typeface="Wingdings" pitchFamily="2" charset="2"/>
              </a:rPr>
              <a:t>[0,1]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3218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FB821B3-E876-7143-8B65-D5BA0BE165F0}"/>
              </a:ext>
            </a:extLst>
          </p:cNvPr>
          <p:cNvSpPr txBox="1"/>
          <p:nvPr/>
        </p:nvSpPr>
        <p:spPr>
          <a:xfrm>
            <a:off x="838200" y="1889551"/>
            <a:ext cx="562639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(PLMs)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/>
              <a:t>Pretrained</a:t>
            </a:r>
            <a:r>
              <a:rPr lang="zh-CN" altLang="en-US" sz="2400" b="1" dirty="0"/>
              <a:t> </a:t>
            </a:r>
            <a:r>
              <a:rPr lang="en" altLang="zh-CN" sz="2400" b="1" dirty="0"/>
              <a:t>language models</a:t>
            </a:r>
            <a:endParaRPr lang="en-US" altLang="zh-CN" sz="2400" b="1" dirty="0"/>
          </a:p>
          <a:p>
            <a:r>
              <a:rPr lang="en-US" altLang="zh-CN" sz="2400" b="1" dirty="0"/>
              <a:t>for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</a:t>
            </a:r>
            <a:r>
              <a:rPr lang="zh-CN" altLang="en-US" sz="2400" b="1" dirty="0"/>
              <a:t> </a:t>
            </a:r>
            <a:r>
              <a:rPr lang="en" altLang="zh-CN" sz="2400" b="1" dirty="0"/>
              <a:t>relational knowledge</a:t>
            </a:r>
            <a:endParaRPr lang="en" altLang="zh-CN" sz="2000" dirty="0"/>
          </a:p>
          <a:p>
            <a:endParaRPr lang="en" altLang="zh-CN" sz="2000" dirty="0"/>
          </a:p>
          <a:p>
            <a:r>
              <a:rPr lang="en-US" altLang="zh-CN" sz="2000" dirty="0"/>
              <a:t>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2000" dirty="0"/>
              <a:t>asking </a:t>
            </a:r>
            <a:r>
              <a:rPr lang="en-US" altLang="zh-CN" sz="2000" dirty="0"/>
              <a:t>PLMs</a:t>
            </a:r>
            <a:r>
              <a:rPr lang="en" altLang="zh-CN" sz="2000" dirty="0"/>
              <a:t> to fill in masked tokens in sequences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e.g.,</a:t>
            </a:r>
            <a:r>
              <a:rPr lang="zh-CN" altLang="en-US" sz="2000" dirty="0"/>
              <a:t> </a:t>
            </a:r>
            <a:r>
              <a:rPr lang="en" altLang="zh-CN" sz="2000" dirty="0"/>
              <a:t>“Dante was born in [Mask]”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building</a:t>
            </a:r>
            <a:r>
              <a:rPr lang="zh-CN" altLang="en-US" sz="2000" dirty="0"/>
              <a:t> </a:t>
            </a:r>
            <a:r>
              <a:rPr lang="en-US" altLang="zh-CN" sz="2000" dirty="0"/>
              <a:t>such</a:t>
            </a:r>
            <a:r>
              <a:rPr lang="zh-CN" altLang="en-US" sz="2000" dirty="0"/>
              <a:t> </a:t>
            </a:r>
            <a:r>
              <a:rPr lang="en" altLang="zh-CN" sz="2000" dirty="0"/>
              <a:t>sequences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essential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endParaRPr lang="en" altLang="zh-CN" sz="2000" dirty="0"/>
          </a:p>
          <a:p>
            <a:endParaRPr lang="en" altLang="zh-CN" sz="2000" dirty="0"/>
          </a:p>
          <a:p>
            <a:r>
              <a:rPr lang="en-US" altLang="zh-CN" sz="2000" dirty="0"/>
              <a:t>Advantages</a:t>
            </a:r>
            <a:endParaRPr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2000" dirty="0"/>
              <a:t>support an open set of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applied</a:t>
            </a:r>
            <a:r>
              <a:rPr lang="zh-CN" altLang="en-US" sz="2000" dirty="0"/>
              <a:t> </a:t>
            </a:r>
            <a:r>
              <a:rPr lang="en" altLang="zh-CN" sz="2000" dirty="0"/>
              <a:t>in the inductive setting</a:t>
            </a:r>
            <a:endParaRPr kumimoji="1"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586A09-181E-B548-8287-F05E789D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337" y="2198458"/>
            <a:ext cx="5083643" cy="34767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A2202A-499C-7747-9585-59298D61F14D}"/>
              </a:ext>
            </a:extLst>
          </p:cNvPr>
          <p:cNvSpPr txBox="1"/>
          <p:nvPr/>
        </p:nvSpPr>
        <p:spPr>
          <a:xfrm>
            <a:off x="265814" y="6383591"/>
            <a:ext cx="404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400" dirty="0">
                <a:solidFill>
                  <a:schemeClr val="bg1">
                    <a:lumMod val="50000"/>
                  </a:schemeClr>
                </a:solidFill>
              </a:rPr>
              <a:t>Language Models as Knowledge Bases?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EMNLP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2019.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412688E-024B-544D-B855-1B95C776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using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PLMs</a:t>
            </a:r>
            <a:r>
              <a:rPr kumimoji="1" lang="zh-CN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as “soft” knowledge bases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7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D0564C-D2DB-3C4F-BDB2-94484018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965CB9-EE43-0240-8A5F-BB781CA5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39"/>
          <a:stretch/>
        </p:blipFill>
        <p:spPr>
          <a:xfrm>
            <a:off x="604464" y="2355527"/>
            <a:ext cx="5933202" cy="2314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3EB53D-C82F-434B-8E52-5244CE69E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08" b="18406"/>
          <a:stretch/>
        </p:blipFill>
        <p:spPr>
          <a:xfrm>
            <a:off x="5842923" y="2355527"/>
            <a:ext cx="5510877" cy="21941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D06236-6214-6F4D-8807-8B59B49DC7B7}"/>
              </a:ext>
            </a:extLst>
          </p:cNvPr>
          <p:cNvSpPr txBox="1"/>
          <p:nvPr/>
        </p:nvSpPr>
        <p:spPr>
          <a:xfrm>
            <a:off x="987234" y="1541156"/>
            <a:ext cx="618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SLMs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line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" altLang="zh-CN" dirty="0"/>
              <a:t>﻿</a:t>
            </a:r>
            <a:r>
              <a:rPr kumimoji="1" lang="zh-CN" altLang="en-US" dirty="0"/>
              <a:t>      </a:t>
            </a:r>
            <a:r>
              <a:rPr kumimoji="1" lang="en" altLang="zh-CN" dirty="0" err="1"/>
              <a:t>HittER</a:t>
            </a:r>
            <a:r>
              <a:rPr kumimoji="1" lang="en" altLang="zh-CN" dirty="0"/>
              <a:t> uses Transformer in a GNN manner</a:t>
            </a:r>
          </a:p>
          <a:p>
            <a:r>
              <a:rPr kumimoji="1" lang="en-US" altLang="zh-CN" dirty="0"/>
              <a:t>PLMs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</a:rPr>
              <a:t>lines</a:t>
            </a:r>
            <a:r>
              <a:rPr kumimoji="1" lang="en-US" altLang="zh-CN" dirty="0"/>
              <a:t>)</a:t>
            </a:r>
            <a:r>
              <a:rPr kumimoji="1" lang="zh-CN" altLang="en-US" dirty="0"/>
              <a:t>  </a:t>
            </a:r>
            <a:r>
              <a:rPr kumimoji="1" lang="en-US" altLang="zh-CN" dirty="0"/>
              <a:t>KNN-KGE/LAMA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BERT</a:t>
            </a:r>
            <a:endParaRPr kumimoji="1"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9F35C690-0D55-C44C-B3D1-634199B9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EC54D7-85EB-F540-8A10-7C62338B71FE}"/>
              </a:ext>
            </a:extLst>
          </p:cNvPr>
          <p:cNvSpPr txBox="1"/>
          <p:nvPr/>
        </p:nvSpPr>
        <p:spPr>
          <a:xfrm>
            <a:off x="3192904" y="4717735"/>
            <a:ext cx="6844231" cy="191590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Observations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" altLang="zh-CN" dirty="0">
                <a:solidFill>
                  <a:srgbClr val="FF0000"/>
                </a:solidFill>
              </a:rPr>
              <a:t>long-tail</a:t>
            </a:r>
            <a:r>
              <a:rPr kumimoji="1" lang="en" altLang="zh-CN" dirty="0"/>
              <a:t> entities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en" altLang="zh-CN" dirty="0"/>
              <a:t> better than </a:t>
            </a:r>
            <a:r>
              <a:rPr kumimoji="1" lang="en-US" altLang="zh-CN" dirty="0"/>
              <a:t>SLM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﻿because it can benefit from the external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1050" dirty="0"/>
          </a:p>
          <a:p>
            <a:r>
              <a:rPr kumimoji="1" lang="en" altLang="zh-CN" dirty="0"/>
              <a:t>﻿</a:t>
            </a:r>
            <a:r>
              <a:rPr kumimoji="1" lang="en-US" altLang="zh-CN" dirty="0"/>
              <a:t>F</a:t>
            </a:r>
            <a:r>
              <a:rPr kumimoji="1" lang="en" altLang="zh-CN" dirty="0"/>
              <a:t>or entities with </a:t>
            </a:r>
            <a:r>
              <a:rPr kumimoji="1" lang="en" altLang="zh-CN" dirty="0">
                <a:solidFill>
                  <a:srgbClr val="FF0000"/>
                </a:solidFill>
              </a:rPr>
              <a:t>rich edges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SLM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PLM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﻿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" altLang="zh-CN" dirty="0"/>
              <a:t>popular </a:t>
            </a:r>
            <a:r>
              <a:rPr kumimoji="1" lang="en-US" altLang="zh-CN" dirty="0"/>
              <a:t>entities</a:t>
            </a:r>
            <a:r>
              <a:rPr kumimoji="1" lang="zh-CN" altLang="en-US" dirty="0"/>
              <a:t> </a:t>
            </a:r>
            <a:r>
              <a:rPr kumimoji="1" lang="en" altLang="zh-CN" dirty="0"/>
              <a:t>can be found in many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The noise, homonym, and ambiguity issues in such texts hinder</a:t>
            </a:r>
            <a:r>
              <a:rPr kumimoji="1" lang="zh-CN" altLang="en-US" dirty="0"/>
              <a:t> </a:t>
            </a:r>
            <a:r>
              <a:rPr kumimoji="1" lang="en" altLang="zh-CN" dirty="0"/>
              <a:t>PLM</a:t>
            </a:r>
          </a:p>
        </p:txBody>
      </p:sp>
    </p:spTree>
    <p:extLst>
      <p:ext uri="{BB962C8B-B14F-4D97-AF65-F5344CB8AC3E}">
        <p14:creationId xmlns:p14="http://schemas.microsoft.com/office/powerpoint/2010/main" val="100681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1">
            <a:extLst>
              <a:ext uri="{FF2B5EF4-FFF2-40B4-BE49-F238E27FC236}">
                <a16:creationId xmlns:a16="http://schemas.microsoft.com/office/drawing/2014/main" id="{741887F7-7E67-B24D-8E8F-5AECC03B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444982-6D46-0147-811C-6CC44D4A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D51AD8-B26A-FB4C-95A1-F9DC312A46B8}"/>
              </a:ext>
            </a:extLst>
          </p:cNvPr>
          <p:cNvSpPr txBox="1"/>
          <p:nvPr/>
        </p:nvSpPr>
        <p:spPr>
          <a:xfrm>
            <a:off x="765127" y="2258685"/>
            <a:ext cx="5535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Two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lines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learning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models</a:t>
            </a:r>
          </a:p>
          <a:p>
            <a:r>
              <a:rPr kumimoji="1" lang="en-US" altLang="zh-CN" sz="2000" dirty="0"/>
              <a:t>(1)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Structure-based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models</a:t>
            </a:r>
          </a:p>
          <a:p>
            <a:r>
              <a:rPr kumimoji="1" lang="en-US" altLang="zh-CN" sz="2000" dirty="0"/>
              <a:t>(2)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Pretrained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language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endParaRPr kumimoji="1" lang="en-US" altLang="zh-CN" sz="1600" dirty="0"/>
          </a:p>
          <a:p>
            <a:r>
              <a:rPr kumimoji="1" lang="en-US" altLang="zh-CN" sz="2000" dirty="0"/>
              <a:t>These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two lines are studied</a:t>
            </a:r>
            <a:r>
              <a:rPr kumimoji="1" lang="zh-CN" altLang="en-US" sz="2000" dirty="0"/>
              <a:t> </a:t>
            </a:r>
            <a:r>
              <a:rPr kumimoji="1" lang="en" altLang="zh-CN" sz="2000" dirty="0">
                <a:solidFill>
                  <a:srgbClr val="FF0000"/>
                </a:solidFill>
              </a:rPr>
              <a:t>separately</a:t>
            </a:r>
            <a:r>
              <a:rPr kumimoji="1" lang="en-US" altLang="zh-CN" sz="2000" dirty="0">
                <a:solidFill>
                  <a:srgbClr val="FF0000"/>
                </a:solidFill>
              </a:rPr>
              <a:t>.</a:t>
            </a:r>
            <a:endParaRPr kumimoji="1" lang="en" altLang="zh-CN" sz="2000" dirty="0"/>
          </a:p>
          <a:p>
            <a:endParaRPr kumimoji="1" lang="en" altLang="zh-CN" sz="2000" dirty="0"/>
          </a:p>
          <a:p>
            <a:r>
              <a:rPr kumimoji="1" lang="en-US" altLang="zh-CN" sz="2000" dirty="0"/>
              <a:t>So,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 they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" altLang="zh-CN" sz="2000" dirty="0">
                <a:solidFill>
                  <a:srgbClr val="FF0000"/>
                </a:solidFill>
              </a:rPr>
              <a:t>complementary</a:t>
            </a:r>
            <a:r>
              <a:rPr kumimoji="1" lang="en-US" altLang="zh-CN" sz="2000" dirty="0">
                <a:solidFill>
                  <a:srgbClr val="FF0000"/>
                </a:solidFill>
              </a:rPr>
              <a:t>?</a:t>
            </a:r>
            <a:endParaRPr kumimoji="1" lang="en" altLang="zh-CN" sz="2000" dirty="0"/>
          </a:p>
          <a:p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they help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each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other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boost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performances?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>
                <a:sym typeface="Wingdings" pitchFamily="2" charset="2"/>
              </a:rPr>
              <a:t></a:t>
            </a:r>
            <a:r>
              <a:rPr kumimoji="1" lang="zh-CN" altLang="en-US" sz="2000" dirty="0">
                <a:sym typeface="Wingdings" pitchFamily="2" charset="2"/>
              </a:rPr>
              <a:t> </a:t>
            </a:r>
            <a:r>
              <a:rPr kumimoji="1" lang="en-US" altLang="zh-CN" sz="2000" dirty="0"/>
              <a:t>Yes,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achieve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knowledge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distillation</a:t>
            </a:r>
            <a:endParaRPr kumimoji="1"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91CA5B-5E12-434A-BAC3-89FD1ACB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43" y="967990"/>
            <a:ext cx="5078587" cy="4311686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2775FA1F-A4E5-9840-B491-47A14D89AF91}"/>
              </a:ext>
            </a:extLst>
          </p:cNvPr>
          <p:cNvSpPr/>
          <p:nvPr/>
        </p:nvSpPr>
        <p:spPr>
          <a:xfrm>
            <a:off x="6178399" y="3226642"/>
            <a:ext cx="5078587" cy="34598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280BD4D-D236-7248-951D-4FFB55D3B88C}"/>
              </a:ext>
            </a:extLst>
          </p:cNvPr>
          <p:cNvSpPr/>
          <p:nvPr/>
        </p:nvSpPr>
        <p:spPr>
          <a:xfrm>
            <a:off x="6178398" y="4852885"/>
            <a:ext cx="5078587" cy="34598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15EB005-AE7C-4047-989C-A43C96A1F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99"/>
          <a:stretch/>
        </p:blipFill>
        <p:spPr>
          <a:xfrm>
            <a:off x="6156200" y="5331268"/>
            <a:ext cx="5221872" cy="1316214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5A34C5E2-E883-5344-A043-CADB7B818214}"/>
              </a:ext>
            </a:extLst>
          </p:cNvPr>
          <p:cNvSpPr/>
          <p:nvPr/>
        </p:nvSpPr>
        <p:spPr>
          <a:xfrm>
            <a:off x="6227843" y="6306273"/>
            <a:ext cx="5078587" cy="31453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52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40AF16-1C41-0347-86FE-63318CA0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203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Knowledge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distillation</a:t>
            </a:r>
          </a:p>
          <a:p>
            <a:pPr lvl="1"/>
            <a:r>
              <a:rPr lang="en" altLang="zh-CN" i="0" dirty="0">
                <a:effectLst/>
              </a:rPr>
              <a:t>in</a:t>
            </a:r>
            <a:r>
              <a:rPr lang="zh-CN" altLang="en-US" i="0" dirty="0">
                <a:effectLst/>
              </a:rPr>
              <a:t> </a:t>
            </a:r>
            <a:r>
              <a:rPr lang="en-US" altLang="zh-CN" i="0" dirty="0">
                <a:effectLst/>
              </a:rPr>
              <a:t>short,</a:t>
            </a:r>
            <a:r>
              <a:rPr lang="zh-CN" altLang="en-US" i="0" dirty="0">
                <a:effectLst/>
              </a:rPr>
              <a:t> </a:t>
            </a:r>
            <a:r>
              <a:rPr lang="en" altLang="zh-CN" i="0" dirty="0">
                <a:effectLst/>
              </a:rPr>
              <a:t>knowledge distillation </a:t>
            </a:r>
            <a:r>
              <a:rPr lang="en" altLang="zh-CN" b="0" i="0" dirty="0">
                <a:effectLst/>
              </a:rPr>
              <a:t>is the process of </a:t>
            </a:r>
          </a:p>
          <a:p>
            <a:pPr marL="457200" lvl="1" indent="0">
              <a:buNone/>
            </a:pPr>
            <a:r>
              <a:rPr lang="zh-CN" altLang="en-US" b="0" i="0" dirty="0">
                <a:solidFill>
                  <a:srgbClr val="FF0000"/>
                </a:solidFill>
                <a:effectLst/>
              </a:rPr>
              <a:t>   </a:t>
            </a:r>
            <a:r>
              <a:rPr lang="en" altLang="zh-CN" b="0" i="0" dirty="0">
                <a:effectLst/>
              </a:rPr>
              <a:t>transferring knowledge from </a:t>
            </a:r>
            <a:r>
              <a:rPr lang="en-US" altLang="zh-CN" b="0" i="0" dirty="0">
                <a:solidFill>
                  <a:srgbClr val="FF0000"/>
                </a:solidFill>
                <a:effectLst/>
              </a:rPr>
              <a:t>teacher</a:t>
            </a:r>
            <a:r>
              <a:rPr lang="en" altLang="zh-CN" b="0" i="0" dirty="0">
                <a:effectLst/>
              </a:rPr>
              <a:t> </a:t>
            </a:r>
            <a:r>
              <a:rPr lang="en" altLang="zh-CN" b="0" i="0" u="none" strike="noStrike" dirty="0">
                <a:effectLst/>
              </a:rPr>
              <a:t>model</a:t>
            </a:r>
            <a:r>
              <a:rPr lang="en" altLang="zh-CN" b="0" i="0" dirty="0">
                <a:effectLst/>
              </a:rPr>
              <a:t> to</a:t>
            </a:r>
            <a:r>
              <a:rPr lang="zh-CN" altLang="en-US" b="0" i="0" dirty="0">
                <a:effectLst/>
              </a:rPr>
              <a:t> </a:t>
            </a:r>
            <a:r>
              <a:rPr lang="en-US" altLang="zh-CN" b="0" i="0" dirty="0">
                <a:solidFill>
                  <a:srgbClr val="FF0000"/>
                </a:solidFill>
                <a:effectLst/>
              </a:rPr>
              <a:t>student</a:t>
            </a:r>
            <a:r>
              <a:rPr lang="zh-CN" altLang="en-US" b="0" i="0" dirty="0">
                <a:effectLst/>
              </a:rPr>
              <a:t> </a:t>
            </a:r>
            <a:r>
              <a:rPr lang="en-US" altLang="zh-CN" b="0" i="0" dirty="0">
                <a:effectLst/>
              </a:rPr>
              <a:t>model</a:t>
            </a:r>
            <a:endParaRPr lang="en" altLang="zh-CN" b="0" i="0" dirty="0">
              <a:effectLst/>
            </a:endParaRPr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78A12A-F1F7-6B49-901F-4BE3EABC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A97B6D-58B7-854F-9F02-6BBCACB4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847" y="4355372"/>
            <a:ext cx="4800962" cy="534430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D0957913-9D45-704B-8F6E-374ADE78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E6ED08-7AF1-5B4C-AF3D-98B5EDE73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1" y="3423255"/>
            <a:ext cx="5830420" cy="2933095"/>
          </a:xfrm>
          <a:prstGeom prst="rect">
            <a:avLst/>
          </a:prstGeom>
        </p:spPr>
      </p:pic>
      <p:sp>
        <p:nvSpPr>
          <p:cNvPr id="2" name="左大括号 1">
            <a:extLst>
              <a:ext uri="{FF2B5EF4-FFF2-40B4-BE49-F238E27FC236}">
                <a16:creationId xmlns:a16="http://schemas.microsoft.com/office/drawing/2014/main" id="{7CF17EFA-CBB4-D64C-AB22-E5A819B3DEAB}"/>
              </a:ext>
            </a:extLst>
          </p:cNvPr>
          <p:cNvSpPr/>
          <p:nvPr/>
        </p:nvSpPr>
        <p:spPr>
          <a:xfrm rot="16200000">
            <a:off x="8494904" y="3847474"/>
            <a:ext cx="259493" cy="23622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041B6F04-07AC-E143-9F97-F4F1260C7B82}"/>
              </a:ext>
            </a:extLst>
          </p:cNvPr>
          <p:cNvSpPr/>
          <p:nvPr/>
        </p:nvSpPr>
        <p:spPr>
          <a:xfrm rot="16200000">
            <a:off x="10677605" y="4348348"/>
            <a:ext cx="259493" cy="1360549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C332CE-9010-A646-A0F8-4A80B0822858}"/>
              </a:ext>
            </a:extLst>
          </p:cNvPr>
          <p:cNvSpPr txBox="1"/>
          <p:nvPr/>
        </p:nvSpPr>
        <p:spPr>
          <a:xfrm>
            <a:off x="9548108" y="5193129"/>
            <a:ext cx="23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behave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like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teacher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5CF39A-D83B-674C-82F8-FCB2EC26F2C5}"/>
              </a:ext>
            </a:extLst>
          </p:cNvPr>
          <p:cNvSpPr txBox="1"/>
          <p:nvPr/>
        </p:nvSpPr>
        <p:spPr>
          <a:xfrm>
            <a:off x="6724847" y="3846126"/>
            <a:ext cx="347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BA3AED-6BD7-D847-A228-80D65D47E7B2}"/>
              </a:ext>
            </a:extLst>
          </p:cNvPr>
          <p:cNvSpPr txBox="1"/>
          <p:nvPr/>
        </p:nvSpPr>
        <p:spPr>
          <a:xfrm>
            <a:off x="7655729" y="5193129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classification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68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40791</TotalTime>
  <Words>2250</Words>
  <Application>Microsoft Macintosh PowerPoint</Application>
  <PresentationFormat>宽屏</PresentationFormat>
  <Paragraphs>474</Paragraphs>
  <Slides>45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0" baseType="lpstr">
      <vt:lpstr>等线</vt:lpstr>
      <vt:lpstr>Arial</vt:lpstr>
      <vt:lpstr>Cambria Math</vt:lpstr>
      <vt:lpstr>Gill Sans MT</vt:lpstr>
      <vt:lpstr>Office 主题​​</vt:lpstr>
      <vt:lpstr>I Know What You Do Not Know:  Knowledge Graph Embedding via Co-distillation Learning</vt:lpstr>
      <vt:lpstr>About the paper</vt:lpstr>
      <vt:lpstr>Outline</vt:lpstr>
      <vt:lpstr>Background | link prediction on KG</vt:lpstr>
      <vt:lpstr>Background | existing KG learning models</vt:lpstr>
      <vt:lpstr>Background | using PLMs as “soft” knowledge bases</vt:lpstr>
      <vt:lpstr>Background | motivation</vt:lpstr>
      <vt:lpstr>Background | motivation</vt:lpstr>
      <vt:lpstr>Background | motivation</vt:lpstr>
      <vt:lpstr>Outline</vt:lpstr>
      <vt:lpstr>Method | framework</vt:lpstr>
      <vt:lpstr>Method | framework</vt:lpstr>
      <vt:lpstr>Method | framework</vt:lpstr>
      <vt:lpstr>Method | part1 N-Former</vt:lpstr>
      <vt:lpstr>Method | part1 N-Former</vt:lpstr>
      <vt:lpstr>Method | framework</vt:lpstr>
      <vt:lpstr>Method | part2 N-BERT</vt:lpstr>
      <vt:lpstr>Method | part2 N-BERT</vt:lpstr>
      <vt:lpstr>Method | part2 N-BERT</vt:lpstr>
      <vt:lpstr>Method | part2 N-BERT</vt:lpstr>
      <vt:lpstr>Method | framework</vt:lpstr>
      <vt:lpstr>Method | part3 distillation</vt:lpstr>
      <vt:lpstr>Method | part3 distillation</vt:lpstr>
      <vt:lpstr>Method | part3 distillation</vt:lpstr>
      <vt:lpstr>Method | part3 distillation</vt:lpstr>
      <vt:lpstr>Method | full algorithm</vt:lpstr>
      <vt:lpstr>Outline</vt:lpstr>
      <vt:lpstr>Experiment</vt:lpstr>
      <vt:lpstr>Experiment</vt:lpstr>
      <vt:lpstr>Experiment</vt:lpstr>
      <vt:lpstr>Outline</vt:lpstr>
      <vt:lpstr>Summary</vt:lpstr>
      <vt:lpstr>Potential directions</vt:lpstr>
      <vt:lpstr>Potential directions | “query-dependent”</vt:lpstr>
      <vt:lpstr>Potential directions | “query-dependent”</vt:lpstr>
      <vt:lpstr>Potential directions | “query-dependent”</vt:lpstr>
      <vt:lpstr>Potential directions | “knowledge”</vt:lpstr>
      <vt:lpstr>Potential directions | “knowledge”</vt:lpstr>
      <vt:lpstr>Potential directions | “interpretable”</vt:lpstr>
      <vt:lpstr>Potential directions | “interpretable”</vt:lpstr>
      <vt:lpstr>Potential directions | “interpretable”</vt:lpstr>
      <vt:lpstr>Potential directions | “interpretable”</vt:lpstr>
      <vt:lpstr>Potential directions | summary</vt:lpstr>
      <vt:lpstr>Related works | PLMs for KG learning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2495</cp:revision>
  <dcterms:created xsi:type="dcterms:W3CDTF">2020-10-12T09:32:22Z</dcterms:created>
  <dcterms:modified xsi:type="dcterms:W3CDTF">2022-10-26T11:58:47Z</dcterms:modified>
</cp:coreProperties>
</file>