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84" r:id="rId3"/>
    <p:sldId id="488" r:id="rId4"/>
    <p:sldId id="540" r:id="rId5"/>
    <p:sldId id="541" r:id="rId6"/>
    <p:sldId id="561" r:id="rId7"/>
    <p:sldId id="562" r:id="rId8"/>
    <p:sldId id="543" r:id="rId9"/>
    <p:sldId id="545" r:id="rId10"/>
    <p:sldId id="556" r:id="rId11"/>
    <p:sldId id="564" r:id="rId12"/>
    <p:sldId id="544" r:id="rId13"/>
    <p:sldId id="472" r:id="rId14"/>
    <p:sldId id="480" r:id="rId15"/>
    <p:sldId id="534" r:id="rId16"/>
    <p:sldId id="478" r:id="rId17"/>
    <p:sldId id="483" r:id="rId18"/>
    <p:sldId id="476" r:id="rId19"/>
    <p:sldId id="475" r:id="rId20"/>
    <p:sldId id="536" r:id="rId21"/>
    <p:sldId id="492" r:id="rId22"/>
    <p:sldId id="559" r:id="rId23"/>
    <p:sldId id="560" r:id="rId24"/>
    <p:sldId id="538" r:id="rId25"/>
    <p:sldId id="546" r:id="rId26"/>
    <p:sldId id="537" r:id="rId27"/>
    <p:sldId id="563" r:id="rId28"/>
    <p:sldId id="552" r:id="rId29"/>
    <p:sldId id="515" r:id="rId30"/>
    <p:sldId id="547" r:id="rId31"/>
    <p:sldId id="533" r:id="rId32"/>
    <p:sldId id="527" r:id="rId33"/>
    <p:sldId id="485" r:id="rId34"/>
    <p:sldId id="516" r:id="rId35"/>
    <p:sldId id="517" r:id="rId36"/>
    <p:sldId id="523" r:id="rId37"/>
    <p:sldId id="484" r:id="rId38"/>
    <p:sldId id="524" r:id="rId39"/>
    <p:sldId id="486" r:id="rId40"/>
    <p:sldId id="509" r:id="rId41"/>
    <p:sldId id="532" r:id="rId42"/>
    <p:sldId id="549" r:id="rId43"/>
    <p:sldId id="500" r:id="rId44"/>
    <p:sldId id="324" r:id="rId45"/>
    <p:sldId id="550" r:id="rId46"/>
    <p:sldId id="491" r:id="rId47"/>
    <p:sldId id="297" r:id="rId48"/>
    <p:sldId id="319" r:id="rId49"/>
    <p:sldId id="312" r:id="rId50"/>
    <p:sldId id="372" r:id="rId51"/>
    <p:sldId id="347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53F"/>
    <a:srgbClr val="C00400"/>
    <a:srgbClr val="203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7"/>
    <p:restoredTop sz="96907"/>
  </p:normalViewPr>
  <p:slideViewPr>
    <p:cSldViewPr snapToGrid="0" snapToObjects="1">
      <p:cViewPr varScale="1">
        <p:scale>
          <a:sx n="109" d="100"/>
          <a:sy n="109" d="100"/>
        </p:scale>
        <p:origin x="192" y="568"/>
      </p:cViewPr>
      <p:guideLst/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C33E-88ED-5F42-8469-2B4FC2170EF2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E37F-D51A-344D-9BAA-327F4D8734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81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83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853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35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53827-F583-3D42-89C8-9F3178186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2600F0-C317-AA43-8DE9-C88091D8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4AE6E-C3A9-7C4A-AEA1-8E195366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2FB95-5188-4149-B940-D50296AD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AE3FE1-662C-6F47-B5CC-D969D2A6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5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D5310-E68C-5141-A4BB-FFFE4D8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87AC8-83FA-024B-B755-F96AE0E7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93B06-2484-E141-BA81-084D9CD1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57694-E940-7043-B9CC-78D55BE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E270B-72EB-5E40-9CD7-14C15DE5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4D01DF-B9A1-5744-87EC-068E4158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EB9353-0978-1843-ADD0-C9606129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A5F6B-7A0C-274E-A733-DB6A0FB0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BB8CC-562D-9149-96DA-45F2FF14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FA7BC-0D8F-BC41-BBA6-ACD4E238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1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74F05-C702-564A-9DED-0C530B5E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986D5-1872-2846-A3B2-CCA3FECB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7416E-90AF-CA47-B1E5-A41F55C9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95AEA-7D54-6045-AD7C-6478F78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0AC23-7A4C-E847-8D87-30082ED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7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EF95D-6F06-E344-A6B1-34BD9349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26E35-2B82-8247-A49F-8A88DA6A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1953B-BAEA-234F-9227-E65DCB1A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EFE4E-16B7-1343-9D6E-82BF1A54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4262-96C6-744D-8940-A735417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9015D-F807-0A4B-BCAA-AD579418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2A634-B121-FB46-AB49-2FA731430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CFD4C-C26E-E841-A49E-9FAB2CB4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619E41-1966-454F-B1F7-1577C911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F484B-5ADB-9349-A0DE-841E597A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C9536-C25B-B247-B8A9-3765696A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4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02D84-C7D1-CE43-99E1-8A2F0BD8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D9F48-DE57-9247-8209-2921501E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DF00C-ED12-9441-A7BA-00D6490F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84F8B0-2B7D-EF44-99AB-B96AC06C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D08ECC-774C-BC4C-AA6C-FCDD62474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95FD46-84D0-FC48-8F53-ECC3A9FA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1A3513-D024-A742-B27C-65B7B4A8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EC3B0D-1FD6-204E-993C-BD5159DB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66A13-BEB0-D148-B72A-4D5E739F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70316-CB69-364A-8478-69A1A54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A0FDDC-02E2-3C43-9612-6123F406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36FCB-EF1E-CD49-B9A7-DBED54A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0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0131D6-C9AE-AD4D-AA67-FF8A767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831C8-2B51-1145-AF5C-2BDC777D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EBA151-EEC0-794F-AB0D-C06D081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84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93753-E651-5346-BC8A-B792D99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95B2E-189D-994A-8128-0BDE9C81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C31816-3A81-E44E-A727-E85D0DFE7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2B2DD4-1C1D-5F4E-B596-588D3B4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67997-519E-7D45-BDE7-39346B4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6F7F06-5562-E34F-84F1-34F8CCC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9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8887-EE62-A34E-AC69-99A5FC07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28724-D0C8-D049-B55A-4ACAB0AA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A3883-05BF-DE49-8169-A0E9E0C7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609E13-2466-E549-A377-B5DD8E56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CFAA26-6EBB-524A-B238-CC2D6B0F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0D9B0-C0B6-BA4F-98A0-E9C25CF1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7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16CDA1-808B-094D-B968-259AFB9C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26C5BE-A807-7846-A516-68F0101B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9CA45-F98C-4B47-9D80-1DD2E94B1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73DF-D2E4-864C-ACE4-2BC210105C83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99D22-D529-8547-A5A3-CCF52A594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AB585B-B47B-2943-AC43-8388D78DC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5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.png"/><Relationship Id="rId7" Type="http://schemas.openxmlformats.org/officeDocument/2006/relationships/image" Target="../media/image1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8A6A9-FAE3-9146-AB24-353838CD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" y="1512618"/>
            <a:ext cx="11861799" cy="1933988"/>
          </a:xfrm>
        </p:spPr>
        <p:txBody>
          <a:bodyPr>
            <a:normAutofit/>
          </a:bodyPr>
          <a:lstStyle/>
          <a:p>
            <a:r>
              <a:rPr lang="en" altLang="zh-CN" sz="4000" dirty="0"/>
              <a:t>Learning Query-dependent Propagation </a:t>
            </a:r>
            <a:br>
              <a:rPr lang="en" altLang="zh-CN" sz="4000" dirty="0"/>
            </a:br>
            <a:r>
              <a:rPr lang="en" altLang="zh-CN" sz="4000" dirty="0"/>
              <a:t>for</a:t>
            </a:r>
            <a:r>
              <a:rPr lang="zh-CN" altLang="en-US" sz="4000" dirty="0"/>
              <a:t> </a:t>
            </a:r>
            <a:r>
              <a:rPr lang="en" altLang="zh-CN" sz="4000" dirty="0"/>
              <a:t>Knowledge Graph Reasoning</a:t>
            </a:r>
            <a:endParaRPr kumimoji="1" lang="zh-CN" altLang="en-US" sz="3800" dirty="0">
              <a:cs typeface="Adobe Arabic" panose="02040503050201020203" pitchFamily="18" charset="-78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A2229660-7A85-C946-AA5E-BC17AE0CF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9389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Presenter:</a:t>
            </a:r>
            <a:r>
              <a:rPr kumimoji="1" lang="zh-CN" altLang="en-US" dirty="0"/>
              <a:t> </a:t>
            </a:r>
            <a:r>
              <a:rPr kumimoji="1" lang="en-US" altLang="zh-CN" dirty="0"/>
              <a:t>Zhanke</a:t>
            </a:r>
            <a:r>
              <a:rPr kumimoji="1" lang="zh-CN" altLang="en-US" dirty="0"/>
              <a:t> </a:t>
            </a:r>
            <a:r>
              <a:rPr kumimoji="1" lang="en-US" altLang="zh-CN" dirty="0"/>
              <a:t>Zhou</a:t>
            </a:r>
          </a:p>
          <a:p>
            <a:r>
              <a:rPr kumimoji="1" lang="en-US" altLang="zh-CN" dirty="0"/>
              <a:t>Advisors:</a:t>
            </a:r>
            <a:r>
              <a:rPr kumimoji="1" lang="zh-CN" altLang="en-US" dirty="0"/>
              <a:t>  </a:t>
            </a:r>
            <a:r>
              <a:rPr kumimoji="1" lang="en-US" altLang="zh-CN" dirty="0" err="1"/>
              <a:t>Yongqi</a:t>
            </a:r>
            <a:r>
              <a:rPr kumimoji="1" lang="zh-CN" altLang="en-US" dirty="0"/>
              <a:t> </a:t>
            </a:r>
            <a:r>
              <a:rPr kumimoji="1" lang="en-US" altLang="zh-CN" dirty="0"/>
              <a:t>Zhang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Quanming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Yao</a:t>
            </a:r>
          </a:p>
          <a:p>
            <a:r>
              <a:rPr kumimoji="1" lang="en-US" altLang="zh-CN" dirty="0"/>
              <a:t>2022.</a:t>
            </a:r>
            <a:r>
              <a:rPr kumimoji="1" lang="zh-CN" altLang="en-US" dirty="0"/>
              <a:t> </a:t>
            </a:r>
            <a:r>
              <a:rPr kumimoji="1" lang="en-US" altLang="zh-CN" dirty="0"/>
              <a:t>03.</a:t>
            </a:r>
            <a:r>
              <a:rPr kumimoji="1" lang="zh-CN" altLang="en-US" dirty="0"/>
              <a:t> </a:t>
            </a:r>
            <a:r>
              <a:rPr kumimoji="1" lang="en-US" altLang="zh-CN" dirty="0"/>
              <a:t>25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748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4B71D7C8-20F0-9045-A3F4-085D732B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19DF95B8-81DB-184C-9E32-FD1EDBA749A9}"/>
              </a:ext>
            </a:extLst>
          </p:cNvPr>
          <p:cNvCxnSpPr/>
          <p:nvPr/>
        </p:nvCxnSpPr>
        <p:spPr>
          <a:xfrm>
            <a:off x="1327536" y="3541645"/>
            <a:ext cx="953692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E78D3314-F40D-4E45-A1CD-EF8F9F08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683" y="627299"/>
            <a:ext cx="2875888" cy="1741363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0C087323-2F11-7C44-874E-ED52FC24DD78}"/>
              </a:ext>
            </a:extLst>
          </p:cNvPr>
          <p:cNvSpPr/>
          <p:nvPr/>
        </p:nvSpPr>
        <p:spPr>
          <a:xfrm>
            <a:off x="3498573" y="3429000"/>
            <a:ext cx="198783" cy="220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265AF3-0FF3-5E46-956D-C67CED51DFC2}"/>
              </a:ext>
            </a:extLst>
          </p:cNvPr>
          <p:cNvSpPr txBox="1"/>
          <p:nvPr/>
        </p:nvSpPr>
        <p:spPr>
          <a:xfrm>
            <a:off x="3140947" y="2767762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R-GCN</a:t>
            </a:r>
          </a:p>
          <a:p>
            <a:pPr algn="ctr"/>
            <a:r>
              <a:rPr kumimoji="1" lang="en-US" altLang="zh-CN" dirty="0"/>
              <a:t>2017</a:t>
            </a:r>
            <a:endParaRPr kumimoji="1"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A69A18C-F600-0747-A132-9E1FACFD2B9F}"/>
              </a:ext>
            </a:extLst>
          </p:cNvPr>
          <p:cNvSpPr/>
          <p:nvPr/>
        </p:nvSpPr>
        <p:spPr>
          <a:xfrm>
            <a:off x="8832575" y="3429000"/>
            <a:ext cx="198783" cy="220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E4FC25-FB0C-574A-9384-785447A01241}"/>
              </a:ext>
            </a:extLst>
          </p:cNvPr>
          <p:cNvSpPr txBox="1"/>
          <p:nvPr/>
        </p:nvSpPr>
        <p:spPr>
          <a:xfrm>
            <a:off x="8322665" y="3761964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2021</a:t>
            </a:r>
          </a:p>
          <a:p>
            <a:pPr algn="ctr"/>
            <a:r>
              <a:rPr kumimoji="1" lang="en-US" altLang="zh-CN" dirty="0"/>
              <a:t>RED-GNN</a:t>
            </a:r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96EB8FA-E8FF-6B4C-B636-22A3DA021EDD}"/>
              </a:ext>
            </a:extLst>
          </p:cNvPr>
          <p:cNvSpPr/>
          <p:nvPr/>
        </p:nvSpPr>
        <p:spPr>
          <a:xfrm>
            <a:off x="7880737" y="3429000"/>
            <a:ext cx="198783" cy="220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558775-6F86-4445-B36C-7DC0DA089664}"/>
              </a:ext>
            </a:extLst>
          </p:cNvPr>
          <p:cNvSpPr txBox="1"/>
          <p:nvPr/>
        </p:nvSpPr>
        <p:spPr>
          <a:xfrm>
            <a:off x="7495059" y="2767763"/>
            <a:ext cx="970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NBFNet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2021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220DEAA-2238-AF4D-AA6A-3C7FB9864B41}"/>
              </a:ext>
            </a:extLst>
          </p:cNvPr>
          <p:cNvSpPr/>
          <p:nvPr/>
        </p:nvSpPr>
        <p:spPr>
          <a:xfrm>
            <a:off x="4667084" y="3428999"/>
            <a:ext cx="198783" cy="220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FE7B71-273C-A543-B805-F42D506FD3E1}"/>
              </a:ext>
            </a:extLst>
          </p:cNvPr>
          <p:cNvSpPr txBox="1"/>
          <p:nvPr/>
        </p:nvSpPr>
        <p:spPr>
          <a:xfrm>
            <a:off x="4125114" y="2767761"/>
            <a:ext cx="128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CompGCN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2020</a:t>
            </a:r>
            <a:endParaRPr kumimoji="1"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D0BA03E-60BB-174B-8EB9-34E453250361}"/>
              </a:ext>
            </a:extLst>
          </p:cNvPr>
          <p:cNvSpPr/>
          <p:nvPr/>
        </p:nvSpPr>
        <p:spPr>
          <a:xfrm>
            <a:off x="5420138" y="3428999"/>
            <a:ext cx="198783" cy="220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8556575-434A-CC49-BF0F-6EB6318522CC}"/>
              </a:ext>
            </a:extLst>
          </p:cNvPr>
          <p:cNvSpPr txBox="1"/>
          <p:nvPr/>
        </p:nvSpPr>
        <p:spPr>
          <a:xfrm>
            <a:off x="5161098" y="3761964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2020</a:t>
            </a:r>
          </a:p>
          <a:p>
            <a:pPr algn="ctr"/>
            <a:r>
              <a:rPr kumimoji="1" lang="en-US" altLang="zh-CN" dirty="0"/>
              <a:t>GraIL</a:t>
            </a:r>
            <a:endParaRPr kumimoji="1"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60E8073-8987-E340-96F1-863A11C2A50F}"/>
              </a:ext>
            </a:extLst>
          </p:cNvPr>
          <p:cNvSpPr/>
          <p:nvPr/>
        </p:nvSpPr>
        <p:spPr>
          <a:xfrm>
            <a:off x="6932418" y="3428998"/>
            <a:ext cx="198783" cy="220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B2E798-FE58-644D-8CF9-12F43493FFB8}"/>
              </a:ext>
            </a:extLst>
          </p:cNvPr>
          <p:cNvSpPr txBox="1"/>
          <p:nvPr/>
        </p:nvSpPr>
        <p:spPr>
          <a:xfrm>
            <a:off x="6556359" y="276776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DPMPN</a:t>
            </a:r>
          </a:p>
          <a:p>
            <a:pPr algn="ctr"/>
            <a:r>
              <a:rPr kumimoji="1" lang="en-US" altLang="zh-CN" dirty="0"/>
              <a:t>2020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9BF02B3-34C8-8149-A7D5-3085D99B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18" y="644692"/>
            <a:ext cx="2379241" cy="1741363"/>
          </a:xfrm>
          <a:prstGeom prst="rect">
            <a:avLst/>
          </a:prstGeom>
        </p:spPr>
      </p:pic>
      <p:sp>
        <p:nvSpPr>
          <p:cNvPr id="20" name="圆角矩形 19">
            <a:extLst>
              <a:ext uri="{FF2B5EF4-FFF2-40B4-BE49-F238E27FC236}">
                <a16:creationId xmlns:a16="http://schemas.microsoft.com/office/drawing/2014/main" id="{9F9B7CA4-AE84-0C4B-A8E6-4D9C504009AF}"/>
              </a:ext>
            </a:extLst>
          </p:cNvPr>
          <p:cNvSpPr/>
          <p:nvPr/>
        </p:nvSpPr>
        <p:spPr>
          <a:xfrm>
            <a:off x="3852165" y="599888"/>
            <a:ext cx="5562643" cy="1795082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1C4C6FCE-918D-3348-B3E3-67439B63A367}"/>
              </a:ext>
            </a:extLst>
          </p:cNvPr>
          <p:cNvSpPr/>
          <p:nvPr/>
        </p:nvSpPr>
        <p:spPr>
          <a:xfrm>
            <a:off x="887896" y="4699099"/>
            <a:ext cx="5071957" cy="1795082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EE28E72E-14A1-424C-A796-F2AB9A2E97C1}"/>
              </a:ext>
            </a:extLst>
          </p:cNvPr>
          <p:cNvSpPr/>
          <p:nvPr/>
        </p:nvSpPr>
        <p:spPr>
          <a:xfrm>
            <a:off x="6260972" y="4698185"/>
            <a:ext cx="5347934" cy="1795082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76C0C2F-36D6-BA4B-84B9-2AA6EF6E4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83" y="4805856"/>
            <a:ext cx="2650089" cy="160464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BCD159D-DF6E-9844-9B5A-CEDB386A8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598" y="4782225"/>
            <a:ext cx="2423694" cy="162624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0A7F1D4-6BDD-8E40-B862-C0DACCC0F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547" y="4826372"/>
            <a:ext cx="1856611" cy="16046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9FAFE84-A8DB-574A-991F-F34816DC4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071" y="4782225"/>
            <a:ext cx="2909418" cy="1692936"/>
          </a:xfrm>
          <a:prstGeom prst="rect">
            <a:avLst/>
          </a:prstGeom>
        </p:spPr>
      </p:pic>
      <p:sp>
        <p:nvSpPr>
          <p:cNvPr id="31" name="左大括号 30">
            <a:extLst>
              <a:ext uri="{FF2B5EF4-FFF2-40B4-BE49-F238E27FC236}">
                <a16:creationId xmlns:a16="http://schemas.microsoft.com/office/drawing/2014/main" id="{AA05FD3A-D09F-664F-AD06-72908FBC1FA7}"/>
              </a:ext>
            </a:extLst>
          </p:cNvPr>
          <p:cNvSpPr/>
          <p:nvPr/>
        </p:nvSpPr>
        <p:spPr>
          <a:xfrm rot="5400000">
            <a:off x="5627409" y="-87815"/>
            <a:ext cx="407279" cy="545971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EB520BCD-1EA8-9145-9AA0-C74A1BE9E7CD}"/>
              </a:ext>
            </a:extLst>
          </p:cNvPr>
          <p:cNvCxnSpPr>
            <a:cxnSpLocks/>
          </p:cNvCxnSpPr>
          <p:nvPr/>
        </p:nvCxnSpPr>
        <p:spPr>
          <a:xfrm flipH="1">
            <a:off x="4871348" y="4321639"/>
            <a:ext cx="363261" cy="2652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26F7083B-0ECB-D64A-ACED-6D03CDD0DB91}"/>
              </a:ext>
            </a:extLst>
          </p:cNvPr>
          <p:cNvCxnSpPr>
            <a:cxnSpLocks/>
          </p:cNvCxnSpPr>
          <p:nvPr/>
        </p:nvCxnSpPr>
        <p:spPr>
          <a:xfrm>
            <a:off x="9414808" y="4348143"/>
            <a:ext cx="275504" cy="2652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2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4B71D7C8-20F0-9045-A3F4-085D732B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78D3314-F40D-4E45-A1CD-EF8F9F08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683" y="627299"/>
            <a:ext cx="2875888" cy="17413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9BF02B3-34C8-8149-A7D5-3085D99B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18" y="644692"/>
            <a:ext cx="2379241" cy="1741363"/>
          </a:xfrm>
          <a:prstGeom prst="rect">
            <a:avLst/>
          </a:prstGeom>
        </p:spPr>
      </p:pic>
      <p:sp>
        <p:nvSpPr>
          <p:cNvPr id="20" name="圆角矩形 19">
            <a:extLst>
              <a:ext uri="{FF2B5EF4-FFF2-40B4-BE49-F238E27FC236}">
                <a16:creationId xmlns:a16="http://schemas.microsoft.com/office/drawing/2014/main" id="{9F9B7CA4-AE84-0C4B-A8E6-4D9C504009AF}"/>
              </a:ext>
            </a:extLst>
          </p:cNvPr>
          <p:cNvSpPr/>
          <p:nvPr/>
        </p:nvSpPr>
        <p:spPr>
          <a:xfrm>
            <a:off x="3852165" y="599888"/>
            <a:ext cx="5562643" cy="1795082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1C4C6FCE-918D-3348-B3E3-67439B63A367}"/>
              </a:ext>
            </a:extLst>
          </p:cNvPr>
          <p:cNvSpPr/>
          <p:nvPr/>
        </p:nvSpPr>
        <p:spPr>
          <a:xfrm>
            <a:off x="887896" y="4699099"/>
            <a:ext cx="5071957" cy="1795082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EE28E72E-14A1-424C-A796-F2AB9A2E97C1}"/>
              </a:ext>
            </a:extLst>
          </p:cNvPr>
          <p:cNvSpPr/>
          <p:nvPr/>
        </p:nvSpPr>
        <p:spPr>
          <a:xfrm>
            <a:off x="6260972" y="4698185"/>
            <a:ext cx="5347934" cy="1795082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76C0C2F-36D6-BA4B-84B9-2AA6EF6E4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83" y="4805856"/>
            <a:ext cx="2650089" cy="160464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BCD159D-DF6E-9844-9B5A-CEDB386A8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598" y="4782225"/>
            <a:ext cx="2423694" cy="162624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0A7F1D4-6BDD-8E40-B862-C0DACCC0F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547" y="4826372"/>
            <a:ext cx="1856611" cy="16046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9FAFE84-A8DB-574A-991F-F34816DC4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071" y="4782225"/>
            <a:ext cx="2909418" cy="1692936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178EE906-2BDB-6A4F-8039-8D5FBF038E11}"/>
              </a:ext>
            </a:extLst>
          </p:cNvPr>
          <p:cNvSpPr txBox="1"/>
          <p:nvPr/>
        </p:nvSpPr>
        <p:spPr>
          <a:xfrm>
            <a:off x="1406379" y="2668958"/>
            <a:ext cx="9379241" cy="1754326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/>
              <a:t>Existing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work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designed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various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propagation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schemes.</a:t>
            </a:r>
          </a:p>
          <a:p>
            <a:pPr algn="ctr"/>
            <a:endParaRPr kumimoji="1" lang="en-US" altLang="zh-CN" sz="1200" dirty="0"/>
          </a:p>
          <a:p>
            <a:pPr algn="ctr"/>
            <a:r>
              <a:rPr kumimoji="1" lang="en-US" altLang="zh-CN" sz="2800" dirty="0"/>
              <a:t>We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make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formal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definition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and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detailed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analysis</a:t>
            </a:r>
            <a:endParaRPr kumimoji="1" lang="zh-CN" altLang="en-US" sz="2800" dirty="0"/>
          </a:p>
          <a:p>
            <a:pPr algn="ctr"/>
            <a:endParaRPr kumimoji="1" lang="en-US" altLang="zh-CN" sz="1200" dirty="0"/>
          </a:p>
          <a:p>
            <a:pPr algn="ctr"/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better</a:t>
            </a:r>
            <a:r>
              <a:rPr lang="zh-CN" altLang="en-US" sz="2800" dirty="0"/>
              <a:t> </a:t>
            </a:r>
            <a:r>
              <a:rPr lang="en" altLang="zh-CN" sz="2800" dirty="0"/>
              <a:t>disentangle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factors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of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</a:t>
            </a:r>
            <a:r>
              <a:rPr kumimoji="1" lang="zh-CN" altLang="en-US" sz="2800" dirty="0"/>
              <a:t> </a:t>
            </a:r>
            <a:r>
              <a:rPr kumimoji="1" lang="en-US" altLang="zh-CN" sz="2800" b="1" dirty="0"/>
              <a:t>“propagation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path”.</a:t>
            </a:r>
          </a:p>
        </p:txBody>
      </p:sp>
    </p:spTree>
    <p:extLst>
      <p:ext uri="{BB962C8B-B14F-4D97-AF65-F5344CB8AC3E}">
        <p14:creationId xmlns:p14="http://schemas.microsoft.com/office/powerpoint/2010/main" val="353163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unified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framework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propagation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path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kumimoji="1" lang="zh-CN" altLang="en-US" baseline="-25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path?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Learning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propagate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KG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reasoning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  <a:p>
            <a:pPr>
              <a:lnSpc>
                <a:spcPct val="150000"/>
              </a:lnSpc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3720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Definition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propagation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path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5597171-67FD-C14B-BA40-13BA5F69B66E}"/>
                  </a:ext>
                </a:extLst>
              </p:cNvPr>
              <p:cNvSpPr txBox="1"/>
              <p:nvPr/>
            </p:nvSpPr>
            <p:spPr>
              <a:xfrm>
                <a:off x="838200" y="1374022"/>
                <a:ext cx="8783558" cy="1658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W</a:t>
                </a:r>
                <a:r>
                  <a:rPr kumimoji="1" lang="en" altLang="zh-CN" sz="2000" dirty="0"/>
                  <a:t>e </a:t>
                </a:r>
                <a:r>
                  <a:rPr kumimoji="1" lang="en-US" altLang="zh-CN" sz="2000" dirty="0"/>
                  <a:t>define</a:t>
                </a:r>
                <a:r>
                  <a:rPr kumimoji="1" lang="zh-CN" altLang="en-US" sz="2000" dirty="0"/>
                  <a:t> </a:t>
                </a:r>
                <a:r>
                  <a:rPr kumimoji="1" lang="en" altLang="zh-CN" sz="2000" dirty="0"/>
                  <a:t>the </a:t>
                </a:r>
                <a:r>
                  <a:rPr kumimoji="1" lang="en" altLang="zh-CN" sz="2000" b="1" i="1" dirty="0">
                    <a:solidFill>
                      <a:srgbClr val="0070C0"/>
                    </a:solidFill>
                  </a:rPr>
                  <a:t>propagation path</a:t>
                </a:r>
                <a:r>
                  <a:rPr kumimoji="1" lang="zh-CN" altLang="en-US" sz="2000" b="1" i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" altLang="zh-CN" sz="2000" dirty="0"/>
                  <a:t>for a query </a:t>
                </a:r>
                <a14:m>
                  <m:oMath xmlns:m="http://schemas.openxmlformats.org/officeDocument/2006/math"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 </a:t>
                </a:r>
                <a:endParaRPr kumimoji="1" lang="en" altLang="zh-CN" sz="2000" dirty="0"/>
              </a:p>
              <a:p>
                <a:r>
                  <a:rPr kumimoji="1" lang="en" altLang="zh-CN" sz="2000" dirty="0"/>
                  <a:t>as the layered and directed graph</a:t>
                </a:r>
                <a:r>
                  <a:rPr kumimoji="1" lang="zh-CN" altLang="en-US" sz="2000" dirty="0"/>
                  <a:t> </a:t>
                </a:r>
                <a:endParaRPr kumimoji="1" lang="en-US" altLang="zh-CN" sz="2000" dirty="0"/>
              </a:p>
              <a:p>
                <a:r>
                  <a:rPr kumimoji="1" lang="en-US" altLang="zh-CN" sz="2000" dirty="0"/>
                  <a:t>containing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activated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entities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edges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each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step,</a:t>
                </a:r>
              </a:p>
              <a:p>
                <a:r>
                  <a:rPr kumimoji="1" lang="en-US" altLang="zh-CN" sz="2000" dirty="0"/>
                  <a:t>that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" altLang="zh-CN" sz="2000" dirty="0"/>
                  <a:t>induced from the graph neural network </a:t>
                </a:r>
              </a:p>
              <a:p>
                <a:r>
                  <a:rPr kumimoji="1" lang="en" altLang="zh-CN" sz="2000" dirty="0"/>
                  <a:t>by propagating the message of </a:t>
                </a:r>
                <a:r>
                  <a:rPr kumimoji="1" lang="en-US" altLang="zh-CN" sz="2000" b="1" i="1" dirty="0">
                    <a:solidFill>
                      <a:srgbClr val="0070C0"/>
                    </a:solidFill>
                  </a:rPr>
                  <a:t>activated</a:t>
                </a:r>
                <a:r>
                  <a:rPr kumimoji="1" lang="en" altLang="zh-CN" sz="2000" b="1" i="1" dirty="0">
                    <a:solidFill>
                      <a:srgbClr val="0070C0"/>
                    </a:solidFill>
                  </a:rPr>
                  <a:t> entities</a:t>
                </a:r>
                <a:r>
                  <a:rPr kumimoji="1" lang="zh-CN" altLang="en-US" sz="2000" b="1" i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" altLang="zh-CN" sz="2000" dirty="0"/>
                  <a:t>to their neighbors up to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" altLang="zh-CN" sz="2000" b="1" i="1" dirty="0">
                    <a:solidFill>
                      <a:schemeClr val="accent1"/>
                    </a:solidFill>
                  </a:rPr>
                  <a:t> steps</a:t>
                </a:r>
                <a:r>
                  <a:rPr kumimoji="1" lang="en" altLang="zh-CN" sz="2000" dirty="0"/>
                  <a:t>.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5597171-67FD-C14B-BA40-13BA5F69B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4022"/>
                <a:ext cx="8783558" cy="1658531"/>
              </a:xfrm>
              <a:prstGeom prst="rect">
                <a:avLst/>
              </a:prstGeom>
              <a:blipFill>
                <a:blip r:embed="rId2"/>
                <a:stretch>
                  <a:fillRect l="-867" t="-2290" b="-6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D92A728-B199-434C-A7C4-69C4BDFC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779" y="1150920"/>
            <a:ext cx="2176665" cy="180797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05C800F5-2292-654E-8543-BA420574D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818" y="3614398"/>
            <a:ext cx="3969332" cy="2403449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3F65DE49-6EFE-BE4C-8169-C0DEE54CD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811" y="3614398"/>
            <a:ext cx="3969332" cy="2403449"/>
          </a:xfrm>
          <a:prstGeom prst="rect">
            <a:avLst/>
          </a:prstGeom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id="{4E7C48E8-B926-C445-AE66-29484BA56223}"/>
              </a:ext>
            </a:extLst>
          </p:cNvPr>
          <p:cNvSpPr txBox="1"/>
          <p:nvPr/>
        </p:nvSpPr>
        <p:spPr>
          <a:xfrm>
            <a:off x="608158" y="5533832"/>
            <a:ext cx="788999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0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4C74377E-7EDD-FD4B-A97F-2FFE10AA2C76}"/>
              </a:ext>
            </a:extLst>
          </p:cNvPr>
          <p:cNvSpPr txBox="1"/>
          <p:nvPr/>
        </p:nvSpPr>
        <p:spPr>
          <a:xfrm>
            <a:off x="608158" y="4582753"/>
            <a:ext cx="788999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1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56F3803-AAB3-FC46-A664-B9A189A95FBA}"/>
              </a:ext>
            </a:extLst>
          </p:cNvPr>
          <p:cNvSpPr txBox="1"/>
          <p:nvPr/>
        </p:nvSpPr>
        <p:spPr>
          <a:xfrm>
            <a:off x="608158" y="3631674"/>
            <a:ext cx="788400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2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58C1D2CD-D14B-0A4D-AEEF-7967EE0EF582}"/>
              </a:ext>
            </a:extLst>
          </p:cNvPr>
          <p:cNvSpPr txBox="1"/>
          <p:nvPr/>
        </p:nvSpPr>
        <p:spPr>
          <a:xfrm>
            <a:off x="4225086" y="615522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Activated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endParaRPr kumimoji="1" lang="zh-CN" altLang="en-US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F8958663-95CE-7944-8A64-4E986864032B}"/>
              </a:ext>
            </a:extLst>
          </p:cNvPr>
          <p:cNvSpPr txBox="1"/>
          <p:nvPr/>
        </p:nvSpPr>
        <p:spPr>
          <a:xfrm>
            <a:off x="6648724" y="614871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Inactivated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endParaRPr kumimoji="1" lang="zh-CN" altLang="en-US" dirty="0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0BAA24D-AD7A-0643-8A77-36230F20312F}"/>
              </a:ext>
            </a:extLst>
          </p:cNvPr>
          <p:cNvSpPr/>
          <p:nvPr/>
        </p:nvSpPr>
        <p:spPr>
          <a:xfrm>
            <a:off x="6216724" y="6117385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263F2DD8-81A9-684B-A127-557B1E8B337C}"/>
              </a:ext>
            </a:extLst>
          </p:cNvPr>
          <p:cNvSpPr/>
          <p:nvPr/>
        </p:nvSpPr>
        <p:spPr>
          <a:xfrm>
            <a:off x="3793086" y="6117952"/>
            <a:ext cx="432000" cy="432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C8DB33C-A0F3-CC4B-A381-4B84F0ED0D67}"/>
              </a:ext>
            </a:extLst>
          </p:cNvPr>
          <p:cNvSpPr txBox="1"/>
          <p:nvPr/>
        </p:nvSpPr>
        <p:spPr>
          <a:xfrm>
            <a:off x="3229688" y="3162936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example1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164BC08D-6771-F949-9985-8BFB0E646F0F}"/>
                  </a:ext>
                </a:extLst>
              </p:cNvPr>
              <p:cNvSpPr txBox="1"/>
              <p:nvPr/>
            </p:nvSpPr>
            <p:spPr>
              <a:xfrm>
                <a:off x="10604150" y="3396047"/>
                <a:ext cx="979692" cy="100610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0B050"/>
                    </a:solidFill>
                  </a:rPr>
                  <a:t>③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kumimoji="1" lang="en-US" altLang="zh-CN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070C0"/>
                    </a:solidFill>
                  </a:rPr>
                  <a:t>⑧</a:t>
                </a:r>
                <a:r>
                  <a:rPr kumimoji="1" lang="en-US" altLang="zh-CN" dirty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164BC08D-6771-F949-9985-8BFB0E64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150" y="3396047"/>
                <a:ext cx="979692" cy="1006109"/>
              </a:xfrm>
              <a:prstGeom prst="rect">
                <a:avLst/>
              </a:prstGeom>
              <a:blipFill>
                <a:blip r:embed="rId6"/>
                <a:stretch>
                  <a:fillRect l="-5063" t="-1220" r="-3797" b="-3659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id="{FD97B61F-E084-2A4B-A671-9AA845062CBB}"/>
              </a:ext>
            </a:extLst>
          </p:cNvPr>
          <p:cNvCxnSpPr>
            <a:cxnSpLocks/>
            <a:stCxn id="8" idx="2"/>
            <a:endCxn id="101" idx="0"/>
          </p:cNvCxnSpPr>
          <p:nvPr/>
        </p:nvCxnSpPr>
        <p:spPr>
          <a:xfrm rot="16200000" flipH="1">
            <a:off x="10798480" y="3100531"/>
            <a:ext cx="437148" cy="153884"/>
          </a:xfrm>
          <a:prstGeom prst="curvedConnector3">
            <a:avLst>
              <a:gd name="adj1" fmla="val 57943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曲线连接符 107">
            <a:extLst>
              <a:ext uri="{FF2B5EF4-FFF2-40B4-BE49-F238E27FC236}">
                <a16:creationId xmlns:a16="http://schemas.microsoft.com/office/drawing/2014/main" id="{47BC9AB4-CC9F-E143-991A-DC88A81DF5A6}"/>
              </a:ext>
            </a:extLst>
          </p:cNvPr>
          <p:cNvCxnSpPr>
            <a:cxnSpLocks/>
            <a:stCxn id="101" idx="2"/>
          </p:cNvCxnSpPr>
          <p:nvPr/>
        </p:nvCxnSpPr>
        <p:spPr>
          <a:xfrm rot="5400000">
            <a:off x="10426926" y="4579380"/>
            <a:ext cx="844295" cy="489846"/>
          </a:xfrm>
          <a:prstGeom prst="curvedConnector3">
            <a:avLst>
              <a:gd name="adj1" fmla="val 9798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98">
            <a:extLst>
              <a:ext uri="{FF2B5EF4-FFF2-40B4-BE49-F238E27FC236}">
                <a16:creationId xmlns:a16="http://schemas.microsoft.com/office/drawing/2014/main" id="{6C8DB33C-A0F3-CC4B-A381-4B84F0ED0D67}"/>
              </a:ext>
            </a:extLst>
          </p:cNvPr>
          <p:cNvSpPr txBox="1"/>
          <p:nvPr/>
        </p:nvSpPr>
        <p:spPr>
          <a:xfrm>
            <a:off x="7536274" y="3158250"/>
            <a:ext cx="107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example2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29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Definition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propagation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path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05C800F5-2292-654E-8543-BA42057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93" y="3412273"/>
            <a:ext cx="3969332" cy="2403449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3F65DE49-6EFE-BE4C-8169-C0DEE54C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26" y="3412273"/>
            <a:ext cx="3969332" cy="2403449"/>
          </a:xfrm>
          <a:prstGeom prst="rect">
            <a:avLst/>
          </a:prstGeom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id="{4E7C48E8-B926-C445-AE66-29484BA56223}"/>
              </a:ext>
            </a:extLst>
          </p:cNvPr>
          <p:cNvSpPr txBox="1"/>
          <p:nvPr/>
        </p:nvSpPr>
        <p:spPr>
          <a:xfrm>
            <a:off x="598533" y="5331707"/>
            <a:ext cx="788999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0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4C74377E-7EDD-FD4B-A97F-2FFE10AA2C76}"/>
              </a:ext>
            </a:extLst>
          </p:cNvPr>
          <p:cNvSpPr txBox="1"/>
          <p:nvPr/>
        </p:nvSpPr>
        <p:spPr>
          <a:xfrm>
            <a:off x="598533" y="4380628"/>
            <a:ext cx="788999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1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56F3803-AAB3-FC46-A664-B9A189A95FBA}"/>
              </a:ext>
            </a:extLst>
          </p:cNvPr>
          <p:cNvSpPr txBox="1"/>
          <p:nvPr/>
        </p:nvSpPr>
        <p:spPr>
          <a:xfrm>
            <a:off x="598533" y="3429549"/>
            <a:ext cx="788400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2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C8DB33C-A0F3-CC4B-A381-4B84F0ED0D67}"/>
              </a:ext>
            </a:extLst>
          </p:cNvPr>
          <p:cNvSpPr txBox="1"/>
          <p:nvPr/>
        </p:nvSpPr>
        <p:spPr>
          <a:xfrm>
            <a:off x="2423633" y="3059668"/>
            <a:ext cx="271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propagation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path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example1</a:t>
            </a:r>
            <a:endParaRPr kumimoji="1" lang="zh-CN" altLang="en-US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4BDCAEFD-8D31-0A4B-8AED-FA14AB4ADEAF}"/>
              </a:ext>
            </a:extLst>
          </p:cNvPr>
          <p:cNvSpPr txBox="1"/>
          <p:nvPr/>
        </p:nvSpPr>
        <p:spPr>
          <a:xfrm>
            <a:off x="7187739" y="3059668"/>
            <a:ext cx="271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propagation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path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example2</a:t>
            </a:r>
            <a:endParaRPr kumimoji="1" lang="zh-CN" altLang="en-US" dirty="0"/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69D2B234-46B6-E64E-8078-3BE4C9039F3B}"/>
              </a:ext>
            </a:extLst>
          </p:cNvPr>
          <p:cNvSpPr/>
          <p:nvPr/>
        </p:nvSpPr>
        <p:spPr>
          <a:xfrm>
            <a:off x="1715880" y="5361503"/>
            <a:ext cx="3969332" cy="400110"/>
          </a:xfrm>
          <a:prstGeom prst="round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3EEAB088-39D5-6E41-8747-7091A2746DD6}"/>
              </a:ext>
            </a:extLst>
          </p:cNvPr>
          <p:cNvSpPr/>
          <p:nvPr/>
        </p:nvSpPr>
        <p:spPr>
          <a:xfrm>
            <a:off x="7572895" y="5361503"/>
            <a:ext cx="440574" cy="400110"/>
          </a:xfrm>
          <a:prstGeom prst="round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84D83881-8352-3843-9320-8D5AE19AA822}"/>
              </a:ext>
            </a:extLst>
          </p:cNvPr>
          <p:cNvSpPr/>
          <p:nvPr/>
        </p:nvSpPr>
        <p:spPr>
          <a:xfrm>
            <a:off x="1715880" y="4413942"/>
            <a:ext cx="3969332" cy="40011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94E2197D-F794-F240-8247-1C59FD506C5C}"/>
              </a:ext>
            </a:extLst>
          </p:cNvPr>
          <p:cNvSpPr/>
          <p:nvPr/>
        </p:nvSpPr>
        <p:spPr>
          <a:xfrm>
            <a:off x="6578826" y="4413942"/>
            <a:ext cx="1929907" cy="40011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37D1ACDE-2070-A64D-ABA9-2FD206B01068}"/>
              </a:ext>
            </a:extLst>
          </p:cNvPr>
          <p:cNvSpPr/>
          <p:nvPr/>
        </p:nvSpPr>
        <p:spPr>
          <a:xfrm>
            <a:off x="9095874" y="4413942"/>
            <a:ext cx="981777" cy="40011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137C5B86-6FFA-C749-A2CD-DACE55B71E4F}"/>
              </a:ext>
            </a:extLst>
          </p:cNvPr>
          <p:cNvSpPr/>
          <p:nvPr/>
        </p:nvSpPr>
        <p:spPr>
          <a:xfrm>
            <a:off x="1724193" y="3429549"/>
            <a:ext cx="3969332" cy="400110"/>
          </a:xfrm>
          <a:prstGeom prst="round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3C073FFF-17E5-684A-9DCC-58C5A3691684}"/>
              </a:ext>
            </a:extLst>
          </p:cNvPr>
          <p:cNvSpPr/>
          <p:nvPr/>
        </p:nvSpPr>
        <p:spPr>
          <a:xfrm>
            <a:off x="6562900" y="3434030"/>
            <a:ext cx="3969332" cy="400110"/>
          </a:xfrm>
          <a:prstGeom prst="round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18">
                <a:extLst>
                  <a:ext uri="{FF2B5EF4-FFF2-40B4-BE49-F238E27FC236}">
                    <a16:creationId xmlns:a16="http://schemas.microsoft.com/office/drawing/2014/main" id="{E49313AF-1258-1341-9C44-A5A1514C5AF8}"/>
                  </a:ext>
                </a:extLst>
              </p:cNvPr>
              <p:cNvSpPr txBox="1"/>
              <p:nvPr/>
            </p:nvSpPr>
            <p:spPr>
              <a:xfrm>
                <a:off x="5974064" y="5362485"/>
                <a:ext cx="4090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文本框 18">
                <a:extLst>
                  <a:ext uri="{FF2B5EF4-FFF2-40B4-BE49-F238E27FC236}">
                    <a16:creationId xmlns:a16="http://schemas.microsoft.com/office/drawing/2014/main" id="{E49313AF-1258-1341-9C44-A5A1514C5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64" y="5362485"/>
                <a:ext cx="409023" cy="369332"/>
              </a:xfrm>
              <a:prstGeom prst="rect">
                <a:avLst/>
              </a:prstGeom>
              <a:blipFill>
                <a:blip r:embed="rId4"/>
                <a:stretch>
                  <a:fillRect l="-15152" r="-606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18">
                <a:extLst>
                  <a:ext uri="{FF2B5EF4-FFF2-40B4-BE49-F238E27FC236}">
                    <a16:creationId xmlns:a16="http://schemas.microsoft.com/office/drawing/2014/main" id="{EE66131A-9AAA-5A4B-8795-1E5DD528CC85}"/>
                  </a:ext>
                </a:extLst>
              </p:cNvPr>
              <p:cNvSpPr txBox="1"/>
              <p:nvPr/>
            </p:nvSpPr>
            <p:spPr>
              <a:xfrm>
                <a:off x="5974457" y="4429331"/>
                <a:ext cx="4019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文本框 18">
                <a:extLst>
                  <a:ext uri="{FF2B5EF4-FFF2-40B4-BE49-F238E27FC236}">
                    <a16:creationId xmlns:a16="http://schemas.microsoft.com/office/drawing/2014/main" id="{EE66131A-9AAA-5A4B-8795-1E5DD528C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457" y="4429331"/>
                <a:ext cx="401905" cy="369332"/>
              </a:xfrm>
              <a:prstGeom prst="rect">
                <a:avLst/>
              </a:prstGeom>
              <a:blipFill>
                <a:blip r:embed="rId5"/>
                <a:stretch>
                  <a:fillRect l="-15152" r="-303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18">
                <a:extLst>
                  <a:ext uri="{FF2B5EF4-FFF2-40B4-BE49-F238E27FC236}">
                    <a16:creationId xmlns:a16="http://schemas.microsoft.com/office/drawing/2014/main" id="{F49D6A0D-3F0A-B749-8B79-6A612FE799AD}"/>
                  </a:ext>
                </a:extLst>
              </p:cNvPr>
              <p:cNvSpPr txBox="1"/>
              <p:nvPr/>
            </p:nvSpPr>
            <p:spPr>
              <a:xfrm>
                <a:off x="5975157" y="3460327"/>
                <a:ext cx="4090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CD853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CD853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CD853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CD853F"/>
                  </a:solidFill>
                </a:endParaRPr>
              </a:p>
            </p:txBody>
          </p:sp>
        </mc:Choice>
        <mc:Fallback xmlns="">
          <p:sp>
            <p:nvSpPr>
              <p:cNvPr id="25" name="文本框 18">
                <a:extLst>
                  <a:ext uri="{FF2B5EF4-FFF2-40B4-BE49-F238E27FC236}">
                    <a16:creationId xmlns:a16="http://schemas.microsoft.com/office/drawing/2014/main" id="{F49D6A0D-3F0A-B749-8B79-6A612FE79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57" y="3460327"/>
                <a:ext cx="409023" cy="369332"/>
              </a:xfrm>
              <a:prstGeom prst="rect">
                <a:avLst/>
              </a:prstGeom>
              <a:blipFill>
                <a:blip r:embed="rId6"/>
                <a:stretch>
                  <a:fillRect l="-15152" r="-606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0E5E32-B208-434C-9EE8-5D6384F52621}"/>
                  </a:ext>
                </a:extLst>
              </p:cNvPr>
              <p:cNvSpPr txBox="1"/>
              <p:nvPr/>
            </p:nvSpPr>
            <p:spPr>
              <a:xfrm>
                <a:off x="853780" y="1457073"/>
                <a:ext cx="8548238" cy="105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A</a:t>
                </a:r>
                <a:r>
                  <a:rPr kumimoji="1" lang="zh-CN" altLang="en-US" sz="2800" dirty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propagation</a:t>
                </a:r>
                <a:r>
                  <a:rPr kumimoji="1" lang="zh-CN" altLang="en-US" sz="2800" dirty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path</a:t>
                </a:r>
                <a:r>
                  <a:rPr kumimoji="1" lang="zh-CN" altLang="en-US" sz="2800" dirty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latin typeface="Gill Sans MT" panose="020B0502020104020203" pitchFamily="34" charset="0"/>
                  </a:rPr>
                  <a:t>with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latin typeface="Gill Sans MT" panose="020B0502020104020203" pitchFamily="34" charset="0"/>
                  </a:rPr>
                  <a:t>L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latin typeface="Gill Sans MT" panose="020B0502020104020203" pitchFamily="34" charset="0"/>
                  </a:rPr>
                  <a:t>layers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acc>
                    <m:r>
                      <a:rPr kumimoji="1"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p>
                            <m:r>
                              <a:rPr kumimoji="1"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zh-CN" sz="2800" b="0" dirty="0">
                  <a:solidFill>
                    <a:schemeClr val="tx1"/>
                  </a:solidFill>
                  <a:latin typeface="Gill Sans MT" panose="020B0502020104020203" pitchFamily="34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>
                    <a:latin typeface="Gill Sans MT" panose="020B0502020104020203" pitchFamily="34" charset="0"/>
                  </a:rPr>
                  <a:t>with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latin typeface="Gill Sans MT" panose="020B0502020104020203" pitchFamily="34" charset="0"/>
                  </a:rPr>
                  <a:t>propagation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latin typeface="Gill Sans MT" panose="020B0502020104020203" pitchFamily="34" charset="0"/>
                  </a:rPr>
                  <a:t>path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latin typeface="Gill Sans MT" panose="020B0502020104020203" pitchFamily="34" charset="0"/>
                  </a:rPr>
                  <a:t>at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zh-CN" sz="2800" dirty="0">
                    <a:latin typeface="Gill Sans MT" panose="020B0502020104020203" pitchFamily="34" charset="0"/>
                  </a:rPr>
                  <a:t>-</a:t>
                </a:r>
                <a:r>
                  <a:rPr kumimoji="1" lang="en-US" altLang="zh-CN" sz="2800" dirty="0" err="1">
                    <a:latin typeface="Gill Sans MT" panose="020B0502020104020203" pitchFamily="34" charset="0"/>
                  </a:rPr>
                  <a:t>th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latin typeface="Gill Sans MT" panose="020B0502020104020203" pitchFamily="34" charset="0"/>
                  </a:rPr>
                  <a:t>layer</a:t>
                </a:r>
                <a:r>
                  <a:rPr kumimoji="1" lang="zh-CN" altLang="en-US" sz="28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p>
                        <m:r>
                          <a:rPr kumimoji="1"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kumimoji="1"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p>
                            <m: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kumimoji="1"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p>
                            <m: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zh-CN" sz="28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0E5E32-B208-434C-9EE8-5D6384F52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80" y="1457073"/>
                <a:ext cx="8548238" cy="1055354"/>
              </a:xfrm>
              <a:prstGeom prst="rect">
                <a:avLst/>
              </a:prstGeom>
              <a:blipFill>
                <a:blip r:embed="rId7"/>
                <a:stretch>
                  <a:fillRect l="-1484" t="-2381" b="-1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18">
                <a:extLst>
                  <a:ext uri="{FF2B5EF4-FFF2-40B4-BE49-F238E27FC236}">
                    <a16:creationId xmlns:a16="http://schemas.microsoft.com/office/drawing/2014/main" id="{8B8ED4C8-F2EB-AA48-8F6A-215E9A9C1FB5}"/>
                  </a:ext>
                </a:extLst>
              </p:cNvPr>
              <p:cNvSpPr txBox="1"/>
              <p:nvPr/>
            </p:nvSpPr>
            <p:spPr>
              <a:xfrm>
                <a:off x="5970897" y="4895908"/>
                <a:ext cx="395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文本框 18">
                <a:extLst>
                  <a:ext uri="{FF2B5EF4-FFF2-40B4-BE49-F238E27FC236}">
                    <a16:creationId xmlns:a16="http://schemas.microsoft.com/office/drawing/2014/main" id="{8B8ED4C8-F2EB-AA48-8F6A-215E9A9C1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97" y="4895908"/>
                <a:ext cx="395173" cy="369332"/>
              </a:xfrm>
              <a:prstGeom prst="rect">
                <a:avLst/>
              </a:prstGeom>
              <a:blipFill>
                <a:blip r:embed="rId8"/>
                <a:stretch>
                  <a:fillRect l="-12121" r="-303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18">
                <a:extLst>
                  <a:ext uri="{FF2B5EF4-FFF2-40B4-BE49-F238E27FC236}">
                    <a16:creationId xmlns:a16="http://schemas.microsoft.com/office/drawing/2014/main" id="{E690026E-3A36-6246-8EB2-A957ED60F329}"/>
                  </a:ext>
                </a:extLst>
              </p:cNvPr>
              <p:cNvSpPr txBox="1"/>
              <p:nvPr/>
            </p:nvSpPr>
            <p:spPr>
              <a:xfrm>
                <a:off x="5977430" y="3944829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CD853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CD853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CD853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CD853F"/>
                  </a:solidFill>
                </a:endParaRPr>
              </a:p>
            </p:txBody>
          </p:sp>
        </mc:Choice>
        <mc:Fallback xmlns="">
          <p:sp>
            <p:nvSpPr>
              <p:cNvPr id="28" name="文本框 18">
                <a:extLst>
                  <a:ext uri="{FF2B5EF4-FFF2-40B4-BE49-F238E27FC236}">
                    <a16:creationId xmlns:a16="http://schemas.microsoft.com/office/drawing/2014/main" id="{E690026E-3A36-6246-8EB2-A957ED60F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30" y="3944829"/>
                <a:ext cx="402290" cy="369332"/>
              </a:xfrm>
              <a:prstGeom prst="rect">
                <a:avLst/>
              </a:prstGeom>
              <a:blipFill>
                <a:blip r:embed="rId9"/>
                <a:stretch>
                  <a:fillRect l="-12121" r="-303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92">
            <a:extLst>
              <a:ext uri="{FF2B5EF4-FFF2-40B4-BE49-F238E27FC236}">
                <a16:creationId xmlns:a16="http://schemas.microsoft.com/office/drawing/2014/main" id="{58C1D2CD-D14B-0A4D-AEEF-7967EE0EF582}"/>
              </a:ext>
            </a:extLst>
          </p:cNvPr>
          <p:cNvSpPr txBox="1"/>
          <p:nvPr/>
        </p:nvSpPr>
        <p:spPr>
          <a:xfrm>
            <a:off x="3899942" y="6027582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Activated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endParaRPr kumimoji="1" lang="zh-CN" altLang="en-US" dirty="0"/>
          </a:p>
        </p:txBody>
      </p:sp>
      <p:sp>
        <p:nvSpPr>
          <p:cNvPr id="30" name="文本框 95">
            <a:extLst>
              <a:ext uri="{FF2B5EF4-FFF2-40B4-BE49-F238E27FC236}">
                <a16:creationId xmlns:a16="http://schemas.microsoft.com/office/drawing/2014/main" id="{F8958663-95CE-7944-8A64-4E986864032B}"/>
              </a:ext>
            </a:extLst>
          </p:cNvPr>
          <p:cNvSpPr txBox="1"/>
          <p:nvPr/>
        </p:nvSpPr>
        <p:spPr>
          <a:xfrm>
            <a:off x="6323580" y="6021077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Inactivated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endParaRPr kumimoji="1" lang="zh-CN" altLang="en-US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80BAA24D-AD7A-0643-8A77-36230F20312F}"/>
              </a:ext>
            </a:extLst>
          </p:cNvPr>
          <p:cNvSpPr/>
          <p:nvPr/>
        </p:nvSpPr>
        <p:spPr>
          <a:xfrm>
            <a:off x="5891580" y="5989743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63F2DD8-81A9-684B-A127-557B1E8B337C}"/>
              </a:ext>
            </a:extLst>
          </p:cNvPr>
          <p:cNvSpPr/>
          <p:nvPr/>
        </p:nvSpPr>
        <p:spPr>
          <a:xfrm>
            <a:off x="3467942" y="5990310"/>
            <a:ext cx="432000" cy="432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3132BB27-36B3-9041-876E-8E9B64B7FF64}"/>
              </a:ext>
            </a:extLst>
          </p:cNvPr>
          <p:cNvCxnSpPr>
            <a:cxnSpLocks/>
          </p:cNvCxnSpPr>
          <p:nvPr/>
        </p:nvCxnSpPr>
        <p:spPr>
          <a:xfrm>
            <a:off x="6794090" y="4780738"/>
            <a:ext cx="934065" cy="58076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4BC1B0EA-4DA7-ED4A-A020-0AB285741F22}"/>
              </a:ext>
            </a:extLst>
          </p:cNvPr>
          <p:cNvCxnSpPr>
            <a:cxnSpLocks/>
          </p:cNvCxnSpPr>
          <p:nvPr/>
        </p:nvCxnSpPr>
        <p:spPr>
          <a:xfrm>
            <a:off x="7315200" y="4780738"/>
            <a:ext cx="412955" cy="55096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6AF8A0F3-51A5-2546-A9AD-9ECAAF6AA1B6}"/>
              </a:ext>
            </a:extLst>
          </p:cNvPr>
          <p:cNvCxnSpPr>
            <a:cxnSpLocks/>
          </p:cNvCxnSpPr>
          <p:nvPr/>
        </p:nvCxnSpPr>
        <p:spPr>
          <a:xfrm>
            <a:off x="7796981" y="4798663"/>
            <a:ext cx="0" cy="59519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EA685A96-944E-7D43-991D-3763163E8D9D}"/>
              </a:ext>
            </a:extLst>
          </p:cNvPr>
          <p:cNvCxnSpPr>
            <a:cxnSpLocks/>
          </p:cNvCxnSpPr>
          <p:nvPr/>
        </p:nvCxnSpPr>
        <p:spPr>
          <a:xfrm flipH="1">
            <a:off x="7796981" y="4790570"/>
            <a:ext cx="1465006" cy="58076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17DA19F8-1FBC-3843-86BF-DBCE0AF98E66}"/>
              </a:ext>
            </a:extLst>
          </p:cNvPr>
          <p:cNvCxnSpPr>
            <a:cxnSpLocks/>
          </p:cNvCxnSpPr>
          <p:nvPr/>
        </p:nvCxnSpPr>
        <p:spPr>
          <a:xfrm flipH="1">
            <a:off x="7793182" y="4759236"/>
            <a:ext cx="2022475" cy="63461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8FEF8AA6-E175-FD45-AFC9-0E96E71D3432}"/>
              </a:ext>
            </a:extLst>
          </p:cNvPr>
          <p:cNvCxnSpPr>
            <a:cxnSpLocks/>
          </p:cNvCxnSpPr>
          <p:nvPr/>
        </p:nvCxnSpPr>
        <p:spPr>
          <a:xfrm>
            <a:off x="6789174" y="3812260"/>
            <a:ext cx="934065" cy="580765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E8F8B552-F7B1-8743-9795-BB238FFFF096}"/>
              </a:ext>
            </a:extLst>
          </p:cNvPr>
          <p:cNvCxnSpPr>
            <a:cxnSpLocks/>
          </p:cNvCxnSpPr>
          <p:nvPr/>
        </p:nvCxnSpPr>
        <p:spPr>
          <a:xfrm>
            <a:off x="7310284" y="3812260"/>
            <a:ext cx="412955" cy="550969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860BC348-3DB0-B74E-83DC-F710482BFC5C}"/>
              </a:ext>
            </a:extLst>
          </p:cNvPr>
          <p:cNvCxnSpPr>
            <a:cxnSpLocks/>
          </p:cNvCxnSpPr>
          <p:nvPr/>
        </p:nvCxnSpPr>
        <p:spPr>
          <a:xfrm>
            <a:off x="7792065" y="3830185"/>
            <a:ext cx="0" cy="595191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714508AD-0689-9942-A5C4-2F7C0EEB99A8}"/>
              </a:ext>
            </a:extLst>
          </p:cNvPr>
          <p:cNvCxnSpPr>
            <a:cxnSpLocks/>
          </p:cNvCxnSpPr>
          <p:nvPr/>
        </p:nvCxnSpPr>
        <p:spPr>
          <a:xfrm flipH="1">
            <a:off x="7792065" y="3822092"/>
            <a:ext cx="1465006" cy="580765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D10E04EA-FBA6-364E-A46C-08DF3D0304CF}"/>
              </a:ext>
            </a:extLst>
          </p:cNvPr>
          <p:cNvCxnSpPr>
            <a:cxnSpLocks/>
          </p:cNvCxnSpPr>
          <p:nvPr/>
        </p:nvCxnSpPr>
        <p:spPr>
          <a:xfrm flipH="1">
            <a:off x="7788266" y="3790758"/>
            <a:ext cx="2022475" cy="634618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48D7352D-A396-FB4A-8DF7-E43F6DB331B5}"/>
              </a:ext>
            </a:extLst>
          </p:cNvPr>
          <p:cNvCxnSpPr>
            <a:cxnSpLocks/>
          </p:cNvCxnSpPr>
          <p:nvPr/>
        </p:nvCxnSpPr>
        <p:spPr>
          <a:xfrm flipH="1">
            <a:off x="9844213" y="3812260"/>
            <a:ext cx="497435" cy="601682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86045A61-171E-204E-85BF-11FAB443E059}"/>
              </a:ext>
            </a:extLst>
          </p:cNvPr>
          <p:cNvCxnSpPr>
            <a:cxnSpLocks/>
          </p:cNvCxnSpPr>
          <p:nvPr/>
        </p:nvCxnSpPr>
        <p:spPr>
          <a:xfrm>
            <a:off x="9831430" y="3805528"/>
            <a:ext cx="3143" cy="619848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230E46E0-CAA4-CD42-A720-07876ED403ED}"/>
              </a:ext>
            </a:extLst>
          </p:cNvPr>
          <p:cNvCxnSpPr>
            <a:cxnSpLocks/>
          </p:cNvCxnSpPr>
          <p:nvPr/>
        </p:nvCxnSpPr>
        <p:spPr>
          <a:xfrm>
            <a:off x="9306356" y="3805528"/>
            <a:ext cx="0" cy="640765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92B26E14-2C64-D045-A6F0-F2219FF75245}"/>
              </a:ext>
            </a:extLst>
          </p:cNvPr>
          <p:cNvCxnSpPr>
            <a:cxnSpLocks/>
          </p:cNvCxnSpPr>
          <p:nvPr/>
        </p:nvCxnSpPr>
        <p:spPr>
          <a:xfrm>
            <a:off x="6757927" y="3790758"/>
            <a:ext cx="3143" cy="619848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BFBCC9AD-1C8A-E34B-8AF1-4F8500814EFF}"/>
              </a:ext>
            </a:extLst>
          </p:cNvPr>
          <p:cNvCxnSpPr>
            <a:cxnSpLocks/>
          </p:cNvCxnSpPr>
          <p:nvPr/>
        </p:nvCxnSpPr>
        <p:spPr>
          <a:xfrm>
            <a:off x="7283882" y="3777820"/>
            <a:ext cx="3143" cy="619848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92B26E14-2C64-D045-A6F0-F2219FF75245}"/>
              </a:ext>
            </a:extLst>
          </p:cNvPr>
          <p:cNvCxnSpPr>
            <a:cxnSpLocks/>
          </p:cNvCxnSpPr>
          <p:nvPr/>
        </p:nvCxnSpPr>
        <p:spPr>
          <a:xfrm flipH="1">
            <a:off x="6757926" y="3793677"/>
            <a:ext cx="1030339" cy="638431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1E7CA5BD-99CE-7E40-97F0-B5AD44F063A2}"/>
              </a:ext>
            </a:extLst>
          </p:cNvPr>
          <p:cNvCxnSpPr>
            <a:cxnSpLocks/>
          </p:cNvCxnSpPr>
          <p:nvPr/>
        </p:nvCxnSpPr>
        <p:spPr>
          <a:xfrm flipH="1">
            <a:off x="7297738" y="3822092"/>
            <a:ext cx="452866" cy="586661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EDF47407-CBA5-004C-A83C-F22FBD644043}"/>
              </a:ext>
            </a:extLst>
          </p:cNvPr>
          <p:cNvCxnSpPr>
            <a:cxnSpLocks/>
          </p:cNvCxnSpPr>
          <p:nvPr/>
        </p:nvCxnSpPr>
        <p:spPr>
          <a:xfrm flipH="1">
            <a:off x="7836530" y="3807351"/>
            <a:ext cx="452866" cy="586661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1E7CA5BD-99CE-7E40-97F0-B5AD44F063A2}"/>
              </a:ext>
            </a:extLst>
          </p:cNvPr>
          <p:cNvCxnSpPr>
            <a:cxnSpLocks/>
          </p:cNvCxnSpPr>
          <p:nvPr/>
        </p:nvCxnSpPr>
        <p:spPr>
          <a:xfrm flipH="1">
            <a:off x="7274242" y="3822092"/>
            <a:ext cx="1489987" cy="600335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1C126B08-C623-764D-8294-40368A973769}"/>
              </a:ext>
            </a:extLst>
          </p:cNvPr>
          <p:cNvCxnSpPr>
            <a:cxnSpLocks/>
          </p:cNvCxnSpPr>
          <p:nvPr/>
        </p:nvCxnSpPr>
        <p:spPr>
          <a:xfrm flipH="1">
            <a:off x="8333861" y="3843972"/>
            <a:ext cx="915436" cy="581791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804FDADF-38E3-6943-87F7-66D4EB197D11}"/>
              </a:ext>
            </a:extLst>
          </p:cNvPr>
          <p:cNvCxnSpPr>
            <a:cxnSpLocks/>
          </p:cNvCxnSpPr>
          <p:nvPr/>
        </p:nvCxnSpPr>
        <p:spPr>
          <a:xfrm>
            <a:off x="7824580" y="3822092"/>
            <a:ext cx="1455965" cy="595191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线连接符 90">
            <a:extLst>
              <a:ext uri="{FF2B5EF4-FFF2-40B4-BE49-F238E27FC236}">
                <a16:creationId xmlns:a16="http://schemas.microsoft.com/office/drawing/2014/main" id="{38B2BE3F-4C89-F344-8EE1-1E7DA6394782}"/>
              </a:ext>
            </a:extLst>
          </p:cNvPr>
          <p:cNvCxnSpPr>
            <a:cxnSpLocks/>
          </p:cNvCxnSpPr>
          <p:nvPr/>
        </p:nvCxnSpPr>
        <p:spPr>
          <a:xfrm>
            <a:off x="8289396" y="3815415"/>
            <a:ext cx="0" cy="595191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连接符 91">
            <a:extLst>
              <a:ext uri="{FF2B5EF4-FFF2-40B4-BE49-F238E27FC236}">
                <a16:creationId xmlns:a16="http://schemas.microsoft.com/office/drawing/2014/main" id="{1313813B-8CB8-2545-B1EA-DF93D2181956}"/>
              </a:ext>
            </a:extLst>
          </p:cNvPr>
          <p:cNvCxnSpPr>
            <a:cxnSpLocks/>
          </p:cNvCxnSpPr>
          <p:nvPr/>
        </p:nvCxnSpPr>
        <p:spPr>
          <a:xfrm>
            <a:off x="7884798" y="3822092"/>
            <a:ext cx="1938726" cy="612935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E5779B9F-6AEB-8440-A4CA-0404FB24D390}"/>
              </a:ext>
            </a:extLst>
          </p:cNvPr>
          <p:cNvCxnSpPr>
            <a:cxnSpLocks/>
          </p:cNvCxnSpPr>
          <p:nvPr/>
        </p:nvCxnSpPr>
        <p:spPr>
          <a:xfrm flipH="1">
            <a:off x="9331041" y="3807230"/>
            <a:ext cx="988981" cy="602783"/>
          </a:xfrm>
          <a:prstGeom prst="line">
            <a:avLst/>
          </a:prstGeom>
          <a:ln w="19050">
            <a:solidFill>
              <a:srgbClr val="CD853F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3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B71163-AA66-5447-B864-8D50FBF4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844" y="2188419"/>
            <a:ext cx="7226300" cy="34798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FFDB1FCA-A9CD-7047-AB3C-DF06B8AF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unified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framework</a:t>
            </a:r>
            <a:b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</a:b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based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on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propagation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path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214445-244F-D343-A3E0-690CC3428202}"/>
              </a:ext>
            </a:extLst>
          </p:cNvPr>
          <p:cNvSpPr txBox="1"/>
          <p:nvPr/>
        </p:nvSpPr>
        <p:spPr>
          <a:xfrm>
            <a:off x="9399486" y="3315174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message</a:t>
            </a:r>
            <a:r>
              <a:rPr kumimoji="1" lang="zh-CN" altLang="en-US" dirty="0">
                <a:solidFill>
                  <a:srgbClr val="00B050"/>
                </a:solidFill>
              </a:rPr>
              <a:t> </a:t>
            </a:r>
            <a:r>
              <a:rPr kumimoji="1" lang="en-US" altLang="zh-CN" dirty="0">
                <a:solidFill>
                  <a:srgbClr val="00B050"/>
                </a:solidFill>
              </a:rPr>
              <a:t>passing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91497B-AC01-5C40-A81A-80F5E5EF6517}"/>
              </a:ext>
            </a:extLst>
          </p:cNvPr>
          <p:cNvSpPr txBox="1"/>
          <p:nvPr/>
        </p:nvSpPr>
        <p:spPr>
          <a:xfrm>
            <a:off x="9399486" y="4285833"/>
            <a:ext cx="20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message</a:t>
            </a:r>
            <a:r>
              <a:rPr kumimoji="1" lang="zh-CN" altLang="en-US" dirty="0">
                <a:solidFill>
                  <a:srgbClr val="00B050"/>
                </a:solidFill>
              </a:rPr>
              <a:t> </a:t>
            </a:r>
            <a:r>
              <a:rPr kumimoji="1" lang="en-US" altLang="zh-CN" dirty="0">
                <a:solidFill>
                  <a:srgbClr val="00B050"/>
                </a:solidFill>
              </a:rPr>
              <a:t>aggregation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84CCAE-D388-BC46-BEFA-5211F6A18A4F}"/>
              </a:ext>
            </a:extLst>
          </p:cNvPr>
          <p:cNvSpPr txBox="1"/>
          <p:nvPr/>
        </p:nvSpPr>
        <p:spPr>
          <a:xfrm>
            <a:off x="9399486" y="5070769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readout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A5FF2EDC-50A2-834B-B22D-EFAF3E047142}"/>
              </a:ext>
            </a:extLst>
          </p:cNvPr>
          <p:cNvSpPr/>
          <p:nvPr/>
        </p:nvSpPr>
        <p:spPr>
          <a:xfrm>
            <a:off x="2497862" y="3251135"/>
            <a:ext cx="6786282" cy="729233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4C381978-D7DC-AE4D-B891-53AB5D3EAC56}"/>
              </a:ext>
            </a:extLst>
          </p:cNvPr>
          <p:cNvSpPr/>
          <p:nvPr/>
        </p:nvSpPr>
        <p:spPr>
          <a:xfrm>
            <a:off x="2497862" y="4010838"/>
            <a:ext cx="6786282" cy="882372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320F3175-F51F-6F4B-BB1F-3528156926E7}"/>
              </a:ext>
            </a:extLst>
          </p:cNvPr>
          <p:cNvSpPr/>
          <p:nvPr/>
        </p:nvSpPr>
        <p:spPr>
          <a:xfrm>
            <a:off x="2497862" y="5106561"/>
            <a:ext cx="6786282" cy="340193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3C1D79F4-38E9-A04D-8004-5C5F790E8A6F}"/>
              </a:ext>
            </a:extLst>
          </p:cNvPr>
          <p:cNvSpPr/>
          <p:nvPr/>
        </p:nvSpPr>
        <p:spPr>
          <a:xfrm>
            <a:off x="3167865" y="2612703"/>
            <a:ext cx="5856269" cy="43151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C37CF4C-2F0F-344B-BB2C-C89A2FA5139F}"/>
              </a:ext>
            </a:extLst>
          </p:cNvPr>
          <p:cNvSpPr txBox="1"/>
          <p:nvPr/>
        </p:nvSpPr>
        <p:spPr>
          <a:xfrm>
            <a:off x="9024134" y="2643794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What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we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focus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3598F40-D4C4-074F-883D-D793A9C7A62C}"/>
              </a:ext>
            </a:extLst>
          </p:cNvPr>
          <p:cNvSpPr txBox="1"/>
          <p:nvPr/>
        </p:nvSpPr>
        <p:spPr>
          <a:xfrm>
            <a:off x="346364" y="6317673"/>
            <a:ext cx="455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Detailed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comparison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3" action="ppaction://hlinksldjump"/>
              </a:rPr>
              <a:t>Appendix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Properties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propagation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path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3EAEA0F-6A69-5A4C-960E-8DBB5D6D1D92}"/>
              </a:ext>
            </a:extLst>
          </p:cNvPr>
          <p:cNvSpPr txBox="1"/>
          <p:nvPr/>
        </p:nvSpPr>
        <p:spPr>
          <a:xfrm>
            <a:off x="1305328" y="1459518"/>
            <a:ext cx="55736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Range</a:t>
            </a:r>
            <a:r>
              <a:rPr kumimoji="1" lang="en-US" altLang="zh-CN" sz="2000" dirty="0"/>
              <a:t> (structural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property)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breadth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depth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</a:p>
          <a:p>
            <a:endParaRPr kumimoji="1" lang="en-US" altLang="zh-CN" sz="1200" b="1" dirty="0"/>
          </a:p>
          <a:p>
            <a:r>
              <a:rPr kumimoji="1" lang="en-US" altLang="zh-CN" sz="2000" b="1" dirty="0"/>
              <a:t>Relevance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/>
              <a:t>w.r.t.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query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(semantic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property)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weights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edges</a:t>
            </a:r>
            <a:endParaRPr kumimoji="1" lang="zh-CN" altLang="en-US" dirty="0"/>
          </a:p>
          <a:p>
            <a:endParaRPr kumimoji="1"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3C4CD27-27DA-4B45-95DA-E2A22AC2D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30" y="3748865"/>
            <a:ext cx="3969332" cy="2403449"/>
          </a:xfrm>
          <a:prstGeom prst="rect">
            <a:avLst/>
          </a:prstGeom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7A21551E-02E4-CC44-A3EB-3235F45AB692}"/>
              </a:ext>
            </a:extLst>
          </p:cNvPr>
          <p:cNvSpPr/>
          <p:nvPr/>
        </p:nvSpPr>
        <p:spPr>
          <a:xfrm>
            <a:off x="3000899" y="5698095"/>
            <a:ext cx="440574" cy="400110"/>
          </a:xfrm>
          <a:prstGeom prst="round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5E16D2DB-ABCE-F749-B593-4BC9C6D15061}"/>
              </a:ext>
            </a:extLst>
          </p:cNvPr>
          <p:cNvSpPr/>
          <p:nvPr/>
        </p:nvSpPr>
        <p:spPr>
          <a:xfrm>
            <a:off x="2006830" y="4750534"/>
            <a:ext cx="1929907" cy="40011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967CC60E-5825-174B-80A8-1C536D5D6FB6}"/>
              </a:ext>
            </a:extLst>
          </p:cNvPr>
          <p:cNvSpPr/>
          <p:nvPr/>
        </p:nvSpPr>
        <p:spPr>
          <a:xfrm>
            <a:off x="4523878" y="4750534"/>
            <a:ext cx="981777" cy="40011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7823B9D2-BE3A-A944-983B-8EB5613256AF}"/>
              </a:ext>
            </a:extLst>
          </p:cNvPr>
          <p:cNvSpPr/>
          <p:nvPr/>
        </p:nvSpPr>
        <p:spPr>
          <a:xfrm>
            <a:off x="1990904" y="3770622"/>
            <a:ext cx="3969332" cy="400110"/>
          </a:xfrm>
          <a:prstGeom prst="round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左右箭头 25">
            <a:extLst>
              <a:ext uri="{FF2B5EF4-FFF2-40B4-BE49-F238E27FC236}">
                <a16:creationId xmlns:a16="http://schemas.microsoft.com/office/drawing/2014/main" id="{FBE2A8AD-AE5A-E440-A572-86E8258A51E8}"/>
              </a:ext>
            </a:extLst>
          </p:cNvPr>
          <p:cNvSpPr/>
          <p:nvPr/>
        </p:nvSpPr>
        <p:spPr>
          <a:xfrm>
            <a:off x="1990904" y="3332097"/>
            <a:ext cx="4182101" cy="25988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左右箭头 27">
            <a:extLst>
              <a:ext uri="{FF2B5EF4-FFF2-40B4-BE49-F238E27FC236}">
                <a16:creationId xmlns:a16="http://schemas.microsoft.com/office/drawing/2014/main" id="{165DC784-0B0B-AF43-B833-2B92912A7DF3}"/>
              </a:ext>
            </a:extLst>
          </p:cNvPr>
          <p:cNvSpPr/>
          <p:nvPr/>
        </p:nvSpPr>
        <p:spPr>
          <a:xfrm rot="5400000">
            <a:off x="352932" y="4676499"/>
            <a:ext cx="2688804" cy="25988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BD4EE22-B875-D34E-A3F5-7D811EC3A163}"/>
              </a:ext>
            </a:extLst>
          </p:cNvPr>
          <p:cNvSpPr txBox="1"/>
          <p:nvPr/>
        </p:nvSpPr>
        <p:spPr>
          <a:xfrm>
            <a:off x="2270143" y="2996501"/>
            <a:ext cx="362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Breadth: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activated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entities</a:t>
            </a:r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C887BC0-5175-1544-A2B6-111468512C20}"/>
              </a:ext>
            </a:extLst>
          </p:cNvPr>
          <p:cNvSpPr txBox="1"/>
          <p:nvPr/>
        </p:nvSpPr>
        <p:spPr>
          <a:xfrm>
            <a:off x="323857" y="4097475"/>
            <a:ext cx="1355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Depth:</a:t>
            </a:r>
          </a:p>
          <a:p>
            <a:r>
              <a:rPr kumimoji="1" lang="en-US" altLang="zh-CN" dirty="0"/>
              <a:t>maximum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propagation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steps</a:t>
            </a:r>
            <a:endParaRPr kumimoji="1"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90615D79-9673-A346-9C8E-5A6479B7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34" y="3715798"/>
            <a:ext cx="4089170" cy="24350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6FBD05-7561-6340-86D4-70C05833F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192" y="1417303"/>
            <a:ext cx="2176665" cy="18079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04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Taxonomy |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w.r.t.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Range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2503588-859B-7E4E-A4B8-B8031E1D1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92" y="4570445"/>
            <a:ext cx="3282214" cy="19098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5C3D26-1E8B-A44A-BDFB-B119590D1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0" y="4560820"/>
            <a:ext cx="3213624" cy="19458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790479-B9F0-4E4B-8442-4BB0D5ED9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764" y="4562066"/>
            <a:ext cx="3213626" cy="19458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ECFB3A-F6F3-0843-B3B7-BDB13B5FE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560" y="2268616"/>
            <a:ext cx="2949674" cy="21588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66E2D3-3FC8-2942-A92A-F9A1B9FEF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237" y="2287419"/>
            <a:ext cx="3161431" cy="2121255"/>
          </a:xfrm>
          <a:prstGeom prst="rect">
            <a:avLst/>
          </a:prstGeom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400AB5AF-7C48-AC43-AE95-51D3D95AD6F6}"/>
              </a:ext>
            </a:extLst>
          </p:cNvPr>
          <p:cNvCxnSpPr>
            <a:cxnSpLocks/>
          </p:cNvCxnSpPr>
          <p:nvPr/>
        </p:nvCxnSpPr>
        <p:spPr>
          <a:xfrm>
            <a:off x="4269550" y="2027984"/>
            <a:ext cx="0" cy="451719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8934511-B36F-AF46-BD84-EAB265761E45}"/>
              </a:ext>
            </a:extLst>
          </p:cNvPr>
          <p:cNvCxnSpPr>
            <a:cxnSpLocks/>
          </p:cNvCxnSpPr>
          <p:nvPr/>
        </p:nvCxnSpPr>
        <p:spPr>
          <a:xfrm>
            <a:off x="7935171" y="1979413"/>
            <a:ext cx="0" cy="45657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D5F2FB6-4ED2-304C-AF9F-48AB151BE4C3}"/>
              </a:ext>
            </a:extLst>
          </p:cNvPr>
          <p:cNvSpPr txBox="1"/>
          <p:nvPr/>
        </p:nvSpPr>
        <p:spPr>
          <a:xfrm>
            <a:off x="1201443" y="1364089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Full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CompGCN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R-GCN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NBFNet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DPMPN</a:t>
            </a:r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63B98A4-146C-4E45-8ED2-F6C5D43559E8}"/>
              </a:ext>
            </a:extLst>
          </p:cNvPr>
          <p:cNvSpPr txBox="1"/>
          <p:nvPr/>
        </p:nvSpPr>
        <p:spPr>
          <a:xfrm>
            <a:off x="4962919" y="1511166"/>
            <a:ext cx="2390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Limited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GraIL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473A7FA-B7F4-CB48-8524-D7DC9D18E9FF}"/>
              </a:ext>
            </a:extLst>
          </p:cNvPr>
          <p:cNvSpPr txBox="1"/>
          <p:nvPr/>
        </p:nvSpPr>
        <p:spPr>
          <a:xfrm>
            <a:off x="8433448" y="1511166"/>
            <a:ext cx="2779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Progressive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RED-GNN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270D74-C68E-5D48-AD42-D1AE0A64A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615" y="2250645"/>
            <a:ext cx="2390767" cy="20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8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Taxonomy |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w.r.t.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Relevance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D5F2FB6-4ED2-304C-AF9F-48AB151BE4C3}"/>
              </a:ext>
            </a:extLst>
          </p:cNvPr>
          <p:cNvSpPr txBox="1"/>
          <p:nvPr/>
        </p:nvSpPr>
        <p:spPr>
          <a:xfrm>
            <a:off x="1982252" y="1945848"/>
            <a:ext cx="2549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Query-dependent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RED-GNN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NBFNet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DPMPN /GraIL</a:t>
            </a:r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63B98A4-146C-4E45-8ED2-F6C5D43559E8}"/>
              </a:ext>
            </a:extLst>
          </p:cNvPr>
          <p:cNvSpPr txBox="1"/>
          <p:nvPr/>
        </p:nvSpPr>
        <p:spPr>
          <a:xfrm>
            <a:off x="7465018" y="1945848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Not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query-dependent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R-GCN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CompGCN</a:t>
            </a:r>
            <a:r>
              <a:rPr kumimoji="1" lang="zh-CN" altLang="en-US" dirty="0"/>
              <a:t> 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0FBEFEB-9C24-DF43-8197-748FF1A6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62" y="2984278"/>
            <a:ext cx="4089170" cy="243504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5498424-5025-6945-B5F7-6BDB2262A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08" y="2984278"/>
            <a:ext cx="4021513" cy="2435044"/>
          </a:xfrm>
          <a:prstGeom prst="rect">
            <a:avLst/>
          </a:prstGeom>
        </p:spPr>
      </p:pic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7F2148E2-B040-2B40-AD4A-81498EC12BF8}"/>
              </a:ext>
            </a:extLst>
          </p:cNvPr>
          <p:cNvCxnSpPr>
            <a:cxnSpLocks/>
          </p:cNvCxnSpPr>
          <p:nvPr/>
        </p:nvCxnSpPr>
        <p:spPr>
          <a:xfrm>
            <a:off x="6128084" y="1945848"/>
            <a:ext cx="0" cy="400861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Comparison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A2EB16-8D20-964C-8ACD-C6E2816DCCAD}"/>
              </a:ext>
            </a:extLst>
          </p:cNvPr>
          <p:cNvSpPr txBox="1"/>
          <p:nvPr/>
        </p:nvSpPr>
        <p:spPr>
          <a:xfrm>
            <a:off x="4505481" y="1943326"/>
            <a:ext cx="20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Query-dependent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768769-1ED1-CF4A-9C1A-A724DD3EE0A2}"/>
              </a:ext>
            </a:extLst>
          </p:cNvPr>
          <p:cNvSpPr txBox="1"/>
          <p:nvPr/>
        </p:nvSpPr>
        <p:spPr>
          <a:xfrm>
            <a:off x="7121338" y="1943326"/>
            <a:ext cx="252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Not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query-dependent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5205BB9-C6CE-874E-A069-32FFEE4B5BD8}"/>
              </a:ext>
            </a:extLst>
          </p:cNvPr>
          <p:cNvCxnSpPr>
            <a:cxnSpLocks/>
          </p:cNvCxnSpPr>
          <p:nvPr/>
        </p:nvCxnSpPr>
        <p:spPr>
          <a:xfrm>
            <a:off x="6920502" y="2370716"/>
            <a:ext cx="0" cy="36813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BCE349E3-1465-C24F-A65D-C5398C605166}"/>
              </a:ext>
            </a:extLst>
          </p:cNvPr>
          <p:cNvCxnSpPr>
            <a:cxnSpLocks/>
          </p:cNvCxnSpPr>
          <p:nvPr/>
        </p:nvCxnSpPr>
        <p:spPr>
          <a:xfrm flipH="1">
            <a:off x="4334426" y="2481397"/>
            <a:ext cx="557783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3F0BE8E4-3BEE-D54D-B594-7D9C0CF922E1}"/>
              </a:ext>
            </a:extLst>
          </p:cNvPr>
          <p:cNvCxnSpPr>
            <a:cxnSpLocks/>
          </p:cNvCxnSpPr>
          <p:nvPr/>
        </p:nvCxnSpPr>
        <p:spPr>
          <a:xfrm flipH="1">
            <a:off x="4265445" y="3673325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2135C813-4F1A-1947-A145-8E70C960D8EE}"/>
              </a:ext>
            </a:extLst>
          </p:cNvPr>
          <p:cNvCxnSpPr>
            <a:cxnSpLocks/>
          </p:cNvCxnSpPr>
          <p:nvPr/>
        </p:nvCxnSpPr>
        <p:spPr>
          <a:xfrm flipH="1">
            <a:off x="4265445" y="4826753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B9B8DC56-53CD-124C-B871-18C909005C8D}"/>
              </a:ext>
            </a:extLst>
          </p:cNvPr>
          <p:cNvCxnSpPr>
            <a:cxnSpLocks/>
          </p:cNvCxnSpPr>
          <p:nvPr/>
        </p:nvCxnSpPr>
        <p:spPr>
          <a:xfrm flipH="1">
            <a:off x="4265445" y="5932054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12D0E53-369A-D94A-82D5-850CFAB1B257}"/>
              </a:ext>
            </a:extLst>
          </p:cNvPr>
          <p:cNvSpPr txBox="1"/>
          <p:nvPr/>
        </p:nvSpPr>
        <p:spPr>
          <a:xfrm>
            <a:off x="2781962" y="2773446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Full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9A7A69-5DC6-224A-AF6C-A34B8D744A81}"/>
              </a:ext>
            </a:extLst>
          </p:cNvPr>
          <p:cNvSpPr txBox="1"/>
          <p:nvPr/>
        </p:nvSpPr>
        <p:spPr>
          <a:xfrm>
            <a:off x="2781961" y="3965373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Limited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1D5380E-5E59-CA47-AADB-E1ADE9B5611C}"/>
              </a:ext>
            </a:extLst>
          </p:cNvPr>
          <p:cNvSpPr txBox="1"/>
          <p:nvPr/>
        </p:nvSpPr>
        <p:spPr>
          <a:xfrm>
            <a:off x="2781961" y="5118800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Progressive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B6425B-CF18-E24F-AEF2-EBA4EB5ABD01}"/>
              </a:ext>
            </a:extLst>
          </p:cNvPr>
          <p:cNvSpPr txBox="1"/>
          <p:nvPr/>
        </p:nvSpPr>
        <p:spPr>
          <a:xfrm>
            <a:off x="4976701" y="2763840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NBFNet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DPMPN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C3245E9-394A-5941-9E87-6DAF81D8CB13}"/>
              </a:ext>
            </a:extLst>
          </p:cNvPr>
          <p:cNvSpPr txBox="1"/>
          <p:nvPr/>
        </p:nvSpPr>
        <p:spPr>
          <a:xfrm>
            <a:off x="4884527" y="520917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RED-GNN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51209B-0458-AA44-B207-DF83E5A9A13A}"/>
              </a:ext>
            </a:extLst>
          </p:cNvPr>
          <p:cNvSpPr txBox="1"/>
          <p:nvPr/>
        </p:nvSpPr>
        <p:spPr>
          <a:xfrm>
            <a:off x="5048293" y="406537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GraIL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C86192-CC94-B349-BF06-B928649439CF}"/>
              </a:ext>
            </a:extLst>
          </p:cNvPr>
          <p:cNvSpPr txBox="1"/>
          <p:nvPr/>
        </p:nvSpPr>
        <p:spPr>
          <a:xfrm>
            <a:off x="7986308" y="402673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NA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FC0B039-5977-EB4B-8C97-D216BF7AE7BB}"/>
              </a:ext>
            </a:extLst>
          </p:cNvPr>
          <p:cNvSpPr txBox="1"/>
          <p:nvPr/>
        </p:nvSpPr>
        <p:spPr>
          <a:xfrm>
            <a:off x="7986307" y="518015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NA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B02699-9D83-4E47-A88A-2DF5492F1224}"/>
              </a:ext>
            </a:extLst>
          </p:cNvPr>
          <p:cNvSpPr txBox="1"/>
          <p:nvPr/>
        </p:nvSpPr>
        <p:spPr>
          <a:xfrm>
            <a:off x="7695567" y="2763839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R-GCN</a:t>
            </a:r>
          </a:p>
          <a:p>
            <a:r>
              <a:rPr kumimoji="1" lang="en-US" altLang="zh-CN" dirty="0" err="1"/>
              <a:t>CompGCN</a:t>
            </a:r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1DD5B2-B5F7-1C4F-9E4D-D75B19DEF59E}"/>
              </a:ext>
            </a:extLst>
          </p:cNvPr>
          <p:cNvSpPr txBox="1"/>
          <p:nvPr/>
        </p:nvSpPr>
        <p:spPr>
          <a:xfrm>
            <a:off x="6204601" y="139946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</a:rPr>
              <a:t>Semantic</a:t>
            </a:r>
            <a:endParaRPr kumimoji="1"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FC2CAFD-FA2B-4C41-8A90-7E051E870387}"/>
              </a:ext>
            </a:extLst>
          </p:cNvPr>
          <p:cNvSpPr txBox="1"/>
          <p:nvPr/>
        </p:nvSpPr>
        <p:spPr>
          <a:xfrm>
            <a:off x="1116021" y="3980562"/>
            <a:ext cx="152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</a:rPr>
              <a:t>Structural</a:t>
            </a:r>
            <a:endParaRPr kumimoji="1"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2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unified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propagation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path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propagate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KG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reasoning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  <a:p>
            <a:pPr>
              <a:lnSpc>
                <a:spcPct val="150000"/>
              </a:lnSpc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053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Comparison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A2EB16-8D20-964C-8ACD-C6E2816DCCAD}"/>
              </a:ext>
            </a:extLst>
          </p:cNvPr>
          <p:cNvSpPr txBox="1"/>
          <p:nvPr/>
        </p:nvSpPr>
        <p:spPr>
          <a:xfrm>
            <a:off x="4505481" y="1943326"/>
            <a:ext cx="601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Query-dependent</a:t>
            </a:r>
            <a:r>
              <a:rPr kumimoji="1" lang="zh-CN" altLang="en-US" b="1" dirty="0"/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is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better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than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/>
              <a:t>not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query-dependent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5205BB9-C6CE-874E-A069-32FFEE4B5BD8}"/>
              </a:ext>
            </a:extLst>
          </p:cNvPr>
          <p:cNvCxnSpPr>
            <a:cxnSpLocks/>
          </p:cNvCxnSpPr>
          <p:nvPr/>
        </p:nvCxnSpPr>
        <p:spPr>
          <a:xfrm>
            <a:off x="6920502" y="2370716"/>
            <a:ext cx="0" cy="36813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BCE349E3-1465-C24F-A65D-C5398C605166}"/>
              </a:ext>
            </a:extLst>
          </p:cNvPr>
          <p:cNvCxnSpPr>
            <a:cxnSpLocks/>
          </p:cNvCxnSpPr>
          <p:nvPr/>
        </p:nvCxnSpPr>
        <p:spPr>
          <a:xfrm flipH="1">
            <a:off x="4334426" y="2481397"/>
            <a:ext cx="557783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3F0BE8E4-3BEE-D54D-B594-7D9C0CF922E1}"/>
              </a:ext>
            </a:extLst>
          </p:cNvPr>
          <p:cNvCxnSpPr>
            <a:cxnSpLocks/>
          </p:cNvCxnSpPr>
          <p:nvPr/>
        </p:nvCxnSpPr>
        <p:spPr>
          <a:xfrm flipH="1">
            <a:off x="4265445" y="3673325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2135C813-4F1A-1947-A145-8E70C960D8EE}"/>
              </a:ext>
            </a:extLst>
          </p:cNvPr>
          <p:cNvCxnSpPr>
            <a:cxnSpLocks/>
          </p:cNvCxnSpPr>
          <p:nvPr/>
        </p:nvCxnSpPr>
        <p:spPr>
          <a:xfrm flipH="1">
            <a:off x="4265445" y="4826753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B9B8DC56-53CD-124C-B871-18C909005C8D}"/>
              </a:ext>
            </a:extLst>
          </p:cNvPr>
          <p:cNvCxnSpPr>
            <a:cxnSpLocks/>
          </p:cNvCxnSpPr>
          <p:nvPr/>
        </p:nvCxnSpPr>
        <p:spPr>
          <a:xfrm flipH="1">
            <a:off x="4265445" y="5932054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12D0E53-369A-D94A-82D5-850CFAB1B257}"/>
              </a:ext>
            </a:extLst>
          </p:cNvPr>
          <p:cNvSpPr txBox="1"/>
          <p:nvPr/>
        </p:nvSpPr>
        <p:spPr>
          <a:xfrm>
            <a:off x="2781962" y="2773446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Full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9A7A69-5DC6-224A-AF6C-A34B8D744A81}"/>
              </a:ext>
            </a:extLst>
          </p:cNvPr>
          <p:cNvSpPr txBox="1"/>
          <p:nvPr/>
        </p:nvSpPr>
        <p:spPr>
          <a:xfrm>
            <a:off x="2781961" y="3965373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Limited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1D5380E-5E59-CA47-AADB-E1ADE9B5611C}"/>
              </a:ext>
            </a:extLst>
          </p:cNvPr>
          <p:cNvSpPr txBox="1"/>
          <p:nvPr/>
        </p:nvSpPr>
        <p:spPr>
          <a:xfrm>
            <a:off x="2781961" y="5118800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Progressive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B6425B-CF18-E24F-AEF2-EBA4EB5ABD01}"/>
              </a:ext>
            </a:extLst>
          </p:cNvPr>
          <p:cNvSpPr txBox="1"/>
          <p:nvPr/>
        </p:nvSpPr>
        <p:spPr>
          <a:xfrm>
            <a:off x="4976701" y="2763840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NBFNet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DPMPN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C3245E9-394A-5941-9E87-6DAF81D8CB13}"/>
              </a:ext>
            </a:extLst>
          </p:cNvPr>
          <p:cNvSpPr txBox="1"/>
          <p:nvPr/>
        </p:nvSpPr>
        <p:spPr>
          <a:xfrm>
            <a:off x="4884527" y="520917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RED-GNN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51209B-0458-AA44-B207-DF83E5A9A13A}"/>
              </a:ext>
            </a:extLst>
          </p:cNvPr>
          <p:cNvSpPr txBox="1"/>
          <p:nvPr/>
        </p:nvSpPr>
        <p:spPr>
          <a:xfrm>
            <a:off x="5048293" y="406537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GraIL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C86192-CC94-B349-BF06-B928649439CF}"/>
              </a:ext>
            </a:extLst>
          </p:cNvPr>
          <p:cNvSpPr txBox="1"/>
          <p:nvPr/>
        </p:nvSpPr>
        <p:spPr>
          <a:xfrm>
            <a:off x="7986308" y="402673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85000"/>
                  </a:schemeClr>
                </a:solidFill>
              </a:rPr>
              <a:t>NA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FC0B039-5977-EB4B-8C97-D216BF7AE7BB}"/>
              </a:ext>
            </a:extLst>
          </p:cNvPr>
          <p:cNvSpPr txBox="1"/>
          <p:nvPr/>
        </p:nvSpPr>
        <p:spPr>
          <a:xfrm>
            <a:off x="7986307" y="518015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85000"/>
                  </a:schemeClr>
                </a:solidFill>
              </a:rPr>
              <a:t>NA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B02699-9D83-4E47-A88A-2DF5492F1224}"/>
              </a:ext>
            </a:extLst>
          </p:cNvPr>
          <p:cNvSpPr txBox="1"/>
          <p:nvPr/>
        </p:nvSpPr>
        <p:spPr>
          <a:xfrm>
            <a:off x="7695567" y="2763839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85000"/>
                  </a:schemeClr>
                </a:solidFill>
              </a:rPr>
              <a:t>R-GCN</a:t>
            </a:r>
          </a:p>
          <a:p>
            <a:r>
              <a:rPr kumimoji="1" lang="en-US" altLang="zh-CN" dirty="0" err="1">
                <a:solidFill>
                  <a:schemeClr val="bg1">
                    <a:lumMod val="85000"/>
                  </a:schemeClr>
                </a:solidFill>
              </a:rPr>
              <a:t>CompGCN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1DD5B2-B5F7-1C4F-9E4D-D75B19DEF59E}"/>
              </a:ext>
            </a:extLst>
          </p:cNvPr>
          <p:cNvSpPr txBox="1"/>
          <p:nvPr/>
        </p:nvSpPr>
        <p:spPr>
          <a:xfrm>
            <a:off x="6204601" y="139946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</a:rPr>
              <a:t>Semantic</a:t>
            </a:r>
            <a:endParaRPr kumimoji="1"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FC2CAFD-FA2B-4C41-8A90-7E051E870387}"/>
              </a:ext>
            </a:extLst>
          </p:cNvPr>
          <p:cNvSpPr txBox="1"/>
          <p:nvPr/>
        </p:nvSpPr>
        <p:spPr>
          <a:xfrm>
            <a:off x="1116021" y="3980562"/>
            <a:ext cx="152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/>
              <a:t>Structural</a:t>
            </a:r>
            <a:endParaRPr kumimoji="1" lang="zh-CN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94785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Comparison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2D0E53-369A-D94A-82D5-850CFAB1B257}"/>
              </a:ext>
            </a:extLst>
          </p:cNvPr>
          <p:cNvSpPr txBox="1"/>
          <p:nvPr/>
        </p:nvSpPr>
        <p:spPr>
          <a:xfrm>
            <a:off x="1657167" y="2826058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Full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9A7A69-5DC6-224A-AF6C-A34B8D744A81}"/>
              </a:ext>
            </a:extLst>
          </p:cNvPr>
          <p:cNvSpPr txBox="1"/>
          <p:nvPr/>
        </p:nvSpPr>
        <p:spPr>
          <a:xfrm>
            <a:off x="1657166" y="4017985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Limited</a:t>
            </a:r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propagation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1D5380E-5E59-CA47-AADB-E1ADE9B5611C}"/>
              </a:ext>
            </a:extLst>
          </p:cNvPr>
          <p:cNvSpPr txBox="1"/>
          <p:nvPr/>
        </p:nvSpPr>
        <p:spPr>
          <a:xfrm>
            <a:off x="1657166" y="5171412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Progressive</a:t>
            </a:r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propagation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B6425B-CF18-E24F-AEF2-EBA4EB5ABD01}"/>
              </a:ext>
            </a:extLst>
          </p:cNvPr>
          <p:cNvSpPr txBox="1"/>
          <p:nvPr/>
        </p:nvSpPr>
        <p:spPr>
          <a:xfrm>
            <a:off x="3851906" y="2816452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NBFNet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DPMPN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C3245E9-394A-5941-9E87-6DAF81D8CB13}"/>
              </a:ext>
            </a:extLst>
          </p:cNvPr>
          <p:cNvSpPr txBox="1"/>
          <p:nvPr/>
        </p:nvSpPr>
        <p:spPr>
          <a:xfrm>
            <a:off x="3759732" y="526179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RED-GNN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51209B-0458-AA44-B207-DF83E5A9A13A}"/>
              </a:ext>
            </a:extLst>
          </p:cNvPr>
          <p:cNvSpPr txBox="1"/>
          <p:nvPr/>
        </p:nvSpPr>
        <p:spPr>
          <a:xfrm>
            <a:off x="3923498" y="411798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GraIL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FAA0896-9C29-0541-96B9-AB93CF04B65B}"/>
              </a:ext>
            </a:extLst>
          </p:cNvPr>
          <p:cNvSpPr txBox="1"/>
          <p:nvPr/>
        </p:nvSpPr>
        <p:spPr>
          <a:xfrm>
            <a:off x="7335178" y="2713493"/>
            <a:ext cx="383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FF0000"/>
                </a:solidFill>
              </a:rPr>
              <a:t>Too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expensive.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FF0000"/>
                </a:solidFill>
              </a:rPr>
              <a:t>Hard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to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propagate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deeper.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A140EED-3C90-AA4C-B5A4-A79BDCB1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644" y="3811120"/>
            <a:ext cx="2967254" cy="2171729"/>
          </a:xfrm>
          <a:prstGeom prst="rect">
            <a:avLst/>
          </a:prstGeom>
        </p:spPr>
      </p:pic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E3D34122-DB27-B54F-84C9-8BCC3E159FBB}"/>
              </a:ext>
            </a:extLst>
          </p:cNvPr>
          <p:cNvCxnSpPr>
            <a:cxnSpLocks/>
          </p:cNvCxnSpPr>
          <p:nvPr/>
        </p:nvCxnSpPr>
        <p:spPr>
          <a:xfrm flipH="1">
            <a:off x="1339435" y="2532192"/>
            <a:ext cx="557783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90F6E16F-8A6C-E949-9AD7-0ABA50415DE8}"/>
              </a:ext>
            </a:extLst>
          </p:cNvPr>
          <p:cNvCxnSpPr>
            <a:cxnSpLocks/>
          </p:cNvCxnSpPr>
          <p:nvPr/>
        </p:nvCxnSpPr>
        <p:spPr>
          <a:xfrm flipH="1">
            <a:off x="1270454" y="3724120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BCC3665C-75C6-B344-B7BB-803489A6C906}"/>
              </a:ext>
            </a:extLst>
          </p:cNvPr>
          <p:cNvCxnSpPr>
            <a:cxnSpLocks/>
          </p:cNvCxnSpPr>
          <p:nvPr/>
        </p:nvCxnSpPr>
        <p:spPr>
          <a:xfrm flipH="1">
            <a:off x="1270454" y="4877548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87425DFE-D9DB-334D-87E0-94E6565A0234}"/>
              </a:ext>
            </a:extLst>
          </p:cNvPr>
          <p:cNvCxnSpPr>
            <a:cxnSpLocks/>
          </p:cNvCxnSpPr>
          <p:nvPr/>
        </p:nvCxnSpPr>
        <p:spPr>
          <a:xfrm flipH="1">
            <a:off x="1270454" y="5982849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7823B9D2-BE3A-A944-983B-8EB5613256AF}"/>
              </a:ext>
            </a:extLst>
          </p:cNvPr>
          <p:cNvSpPr/>
          <p:nvPr/>
        </p:nvSpPr>
        <p:spPr>
          <a:xfrm>
            <a:off x="1587776" y="2532192"/>
            <a:ext cx="4484671" cy="1193601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4206275-30F0-8C41-A369-B5123E0799EA}"/>
              </a:ext>
            </a:extLst>
          </p:cNvPr>
          <p:cNvSpPr txBox="1"/>
          <p:nvPr/>
        </p:nvSpPr>
        <p:spPr>
          <a:xfrm>
            <a:off x="1587776" y="1939858"/>
            <a:ext cx="152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</a:rPr>
              <a:t>Structural</a:t>
            </a:r>
            <a:endParaRPr kumimoji="1"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2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Comparison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2D0E53-369A-D94A-82D5-850CFAB1B257}"/>
              </a:ext>
            </a:extLst>
          </p:cNvPr>
          <p:cNvSpPr txBox="1"/>
          <p:nvPr/>
        </p:nvSpPr>
        <p:spPr>
          <a:xfrm>
            <a:off x="1657167" y="2826058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Full</a:t>
            </a:r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propagation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9A7A69-5DC6-224A-AF6C-A34B8D744A81}"/>
              </a:ext>
            </a:extLst>
          </p:cNvPr>
          <p:cNvSpPr txBox="1"/>
          <p:nvPr/>
        </p:nvSpPr>
        <p:spPr>
          <a:xfrm>
            <a:off x="1657166" y="4017985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Limited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1D5380E-5E59-CA47-AADB-E1ADE9B5611C}"/>
              </a:ext>
            </a:extLst>
          </p:cNvPr>
          <p:cNvSpPr txBox="1"/>
          <p:nvPr/>
        </p:nvSpPr>
        <p:spPr>
          <a:xfrm>
            <a:off x="1657166" y="5171412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Progressive</a:t>
            </a:r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propagation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B6425B-CF18-E24F-AEF2-EBA4EB5ABD01}"/>
              </a:ext>
            </a:extLst>
          </p:cNvPr>
          <p:cNvSpPr txBox="1"/>
          <p:nvPr/>
        </p:nvSpPr>
        <p:spPr>
          <a:xfrm>
            <a:off x="3851906" y="2816452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</a:rPr>
              <a:t>NBFNet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DPMPN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C3245E9-394A-5941-9E87-6DAF81D8CB13}"/>
              </a:ext>
            </a:extLst>
          </p:cNvPr>
          <p:cNvSpPr txBox="1"/>
          <p:nvPr/>
        </p:nvSpPr>
        <p:spPr>
          <a:xfrm>
            <a:off x="3759732" y="526179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RED-GNN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51209B-0458-AA44-B207-DF83E5A9A13A}"/>
              </a:ext>
            </a:extLst>
          </p:cNvPr>
          <p:cNvSpPr txBox="1"/>
          <p:nvPr/>
        </p:nvSpPr>
        <p:spPr>
          <a:xfrm>
            <a:off x="3923498" y="411798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GraIL</a:t>
            </a:r>
            <a:endParaRPr kumimoji="1" lang="zh-CN" altLang="en-US" dirty="0"/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E3D34122-DB27-B54F-84C9-8BCC3E159FBB}"/>
              </a:ext>
            </a:extLst>
          </p:cNvPr>
          <p:cNvCxnSpPr>
            <a:cxnSpLocks/>
          </p:cNvCxnSpPr>
          <p:nvPr/>
        </p:nvCxnSpPr>
        <p:spPr>
          <a:xfrm flipH="1">
            <a:off x="1339435" y="2532192"/>
            <a:ext cx="557783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90F6E16F-8A6C-E949-9AD7-0ABA50415DE8}"/>
              </a:ext>
            </a:extLst>
          </p:cNvPr>
          <p:cNvCxnSpPr>
            <a:cxnSpLocks/>
          </p:cNvCxnSpPr>
          <p:nvPr/>
        </p:nvCxnSpPr>
        <p:spPr>
          <a:xfrm flipH="1">
            <a:off x="1270454" y="3724120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BCC3665C-75C6-B344-B7BB-803489A6C906}"/>
              </a:ext>
            </a:extLst>
          </p:cNvPr>
          <p:cNvCxnSpPr>
            <a:cxnSpLocks/>
          </p:cNvCxnSpPr>
          <p:nvPr/>
        </p:nvCxnSpPr>
        <p:spPr>
          <a:xfrm flipH="1">
            <a:off x="1270454" y="4877548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87425DFE-D9DB-334D-87E0-94E6565A0234}"/>
              </a:ext>
            </a:extLst>
          </p:cNvPr>
          <p:cNvCxnSpPr>
            <a:cxnSpLocks/>
          </p:cNvCxnSpPr>
          <p:nvPr/>
        </p:nvCxnSpPr>
        <p:spPr>
          <a:xfrm flipH="1">
            <a:off x="1270454" y="5982849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7823B9D2-BE3A-A944-983B-8EB5613256AF}"/>
              </a:ext>
            </a:extLst>
          </p:cNvPr>
          <p:cNvSpPr/>
          <p:nvPr/>
        </p:nvSpPr>
        <p:spPr>
          <a:xfrm>
            <a:off x="1587776" y="3711636"/>
            <a:ext cx="4484671" cy="1193601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6E706CE-C0BA-D04A-9DB6-50A6AD390325}"/>
              </a:ext>
            </a:extLst>
          </p:cNvPr>
          <p:cNvSpPr txBox="1"/>
          <p:nvPr/>
        </p:nvSpPr>
        <p:spPr>
          <a:xfrm>
            <a:off x="6855296" y="3946891"/>
            <a:ext cx="504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rgbClr val="FF0000"/>
                </a:solidFill>
              </a:rPr>
              <a:t>Requires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query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entity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and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answer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entity.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rgbClr val="FF0000"/>
                </a:solidFill>
              </a:rPr>
              <a:t>Extracting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enclosing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subgraphs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is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inefficient.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193C3AD-9CD1-FE49-ADB1-2944BD55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330" y="825338"/>
            <a:ext cx="3012501" cy="260366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F409814-0A6D-0E4C-AE44-AB9B857E3578}"/>
              </a:ext>
            </a:extLst>
          </p:cNvPr>
          <p:cNvSpPr txBox="1"/>
          <p:nvPr/>
        </p:nvSpPr>
        <p:spPr>
          <a:xfrm>
            <a:off x="1587776" y="1939858"/>
            <a:ext cx="152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>
                <a:solidFill>
                  <a:schemeClr val="bg1">
                    <a:lumMod val="50000"/>
                  </a:schemeClr>
                </a:solidFill>
              </a:rPr>
              <a:t>Structural</a:t>
            </a:r>
            <a:endParaRPr kumimoji="1" lang="zh-CN" alt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69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Comparison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2D0E53-369A-D94A-82D5-850CFAB1B257}"/>
              </a:ext>
            </a:extLst>
          </p:cNvPr>
          <p:cNvSpPr txBox="1"/>
          <p:nvPr/>
        </p:nvSpPr>
        <p:spPr>
          <a:xfrm>
            <a:off x="1657167" y="2826058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Full</a:t>
            </a:r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propagation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9A7A69-5DC6-224A-AF6C-A34B8D744A81}"/>
              </a:ext>
            </a:extLst>
          </p:cNvPr>
          <p:cNvSpPr txBox="1"/>
          <p:nvPr/>
        </p:nvSpPr>
        <p:spPr>
          <a:xfrm>
            <a:off x="1657166" y="4017985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Limited</a:t>
            </a:r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50000"/>
                  </a:schemeClr>
                </a:solidFill>
              </a:rPr>
              <a:t>propagation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1D5380E-5E59-CA47-AADB-E1ADE9B5611C}"/>
              </a:ext>
            </a:extLst>
          </p:cNvPr>
          <p:cNvSpPr txBox="1"/>
          <p:nvPr/>
        </p:nvSpPr>
        <p:spPr>
          <a:xfrm>
            <a:off x="1657166" y="5171412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Progressive</a:t>
            </a:r>
            <a:r>
              <a:rPr kumimoji="1" lang="zh-CN" altLang="en-US" b="1" dirty="0"/>
              <a:t> </a:t>
            </a:r>
            <a:endParaRPr kumimoji="1" lang="en-US" altLang="zh-CN" b="1" dirty="0"/>
          </a:p>
          <a:p>
            <a:r>
              <a:rPr kumimoji="1" lang="en-US" altLang="zh-CN" b="1" dirty="0"/>
              <a:t>propagation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B6425B-CF18-E24F-AEF2-EBA4EB5ABD01}"/>
              </a:ext>
            </a:extLst>
          </p:cNvPr>
          <p:cNvSpPr txBox="1"/>
          <p:nvPr/>
        </p:nvSpPr>
        <p:spPr>
          <a:xfrm>
            <a:off x="3851906" y="2816452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</a:rPr>
              <a:t>NBFNet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DPMPN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C3245E9-394A-5941-9E87-6DAF81D8CB13}"/>
              </a:ext>
            </a:extLst>
          </p:cNvPr>
          <p:cNvSpPr txBox="1"/>
          <p:nvPr/>
        </p:nvSpPr>
        <p:spPr>
          <a:xfrm>
            <a:off x="3759732" y="526179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RED-GNN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51209B-0458-AA44-B207-DF83E5A9A13A}"/>
              </a:ext>
            </a:extLst>
          </p:cNvPr>
          <p:cNvSpPr txBox="1"/>
          <p:nvPr/>
        </p:nvSpPr>
        <p:spPr>
          <a:xfrm>
            <a:off x="3923498" y="411798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GraIL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E3D34122-DB27-B54F-84C9-8BCC3E159FBB}"/>
              </a:ext>
            </a:extLst>
          </p:cNvPr>
          <p:cNvCxnSpPr>
            <a:cxnSpLocks/>
          </p:cNvCxnSpPr>
          <p:nvPr/>
        </p:nvCxnSpPr>
        <p:spPr>
          <a:xfrm flipH="1">
            <a:off x="1339435" y="2532192"/>
            <a:ext cx="557783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90F6E16F-8A6C-E949-9AD7-0ABA50415DE8}"/>
              </a:ext>
            </a:extLst>
          </p:cNvPr>
          <p:cNvCxnSpPr>
            <a:cxnSpLocks/>
          </p:cNvCxnSpPr>
          <p:nvPr/>
        </p:nvCxnSpPr>
        <p:spPr>
          <a:xfrm flipH="1">
            <a:off x="1270454" y="3724120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BCC3665C-75C6-B344-B7BB-803489A6C906}"/>
              </a:ext>
            </a:extLst>
          </p:cNvPr>
          <p:cNvCxnSpPr>
            <a:cxnSpLocks/>
          </p:cNvCxnSpPr>
          <p:nvPr/>
        </p:nvCxnSpPr>
        <p:spPr>
          <a:xfrm flipH="1">
            <a:off x="1270454" y="4877548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87425DFE-D9DB-334D-87E0-94E6565A0234}"/>
              </a:ext>
            </a:extLst>
          </p:cNvPr>
          <p:cNvCxnSpPr>
            <a:cxnSpLocks/>
          </p:cNvCxnSpPr>
          <p:nvPr/>
        </p:nvCxnSpPr>
        <p:spPr>
          <a:xfrm flipH="1">
            <a:off x="1270454" y="5982849"/>
            <a:ext cx="56468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7823B9D2-BE3A-A944-983B-8EB5613256AF}"/>
              </a:ext>
            </a:extLst>
          </p:cNvPr>
          <p:cNvSpPr/>
          <p:nvPr/>
        </p:nvSpPr>
        <p:spPr>
          <a:xfrm>
            <a:off x="1587776" y="4864296"/>
            <a:ext cx="4484671" cy="112761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DDA5B10-30B2-464C-8A46-DB43F3C5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29" y="363945"/>
            <a:ext cx="2639666" cy="17711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517132A-0A36-A042-BC58-5A29919D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644" y="4484738"/>
            <a:ext cx="3187365" cy="21667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1A0C4B5-9482-F64E-8D0E-5BB437689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642" y="2317957"/>
            <a:ext cx="3187367" cy="216678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751222-B36B-1940-805B-417C89926923}"/>
              </a:ext>
            </a:extLst>
          </p:cNvPr>
          <p:cNvSpPr txBox="1"/>
          <p:nvPr/>
        </p:nvSpPr>
        <p:spPr>
          <a:xfrm>
            <a:off x="10467995" y="308373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WN18RR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316DE61-076D-C447-A6A4-BFDDE9AE153B}"/>
              </a:ext>
            </a:extLst>
          </p:cNvPr>
          <p:cNvSpPr txBox="1"/>
          <p:nvPr/>
        </p:nvSpPr>
        <p:spPr>
          <a:xfrm>
            <a:off x="10467995" y="5264432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FB15k-237</a:t>
            </a:r>
            <a:endParaRPr kumimoji="1"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CB36123-BAA6-7A40-801D-10E39E18BA2E}"/>
              </a:ext>
            </a:extLst>
          </p:cNvPr>
          <p:cNvSpPr txBox="1"/>
          <p:nvPr/>
        </p:nvSpPr>
        <p:spPr>
          <a:xfrm>
            <a:off x="1688338" y="6030976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rgbClr val="FF0000"/>
                </a:solidFill>
              </a:rPr>
              <a:t>Will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degenerate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to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the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full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propagation.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rgbClr val="FF0000"/>
                </a:solidFill>
              </a:rPr>
              <a:t>Suffer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in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a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dense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graph.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77F38FC-20C1-0540-839D-BC0EAE4C4F0A}"/>
              </a:ext>
            </a:extLst>
          </p:cNvPr>
          <p:cNvSpPr txBox="1"/>
          <p:nvPr/>
        </p:nvSpPr>
        <p:spPr>
          <a:xfrm>
            <a:off x="1587776" y="1939858"/>
            <a:ext cx="152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>
                <a:solidFill>
                  <a:schemeClr val="bg1">
                    <a:lumMod val="50000"/>
                  </a:schemeClr>
                </a:solidFill>
              </a:rPr>
              <a:t>Structural</a:t>
            </a:r>
            <a:endParaRPr kumimoji="1" lang="zh-CN" alt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6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Comparison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3D5458-8CE0-E54F-98D8-D5CB25DD5145}"/>
              </a:ext>
            </a:extLst>
          </p:cNvPr>
          <p:cNvSpPr txBox="1"/>
          <p:nvPr/>
        </p:nvSpPr>
        <p:spPr>
          <a:xfrm>
            <a:off x="2215391" y="1757561"/>
            <a:ext cx="20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Query-dependent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5281411-7AE5-154B-AC37-40E113CFB847}"/>
              </a:ext>
            </a:extLst>
          </p:cNvPr>
          <p:cNvSpPr txBox="1"/>
          <p:nvPr/>
        </p:nvSpPr>
        <p:spPr>
          <a:xfrm>
            <a:off x="4449146" y="1757561"/>
            <a:ext cx="252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kumimoji="1" lang="zh-CN" alt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query-dependent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797F28A-5EE0-4640-B21B-5B1FCC86B1BA}"/>
              </a:ext>
            </a:extLst>
          </p:cNvPr>
          <p:cNvCxnSpPr>
            <a:cxnSpLocks/>
          </p:cNvCxnSpPr>
          <p:nvPr/>
        </p:nvCxnSpPr>
        <p:spPr>
          <a:xfrm flipH="1">
            <a:off x="2044337" y="2295632"/>
            <a:ext cx="46907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9E30FCAD-E684-6742-8DA8-8BBEE75F7E29}"/>
              </a:ext>
            </a:extLst>
          </p:cNvPr>
          <p:cNvCxnSpPr>
            <a:cxnSpLocks/>
          </p:cNvCxnSpPr>
          <p:nvPr/>
        </p:nvCxnSpPr>
        <p:spPr>
          <a:xfrm flipH="1">
            <a:off x="1975355" y="3487560"/>
            <a:ext cx="475974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4DC1B454-E491-BF49-A4C0-EBCC6B57BC3C}"/>
              </a:ext>
            </a:extLst>
          </p:cNvPr>
          <p:cNvCxnSpPr>
            <a:cxnSpLocks/>
          </p:cNvCxnSpPr>
          <p:nvPr/>
        </p:nvCxnSpPr>
        <p:spPr>
          <a:xfrm flipH="1">
            <a:off x="1975355" y="4670484"/>
            <a:ext cx="4838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FB96B92-9BEC-E248-B9E0-99ACDA2409ED}"/>
              </a:ext>
            </a:extLst>
          </p:cNvPr>
          <p:cNvSpPr txBox="1"/>
          <p:nvPr/>
        </p:nvSpPr>
        <p:spPr>
          <a:xfrm>
            <a:off x="491872" y="2587681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Full</a:t>
            </a:r>
            <a:r>
              <a:rPr kumimoji="1" lang="zh-CN" alt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propagation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F2F447-E658-094B-B087-0689E80361DC}"/>
              </a:ext>
            </a:extLst>
          </p:cNvPr>
          <p:cNvSpPr txBox="1"/>
          <p:nvPr/>
        </p:nvSpPr>
        <p:spPr>
          <a:xfrm>
            <a:off x="491871" y="3779608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Limited</a:t>
            </a:r>
            <a:r>
              <a:rPr kumimoji="1" lang="zh-CN" alt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propagation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1AD76DB-2EDD-CF4A-87D1-0226991A635B}"/>
              </a:ext>
            </a:extLst>
          </p:cNvPr>
          <p:cNvSpPr txBox="1"/>
          <p:nvPr/>
        </p:nvSpPr>
        <p:spPr>
          <a:xfrm>
            <a:off x="491871" y="4933035"/>
            <a:ext cx="14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Progressive</a:t>
            </a:r>
            <a:r>
              <a:rPr kumimoji="1" lang="zh-CN" alt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zh-CN" b="1" dirty="0">
                <a:solidFill>
                  <a:schemeClr val="bg1">
                    <a:lumMod val="75000"/>
                  </a:schemeClr>
                </a:solidFill>
              </a:rPr>
              <a:t>propagation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FCB185C-C86F-B246-8202-E8A55683984B}"/>
              </a:ext>
            </a:extLst>
          </p:cNvPr>
          <p:cNvSpPr txBox="1"/>
          <p:nvPr/>
        </p:nvSpPr>
        <p:spPr>
          <a:xfrm>
            <a:off x="2720596" y="4915030"/>
            <a:ext cx="3878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Will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degenerate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full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propagation.</a:t>
            </a:r>
          </a:p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Suffer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dense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graph.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B43D2F-F6DC-3144-8D1A-B9A545AEED6B}"/>
              </a:ext>
            </a:extLst>
          </p:cNvPr>
          <p:cNvSpPr txBox="1"/>
          <p:nvPr/>
        </p:nvSpPr>
        <p:spPr>
          <a:xfrm>
            <a:off x="2720596" y="3631031"/>
            <a:ext cx="4250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Requires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query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entity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answer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entity.</a:t>
            </a:r>
          </a:p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Extracting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enclosing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subgraphs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inefficient.</a:t>
            </a:r>
          </a:p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Inapplicable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large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graph.</a:t>
            </a:r>
          </a:p>
        </p:txBody>
      </p:sp>
      <p:sp>
        <p:nvSpPr>
          <p:cNvPr id="24" name="文本框 1">
            <a:extLst>
              <a:ext uri="{FF2B5EF4-FFF2-40B4-BE49-F238E27FC236}">
                <a16:creationId xmlns:a16="http://schemas.microsoft.com/office/drawing/2014/main" id="{FFAA0896-9C29-0541-96B9-AB93CF04B65B}"/>
              </a:ext>
            </a:extLst>
          </p:cNvPr>
          <p:cNvSpPr txBox="1"/>
          <p:nvPr/>
        </p:nvSpPr>
        <p:spPr>
          <a:xfrm>
            <a:off x="2725854" y="2587681"/>
            <a:ext cx="265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Too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expensive.</a:t>
            </a:r>
          </a:p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Hard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propagate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deeper.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AFCECC2D-C5F2-294A-B6F2-87BEF0A893C7}"/>
              </a:ext>
            </a:extLst>
          </p:cNvPr>
          <p:cNvSpPr/>
          <p:nvPr/>
        </p:nvSpPr>
        <p:spPr>
          <a:xfrm>
            <a:off x="402662" y="1636251"/>
            <a:ext cx="6765053" cy="4345858"/>
          </a:xfrm>
          <a:prstGeom prst="roundRect">
            <a:avLst/>
          </a:pr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014AA8A-7625-0F4E-9030-AEC3C2CF33B9}"/>
              </a:ext>
            </a:extLst>
          </p:cNvPr>
          <p:cNvSpPr txBox="1"/>
          <p:nvPr/>
        </p:nvSpPr>
        <p:spPr>
          <a:xfrm>
            <a:off x="7412361" y="2887395"/>
            <a:ext cx="407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</a:rPr>
              <a:t>Large</a:t>
            </a:r>
            <a:r>
              <a:rPr kumimoji="1" lang="zh-CN" altLang="en-US" sz="24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</a:rPr>
              <a:t>size</a:t>
            </a:r>
            <a:r>
              <a:rPr kumimoji="1" lang="zh-CN" altLang="en-US" sz="24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</a:rPr>
              <a:t>but</a:t>
            </a:r>
            <a:r>
              <a:rPr kumimoji="1" lang="zh-CN" altLang="en-US" sz="24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</a:rPr>
              <a:t>shallow</a:t>
            </a:r>
            <a:r>
              <a:rPr kumimoji="1" lang="zh-CN" altLang="en-US" sz="24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</a:rPr>
              <a:t>step.</a:t>
            </a:r>
          </a:p>
          <a:p>
            <a:endParaRPr kumimoji="1" lang="en-US" altLang="zh-CN" sz="2400" b="1" i="1" dirty="0">
              <a:solidFill>
                <a:srgbClr val="FF0000"/>
              </a:solidFill>
            </a:endParaRPr>
          </a:p>
          <a:p>
            <a:r>
              <a:rPr kumimoji="1" lang="en-US" altLang="zh-CN" sz="2400" b="1" i="1" dirty="0">
                <a:solidFill>
                  <a:srgbClr val="FF0000"/>
                </a:solidFill>
              </a:rPr>
              <a:t>Expensive</a:t>
            </a:r>
            <a:r>
              <a:rPr kumimoji="1" lang="zh-CN" altLang="en-US" sz="24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</a:rPr>
              <a:t>and</a:t>
            </a:r>
            <a:r>
              <a:rPr kumimoji="1" lang="zh-CN" altLang="en-US" sz="24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</a:rPr>
              <a:t>inefficient.</a:t>
            </a:r>
            <a:endParaRPr kumimoji="1"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7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unified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framework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path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1</a:t>
            </a:r>
            <a:r>
              <a:rPr kumimoji="1" lang="zh-CN" altLang="en-US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What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is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path?</a:t>
            </a:r>
            <a:endParaRPr kumimoji="1"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rgbClr val="FF0000"/>
                </a:solidFill>
                <a:sym typeface="Wingdings" pitchFamily="2" charset="2"/>
              </a:rPr>
              <a:t>2 </a:t>
            </a:r>
            <a:r>
              <a:rPr kumimoji="1" lang="zh-CN" altLang="en-US" baseline="-25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kinds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paths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do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we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need?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Learning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propagate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KG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reasoning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  <a:p>
            <a:pPr>
              <a:lnSpc>
                <a:spcPct val="150000"/>
              </a:lnSpc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234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1C99A22-9533-A348-A872-2ADE106E248E}"/>
              </a:ext>
            </a:extLst>
          </p:cNvPr>
          <p:cNvSpPr txBox="1"/>
          <p:nvPr/>
        </p:nvSpPr>
        <p:spPr>
          <a:xfrm>
            <a:off x="2751615" y="1268946"/>
            <a:ext cx="668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Q</a:t>
            </a:r>
            <a:r>
              <a:rPr kumimoji="1" lang="en-US" altLang="zh-CN" sz="24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: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kinds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propagation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paths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do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we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?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🤔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814AEA3-BE5E-EE4F-B14D-588C2CF7B053}"/>
              </a:ext>
            </a:extLst>
          </p:cNvPr>
          <p:cNvSpPr txBox="1"/>
          <p:nvPr/>
        </p:nvSpPr>
        <p:spPr>
          <a:xfrm>
            <a:off x="1680254" y="1782560"/>
            <a:ext cx="96856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00B050"/>
                </a:solidFill>
              </a:rPr>
              <a:t>Deeper</a:t>
            </a:r>
            <a:r>
              <a:rPr kumimoji="1" lang="zh-CN" altLang="en-US" sz="28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800" b="1" dirty="0">
                <a:solidFill>
                  <a:srgbClr val="00B050"/>
                </a:solidFill>
              </a:rPr>
              <a:t>step</a:t>
            </a:r>
            <a:r>
              <a:rPr kumimoji="1" lang="zh-CN" altLang="en-US" sz="28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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to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capture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longer-range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semantics</a:t>
            </a:r>
            <a:endParaRPr kumimoji="1" lang="en-US" altLang="zh-CN" sz="2000" dirty="0">
              <a:sym typeface="Wingdings" pitchFamily="2" charset="2"/>
            </a:endParaRPr>
          </a:p>
          <a:p>
            <a:pPr algn="ctr"/>
            <a:r>
              <a:rPr kumimoji="1" lang="en-US" altLang="zh-CN" sz="2800" b="1" dirty="0">
                <a:solidFill>
                  <a:srgbClr val="00B050"/>
                </a:solidFill>
                <a:sym typeface="Wingdings" pitchFamily="2" charset="2"/>
              </a:rPr>
              <a:t>Smaller</a:t>
            </a:r>
            <a:r>
              <a:rPr kumimoji="1" lang="zh-CN" altLang="en-US" sz="28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kumimoji="1" lang="en-US" altLang="zh-CN" sz="2800" b="1" dirty="0">
                <a:solidFill>
                  <a:srgbClr val="00B050"/>
                </a:solidFill>
                <a:sym typeface="Wingdings" pitchFamily="2" charset="2"/>
              </a:rPr>
              <a:t>size</a:t>
            </a:r>
            <a:r>
              <a:rPr kumimoji="1" lang="zh-CN" altLang="en-US" sz="28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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to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decrease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complexity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and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cost</a:t>
            </a:r>
          </a:p>
          <a:p>
            <a:pPr algn="ctr"/>
            <a:r>
              <a:rPr kumimoji="1" lang="en-US" altLang="zh-CN" sz="2800" b="1" dirty="0">
                <a:solidFill>
                  <a:srgbClr val="00B050"/>
                </a:solidFill>
                <a:sym typeface="Wingdings" pitchFamily="2" charset="2"/>
              </a:rPr>
              <a:t>Query-dependent</a:t>
            </a:r>
            <a:r>
              <a:rPr kumimoji="1" lang="zh-CN" altLang="en-US" sz="28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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to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distinguish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different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entities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and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edges</a:t>
            </a:r>
            <a:endParaRPr kumimoji="1"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6FAD128-794F-864F-B448-9531514B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95" y="3505781"/>
            <a:ext cx="4952873" cy="28909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829CF13-20EC-0B49-83D0-5CEDF5043ACE}"/>
              </a:ext>
            </a:extLst>
          </p:cNvPr>
          <p:cNvSpPr txBox="1"/>
          <p:nvPr/>
        </p:nvSpPr>
        <p:spPr>
          <a:xfrm>
            <a:off x="570976" y="2076953"/>
            <a:ext cx="1109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i="1" dirty="0"/>
              <a:t>Structural</a:t>
            </a:r>
          </a:p>
          <a:p>
            <a:pPr algn="ctr"/>
            <a:endParaRPr kumimoji="1" lang="en-US" altLang="zh-CN" sz="2000" i="1" dirty="0"/>
          </a:p>
          <a:p>
            <a:pPr algn="ctr"/>
            <a:r>
              <a:rPr kumimoji="1" lang="en-US" altLang="zh-CN" sz="2000" i="1" dirty="0"/>
              <a:t>Semantic</a:t>
            </a:r>
            <a:endParaRPr kumimoji="1" lang="zh-CN" altLang="en-US" sz="2000" i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0C7715-1F82-1F44-B132-C70E92AA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86" y="4150673"/>
            <a:ext cx="3536183" cy="21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6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1C99A22-9533-A348-A872-2ADE106E248E}"/>
              </a:ext>
            </a:extLst>
          </p:cNvPr>
          <p:cNvSpPr txBox="1"/>
          <p:nvPr/>
        </p:nvSpPr>
        <p:spPr>
          <a:xfrm>
            <a:off x="2751615" y="1268946"/>
            <a:ext cx="668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Q</a:t>
            </a:r>
            <a:r>
              <a:rPr kumimoji="1" lang="en-US" altLang="zh-CN" sz="24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: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kinds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propagation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paths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do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we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?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🤔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814AEA3-BE5E-EE4F-B14D-588C2CF7B053}"/>
              </a:ext>
            </a:extLst>
          </p:cNvPr>
          <p:cNvSpPr txBox="1"/>
          <p:nvPr/>
        </p:nvSpPr>
        <p:spPr>
          <a:xfrm>
            <a:off x="1680254" y="1782560"/>
            <a:ext cx="96856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00B050"/>
                </a:solidFill>
              </a:rPr>
              <a:t>Deeper</a:t>
            </a:r>
            <a:r>
              <a:rPr kumimoji="1" lang="zh-CN" altLang="en-US" sz="28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800" b="1" dirty="0">
                <a:solidFill>
                  <a:srgbClr val="00B050"/>
                </a:solidFill>
              </a:rPr>
              <a:t>step</a:t>
            </a:r>
            <a:r>
              <a:rPr kumimoji="1" lang="zh-CN" altLang="en-US" sz="28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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to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capture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longer-range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semantics</a:t>
            </a:r>
            <a:endParaRPr kumimoji="1" lang="en-US" altLang="zh-CN" sz="2000" dirty="0">
              <a:sym typeface="Wingdings" pitchFamily="2" charset="2"/>
            </a:endParaRPr>
          </a:p>
          <a:p>
            <a:pPr algn="ctr"/>
            <a:r>
              <a:rPr kumimoji="1" lang="en-US" altLang="zh-CN" sz="2800" b="1" dirty="0">
                <a:solidFill>
                  <a:srgbClr val="00B050"/>
                </a:solidFill>
                <a:sym typeface="Wingdings" pitchFamily="2" charset="2"/>
              </a:rPr>
              <a:t>Smaller</a:t>
            </a:r>
            <a:r>
              <a:rPr kumimoji="1" lang="zh-CN" altLang="en-US" sz="28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kumimoji="1" lang="en-US" altLang="zh-CN" sz="2800" b="1" dirty="0">
                <a:solidFill>
                  <a:srgbClr val="00B050"/>
                </a:solidFill>
                <a:sym typeface="Wingdings" pitchFamily="2" charset="2"/>
              </a:rPr>
              <a:t>size</a:t>
            </a:r>
            <a:r>
              <a:rPr kumimoji="1" lang="zh-CN" altLang="en-US" sz="28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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to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decrease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complexity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and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cost</a:t>
            </a:r>
          </a:p>
          <a:p>
            <a:pPr algn="ctr"/>
            <a:r>
              <a:rPr kumimoji="1" lang="en-US" altLang="zh-CN" sz="2800" b="1" dirty="0">
                <a:solidFill>
                  <a:srgbClr val="00B050"/>
                </a:solidFill>
                <a:sym typeface="Wingdings" pitchFamily="2" charset="2"/>
              </a:rPr>
              <a:t>Query-dependent</a:t>
            </a:r>
            <a:r>
              <a:rPr kumimoji="1" lang="zh-CN" altLang="en-US" sz="28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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to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distinguish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different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entities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and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edges</a:t>
            </a:r>
            <a:endParaRPr kumimoji="1"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29CF13-20EC-0B49-83D0-5CEDF5043ACE}"/>
              </a:ext>
            </a:extLst>
          </p:cNvPr>
          <p:cNvSpPr txBox="1"/>
          <p:nvPr/>
        </p:nvSpPr>
        <p:spPr>
          <a:xfrm>
            <a:off x="570976" y="2076953"/>
            <a:ext cx="1109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i="1" dirty="0"/>
              <a:t>Structural</a:t>
            </a:r>
          </a:p>
          <a:p>
            <a:pPr algn="ctr"/>
            <a:endParaRPr kumimoji="1" lang="en-US" altLang="zh-CN" sz="2000" i="1" dirty="0"/>
          </a:p>
          <a:p>
            <a:pPr algn="ctr"/>
            <a:r>
              <a:rPr kumimoji="1" lang="en-US" altLang="zh-CN" sz="2000" i="1" dirty="0"/>
              <a:t>Semantic</a:t>
            </a:r>
            <a:endParaRPr kumimoji="1" lang="zh-CN" altLang="en-US" sz="2000" i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821A3B-85CD-1640-B5E6-B8C27E16FCBF}"/>
              </a:ext>
            </a:extLst>
          </p:cNvPr>
          <p:cNvSpPr/>
          <p:nvPr/>
        </p:nvSpPr>
        <p:spPr>
          <a:xfrm>
            <a:off x="5080929" y="5332401"/>
            <a:ext cx="1570127" cy="7507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92FB22-54BE-5842-B2FF-DABFFCA27C1D}"/>
              </a:ext>
            </a:extLst>
          </p:cNvPr>
          <p:cNvSpPr/>
          <p:nvPr/>
        </p:nvSpPr>
        <p:spPr>
          <a:xfrm>
            <a:off x="7111037" y="4725153"/>
            <a:ext cx="693820" cy="13580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107F6ACF-206A-3143-B868-1018BD79F95B}"/>
              </a:ext>
            </a:extLst>
          </p:cNvPr>
          <p:cNvSpPr/>
          <p:nvPr/>
        </p:nvSpPr>
        <p:spPr>
          <a:xfrm rot="10800000">
            <a:off x="7966488" y="4523874"/>
            <a:ext cx="1473893" cy="154247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2F4CF45C-F180-1F45-93F5-7EBFC042B158}"/>
              </a:ext>
            </a:extLst>
          </p:cNvPr>
          <p:cNvSpPr/>
          <p:nvPr/>
        </p:nvSpPr>
        <p:spPr>
          <a:xfrm rot="10800000">
            <a:off x="9702088" y="3751864"/>
            <a:ext cx="787846" cy="241991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左右箭头 11">
            <a:extLst>
              <a:ext uri="{FF2B5EF4-FFF2-40B4-BE49-F238E27FC236}">
                <a16:creationId xmlns:a16="http://schemas.microsoft.com/office/drawing/2014/main" id="{CD432616-7FED-1148-A0A1-4369C2FE008E}"/>
              </a:ext>
            </a:extLst>
          </p:cNvPr>
          <p:cNvSpPr/>
          <p:nvPr/>
        </p:nvSpPr>
        <p:spPr>
          <a:xfrm>
            <a:off x="4860758" y="6162098"/>
            <a:ext cx="6285297" cy="25988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左右箭头 12">
            <a:extLst>
              <a:ext uri="{FF2B5EF4-FFF2-40B4-BE49-F238E27FC236}">
                <a16:creationId xmlns:a16="http://schemas.microsoft.com/office/drawing/2014/main" id="{E86FBA26-B596-8741-B661-9EC11A11DC33}"/>
              </a:ext>
            </a:extLst>
          </p:cNvPr>
          <p:cNvSpPr/>
          <p:nvPr/>
        </p:nvSpPr>
        <p:spPr>
          <a:xfrm rot="5400000">
            <a:off x="3150550" y="4714701"/>
            <a:ext cx="2688804" cy="25988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34FA443-1867-F245-B930-0C0B8AFE3793}"/>
              </a:ext>
            </a:extLst>
          </p:cNvPr>
          <p:cNvSpPr txBox="1"/>
          <p:nvPr/>
        </p:nvSpPr>
        <p:spPr>
          <a:xfrm>
            <a:off x="6851378" y="6332410"/>
            <a:ext cx="302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Breadth</a:t>
            </a:r>
            <a:r>
              <a:rPr kumimoji="1" lang="zh-CN" altLang="en-US" dirty="0"/>
              <a:t> </a:t>
            </a:r>
            <a:r>
              <a:rPr kumimoji="1" lang="en-US" altLang="zh-CN" dirty="0"/>
              <a:t>(no.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activated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entities)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7E5D270-F6F6-CD43-A730-AD1358313A02}"/>
              </a:ext>
            </a:extLst>
          </p:cNvPr>
          <p:cNvSpPr txBox="1"/>
          <p:nvPr/>
        </p:nvSpPr>
        <p:spPr>
          <a:xfrm>
            <a:off x="3621480" y="447352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Depth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44123DE-333E-B44A-AD22-E4B55175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8" y="4961823"/>
            <a:ext cx="2327243" cy="1409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20EB6FA-BAB6-7643-914B-A9DAE3F564D3}"/>
              </a:ext>
            </a:extLst>
          </p:cNvPr>
          <p:cNvSpPr txBox="1"/>
          <p:nvPr/>
        </p:nvSpPr>
        <p:spPr>
          <a:xfrm>
            <a:off x="866274" y="4523874"/>
            <a:ext cx="16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Full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propagation</a:t>
            </a:r>
            <a:endParaRPr kumimoji="1" lang="zh-CN" altLang="en-US" dirty="0"/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59223EFD-43C0-E940-985A-867BFAEF1B56}"/>
              </a:ext>
            </a:extLst>
          </p:cNvPr>
          <p:cNvCxnSpPr>
            <a:cxnSpLocks/>
          </p:cNvCxnSpPr>
          <p:nvPr/>
        </p:nvCxnSpPr>
        <p:spPr>
          <a:xfrm>
            <a:off x="3051208" y="5666401"/>
            <a:ext cx="1915428" cy="0"/>
          </a:xfrm>
          <a:prstGeom prst="straightConnector1">
            <a:avLst/>
          </a:prstGeom>
          <a:ln w="127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C2DE9D94-5B31-034B-8844-8A4240D36427}"/>
              </a:ext>
            </a:extLst>
          </p:cNvPr>
          <p:cNvCxnSpPr>
            <a:cxnSpLocks/>
          </p:cNvCxnSpPr>
          <p:nvPr/>
        </p:nvCxnSpPr>
        <p:spPr>
          <a:xfrm>
            <a:off x="5080929" y="5501166"/>
            <a:ext cx="1570127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AA660C82-B238-3744-8B5A-788373BC2122}"/>
              </a:ext>
            </a:extLst>
          </p:cNvPr>
          <p:cNvCxnSpPr>
            <a:cxnSpLocks/>
          </p:cNvCxnSpPr>
          <p:nvPr/>
        </p:nvCxnSpPr>
        <p:spPr>
          <a:xfrm>
            <a:off x="7107092" y="5438273"/>
            <a:ext cx="69382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40BB8BE9-E2A4-344B-8DB4-77185C4EA641}"/>
              </a:ext>
            </a:extLst>
          </p:cNvPr>
          <p:cNvCxnSpPr>
            <a:cxnSpLocks/>
          </p:cNvCxnSpPr>
          <p:nvPr/>
        </p:nvCxnSpPr>
        <p:spPr>
          <a:xfrm flipV="1">
            <a:off x="8343776" y="5238432"/>
            <a:ext cx="718031" cy="86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F7CF9831-53B1-514A-A284-B7D1102DE966}"/>
              </a:ext>
            </a:extLst>
          </p:cNvPr>
          <p:cNvCxnSpPr>
            <a:cxnSpLocks/>
          </p:cNvCxnSpPr>
          <p:nvPr/>
        </p:nvCxnSpPr>
        <p:spPr>
          <a:xfrm>
            <a:off x="9949437" y="5176788"/>
            <a:ext cx="30146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B9D91F39-0C08-4F40-88BE-0D562B46E5A4}"/>
              </a:ext>
            </a:extLst>
          </p:cNvPr>
          <p:cNvSpPr txBox="1"/>
          <p:nvPr/>
        </p:nvSpPr>
        <p:spPr>
          <a:xfrm>
            <a:off x="4990583" y="3522549"/>
            <a:ext cx="3065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max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propagation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size,</a:t>
            </a:r>
          </a:p>
          <a:p>
            <a:r>
              <a:rPr kumimoji="1" lang="en-US" altLang="zh-CN" dirty="0"/>
              <a:t>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breadth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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higher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depth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4674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5D16A4-CDC9-8345-A52F-CD042A1A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70" y="2785809"/>
            <a:ext cx="2950324" cy="236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518FBBD-84CD-4045-A468-C28D2F8B1CEA}"/>
              </a:ext>
            </a:extLst>
          </p:cNvPr>
          <p:cNvSpPr txBox="1"/>
          <p:nvPr/>
        </p:nvSpPr>
        <p:spPr>
          <a:xfrm>
            <a:off x="6705553" y="2227874"/>
            <a:ext cx="256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The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expected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breadth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5CFB68BE-5488-2A4D-B922-877194FA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90" y="2842972"/>
            <a:ext cx="2721601" cy="2264313"/>
          </a:xfrm>
          <a:prstGeom prst="rect">
            <a:avLst/>
          </a:prstGeom>
        </p:spPr>
      </p:pic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387A50B2-9505-3946-A1A2-8D01249F7E87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066491" y="3969697"/>
            <a:ext cx="2343663" cy="543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A11AE0E-2F94-4F40-85A9-7638FFD86B08}"/>
                  </a:ext>
                </a:extLst>
              </p:cNvPr>
              <p:cNvSpPr txBox="1"/>
              <p:nvPr/>
            </p:nvSpPr>
            <p:spPr>
              <a:xfrm>
                <a:off x="4236958" y="3445296"/>
                <a:ext cx="22272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tx1"/>
                    </a:solidFill>
                  </a:rPr>
                  <a:t>query=</a:t>
                </a:r>
                <a:r>
                  <a:rPr kumimoji="1" lang="en" altLang="zh-CN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kumimoji="1"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kumimoji="1"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  <m:r>
                      <a:rPr kumimoji="1"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</a:rPr>
                  <a:t> </a:t>
                </a:r>
                <a:endParaRPr kumimoji="1" lang="en" altLang="zh-C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A11AE0E-2F94-4F40-85A9-7638FFD86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58" y="3445296"/>
                <a:ext cx="2227211" cy="369332"/>
              </a:xfrm>
              <a:prstGeom prst="rect">
                <a:avLst/>
              </a:prstGeom>
              <a:blipFill>
                <a:blip r:embed="rId4"/>
                <a:stretch>
                  <a:fillRect l="-2273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16">
            <a:extLst>
              <a:ext uri="{FF2B5EF4-FFF2-40B4-BE49-F238E27FC236}">
                <a16:creationId xmlns:a16="http://schemas.microsoft.com/office/drawing/2014/main" id="{E1C99A22-9533-A348-A872-2ADE106E248E}"/>
              </a:ext>
            </a:extLst>
          </p:cNvPr>
          <p:cNvSpPr txBox="1"/>
          <p:nvPr/>
        </p:nvSpPr>
        <p:spPr>
          <a:xfrm>
            <a:off x="838200" y="1504075"/>
            <a:ext cx="5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Q</a:t>
            </a:r>
            <a:r>
              <a:rPr kumimoji="1" lang="en-US" altLang="zh-CN" sz="2000" i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: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kinds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propagation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paths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do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we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kumimoji="1" lang="en-US" altLang="zh-CN" sz="2000" b="1" i="1" u="sng" dirty="0">
                <a:solidFill>
                  <a:srgbClr val="FF0000"/>
                </a:solidFill>
              </a:rPr>
              <a:t>?</a:t>
            </a:r>
            <a:r>
              <a:rPr kumimoji="1" lang="zh-CN" altLang="en-US" sz="2000" b="1" i="1" u="sng" dirty="0">
                <a:solidFill>
                  <a:srgbClr val="FF0000"/>
                </a:solidFill>
              </a:rPr>
              <a:t> </a:t>
            </a:r>
            <a:endParaRPr kumimoji="1" lang="en-US" altLang="zh-CN" sz="2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79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Motivations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5D16A4-CDC9-8345-A52F-CD042A1A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135" y="1486147"/>
            <a:ext cx="2950324" cy="236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518FBBD-84CD-4045-A468-C28D2F8B1CEA}"/>
              </a:ext>
            </a:extLst>
          </p:cNvPr>
          <p:cNvSpPr txBox="1"/>
          <p:nvPr/>
        </p:nvSpPr>
        <p:spPr>
          <a:xfrm>
            <a:off x="6726490" y="937016"/>
            <a:ext cx="256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The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expected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breadth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5CFB68BE-5488-2A4D-B922-877194FA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90" y="2889272"/>
            <a:ext cx="2721601" cy="2264313"/>
          </a:xfrm>
          <a:prstGeom prst="rect">
            <a:avLst/>
          </a:prstGeom>
        </p:spPr>
      </p:pic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387A50B2-9505-3946-A1A2-8D01249F7E87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066491" y="2974694"/>
            <a:ext cx="2343663" cy="104673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曲线连接符 40">
            <a:extLst>
              <a:ext uri="{FF2B5EF4-FFF2-40B4-BE49-F238E27FC236}">
                <a16:creationId xmlns:a16="http://schemas.microsoft.com/office/drawing/2014/main" id="{30834980-C1D3-B049-A691-124CA0219CEC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4066491" y="4021429"/>
            <a:ext cx="2343663" cy="1332496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>
            <a:extLst>
              <a:ext uri="{FF2B5EF4-FFF2-40B4-BE49-F238E27FC236}">
                <a16:creationId xmlns:a16="http://schemas.microsoft.com/office/drawing/2014/main" id="{4EB96C60-BAE7-6B41-ABF9-CB7B4187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884" y="4154076"/>
            <a:ext cx="3116826" cy="254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A11AE0E-2F94-4F40-85A9-7638FFD86B08}"/>
                  </a:ext>
                </a:extLst>
              </p:cNvPr>
              <p:cNvSpPr txBox="1"/>
              <p:nvPr/>
            </p:nvSpPr>
            <p:spPr>
              <a:xfrm>
                <a:off x="3626811" y="2856342"/>
                <a:ext cx="22272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query1=</a:t>
                </a:r>
                <a:r>
                  <a:rPr kumimoji="1" lang="en" altLang="zh-CN" sz="1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kumimoji="1" lang="en-US" altLang="zh-CN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  <m:r>
                      <a:rPr kumimoji="1" lang="en-US" altLang="zh-CN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</a:t>
                </a:r>
                <a:endParaRPr kumimoji="1" lang="en" altLang="zh-CN" sz="18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A11AE0E-2F94-4F40-85A9-7638FFD86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811" y="2856342"/>
                <a:ext cx="2227211" cy="369332"/>
              </a:xfrm>
              <a:prstGeom prst="rect">
                <a:avLst/>
              </a:prstGeom>
              <a:blipFill>
                <a:blip r:embed="rId5"/>
                <a:stretch>
                  <a:fillRect l="-2273" t="-10345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D03C816-D58E-9847-8E6E-73D75203529C}"/>
                  </a:ext>
                </a:extLst>
              </p:cNvPr>
              <p:cNvSpPr txBox="1"/>
              <p:nvPr/>
            </p:nvSpPr>
            <p:spPr>
              <a:xfrm>
                <a:off x="3570524" y="5141005"/>
                <a:ext cx="21854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B050"/>
                    </a:solidFill>
                  </a:rPr>
                  <a:t>query2</a:t>
                </a:r>
                <a:r>
                  <a:rPr kumimoji="1" lang="en-US" altLang="zh-CN" dirty="0"/>
                  <a:t>=</a:t>
                </a:r>
                <a14:m>
                  <m:oMath xmlns:m="http://schemas.openxmlformats.org/officeDocument/2006/math">
                    <m:r>
                      <a:rPr kumimoji="1" lang="en-US" altLang="zh-CN" sz="1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kumimoji="1" lang="en-US" altLang="zh-CN" sz="1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  <m:r>
                      <a:rPr kumimoji="1" lang="en-US" altLang="zh-CN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</a:t>
                </a:r>
                <a:endParaRPr kumimoji="1" lang="en" altLang="zh-CN" sz="1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D03C816-D58E-9847-8E6E-73D752035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24" y="5141005"/>
                <a:ext cx="2185484" cy="369332"/>
              </a:xfrm>
              <a:prstGeom prst="rect">
                <a:avLst/>
              </a:prstGeom>
              <a:blipFill>
                <a:blip r:embed="rId6"/>
                <a:stretch>
                  <a:fillRect l="-2890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16">
            <a:extLst>
              <a:ext uri="{FF2B5EF4-FFF2-40B4-BE49-F238E27FC236}">
                <a16:creationId xmlns:a16="http://schemas.microsoft.com/office/drawing/2014/main" id="{E1C99A22-9533-A348-A872-2ADE106E248E}"/>
              </a:ext>
            </a:extLst>
          </p:cNvPr>
          <p:cNvSpPr txBox="1"/>
          <p:nvPr/>
        </p:nvSpPr>
        <p:spPr>
          <a:xfrm>
            <a:off x="838200" y="1504075"/>
            <a:ext cx="5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Q</a:t>
            </a:r>
            <a:r>
              <a:rPr kumimoji="1" lang="en-US" altLang="zh-CN" sz="2000" i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: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kinds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propagation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paths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do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we</a:t>
            </a:r>
            <a:r>
              <a:rPr kumimoji="1" lang="zh-CN" altLang="en-US" sz="20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i="1" u="sng" dirty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kumimoji="1" lang="en-US" altLang="zh-CN" sz="2000" b="1" i="1" u="sng" dirty="0">
                <a:solidFill>
                  <a:srgbClr val="FF0000"/>
                </a:solidFill>
              </a:rPr>
              <a:t>?</a:t>
            </a:r>
            <a:r>
              <a:rPr kumimoji="1" lang="zh-CN" altLang="en-US" sz="2000" b="1" i="1" u="sng" dirty="0">
                <a:solidFill>
                  <a:srgbClr val="FF0000"/>
                </a:solidFill>
              </a:rPr>
              <a:t> </a:t>
            </a:r>
            <a:endParaRPr kumimoji="1" lang="en-US" altLang="zh-CN" sz="2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1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6196E76-1FDC-6C4C-AEDF-E019B4F36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57"/>
          <a:stretch/>
        </p:blipFill>
        <p:spPr>
          <a:xfrm>
            <a:off x="4763106" y="3736188"/>
            <a:ext cx="3856132" cy="231547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0B36688-5CBA-0A42-ACEB-D18FCC7F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9468196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316" y="1325563"/>
                <a:ext cx="8009243" cy="497852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en-US" altLang="zh-CN" sz="3400" dirty="0"/>
                  <a:t>A</a:t>
                </a:r>
                <a:r>
                  <a:rPr kumimoji="1" lang="zh-CN" altLang="en-US" sz="3400" dirty="0"/>
                  <a:t> </a:t>
                </a:r>
                <a:r>
                  <a:rPr kumimoji="1" lang="en-US" altLang="zh-CN" sz="3400" dirty="0"/>
                  <a:t>knowledge</a:t>
                </a:r>
                <a:r>
                  <a:rPr kumimoji="1" lang="zh-CN" altLang="en-US" sz="3400" dirty="0"/>
                  <a:t> </a:t>
                </a:r>
                <a:r>
                  <a:rPr kumimoji="1" lang="en-US" altLang="zh-CN" sz="3400" dirty="0"/>
                  <a:t>graph</a:t>
                </a:r>
                <a:r>
                  <a:rPr kumimoji="1" lang="zh-CN" altLang="en-US" sz="3400" dirty="0"/>
                  <a:t> </a:t>
                </a:r>
                <a:endParaRPr kumimoji="1" lang="en-US" altLang="zh-CN" dirty="0"/>
              </a:p>
              <a:p>
                <a:r>
                  <a:rPr lang="en-US" altLang="zh-CN" sz="2200" dirty="0"/>
                  <a:t>Mainly</a:t>
                </a:r>
                <a:r>
                  <a:rPr lang="en" altLang="zh-CN" sz="2200" dirty="0"/>
                  <a:t> describe real world entities and relations, organized in a graph</a:t>
                </a:r>
              </a:p>
              <a:p>
                <a:r>
                  <a:rPr lang="en-US" altLang="zh-CN" sz="2200" dirty="0"/>
                  <a:t>Allows</a:t>
                </a:r>
                <a:r>
                  <a:rPr lang="zh-CN" altLang="en-US" sz="2200" dirty="0"/>
                  <a:t> </a:t>
                </a:r>
                <a:r>
                  <a:rPr lang="en" altLang="zh-CN" sz="2200" dirty="0"/>
                  <a:t>potentially interacting arbitrary entities with each other</a:t>
                </a:r>
              </a:p>
              <a:p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sz="3400" dirty="0"/>
                  <a:t>Preliminaries</a:t>
                </a:r>
              </a:p>
              <a:p>
                <a:r>
                  <a:rPr kumimoji="1" lang="en-US" altLang="zh-CN" sz="2600" dirty="0"/>
                  <a:t>Graph</a:t>
                </a:r>
                <a:r>
                  <a:rPr kumimoji="1" lang="zh-CN" altLang="en-US" sz="2600" dirty="0"/>
                  <a:t> </a:t>
                </a:r>
                <a:r>
                  <a:rPr kumimoji="1" lang="en-US" altLang="zh-CN" sz="2600" dirty="0"/>
                  <a:t>representation:</a:t>
                </a:r>
                <a14:m>
                  <m:oMath xmlns:m="http://schemas.openxmlformats.org/officeDocument/2006/math">
                    <m:r>
                      <a:rPr kumimoji="1" lang="zh-CN" altLang="en-US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kumimoji="1" lang="en-US" altLang="zh-CN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600" dirty="0"/>
              </a:p>
              <a:p>
                <a:r>
                  <a:rPr kumimoji="1" lang="en-US" altLang="zh-CN" sz="2600" dirty="0"/>
                  <a:t>Entities</a:t>
                </a:r>
                <a:r>
                  <a:rPr kumimoji="1" lang="zh-CN" altLang="en-US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kumimoji="1" lang="en-US" altLang="zh-CN" sz="2600" dirty="0"/>
              </a:p>
              <a:p>
                <a:pPr lvl="1"/>
                <a:r>
                  <a:rPr kumimoji="1" lang="en-US" altLang="zh-CN" sz="2200" dirty="0"/>
                  <a:t>real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world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objects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or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concepts</a:t>
                </a:r>
              </a:p>
              <a:p>
                <a:r>
                  <a:rPr kumimoji="1" lang="en-US" altLang="zh-CN" sz="2600" dirty="0"/>
                  <a:t>Relations</a:t>
                </a:r>
                <a:r>
                  <a:rPr kumimoji="1" lang="zh-CN" altLang="en-US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zh-CN" sz="2600" dirty="0"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sz="2200" dirty="0"/>
                  <a:t>interactions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between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entities</a:t>
                </a:r>
              </a:p>
              <a:p>
                <a:r>
                  <a:rPr kumimoji="1" lang="en-US" altLang="zh-CN" sz="2600" dirty="0"/>
                  <a:t>Facts</a:t>
                </a:r>
                <a14:m>
                  <m:oMath xmlns:m="http://schemas.openxmlformats.org/officeDocument/2006/math">
                    <m:r>
                      <a:rPr kumimoji="1" lang="zh-CN" altLang="en-US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kumimoji="1" lang="en-US" altLang="zh-CN" sz="2600" dirty="0"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sz="2200" dirty="0"/>
                  <a:t>the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basic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unit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in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form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of</a:t>
                </a:r>
                <a:r>
                  <a:rPr kumimoji="1" lang="zh-CN" altLang="en-US" sz="22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kumimoji="1" lang="en-US" altLang="zh-CN" sz="22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/>
              </a:p>
              <a:p>
                <a:pPr lvl="1"/>
                <a:r>
                  <a:rPr kumimoji="1" lang="en-US" altLang="zh-CN" sz="1900" dirty="0"/>
                  <a:t>(subject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entity,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relation,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object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entity)</a:t>
                </a:r>
                <a:endParaRPr kumimoji="1" lang="zh-CN" altLang="en-US" sz="19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316" y="1325563"/>
                <a:ext cx="8009243" cy="4978522"/>
              </a:xfrm>
              <a:blipFill>
                <a:blip r:embed="rId4"/>
                <a:stretch>
                  <a:fillRect l="-1902" t="-4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8093FCAD-3947-4E4D-9210-E226F5614CAD}"/>
              </a:ext>
            </a:extLst>
          </p:cNvPr>
          <p:cNvCxnSpPr>
            <a:cxnSpLocks/>
          </p:cNvCxnSpPr>
          <p:nvPr/>
        </p:nvCxnSpPr>
        <p:spPr>
          <a:xfrm>
            <a:off x="8578079" y="1419976"/>
            <a:ext cx="0" cy="478813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71779CE-F920-5E4A-A3F0-5DA235705448}"/>
              </a:ext>
            </a:extLst>
          </p:cNvPr>
          <p:cNvSpPr txBox="1"/>
          <p:nvPr/>
        </p:nvSpPr>
        <p:spPr>
          <a:xfrm>
            <a:off x="8893001" y="1263535"/>
            <a:ext cx="27766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Gill Sans MT" panose="020B0502020104020203" pitchFamily="34" charset="0"/>
              </a:rPr>
              <a:t>Applications</a:t>
            </a:r>
          </a:p>
          <a:p>
            <a:r>
              <a:rPr kumimoji="1" lang="en-US" altLang="zh-CN" sz="2000" dirty="0">
                <a:latin typeface="Gill Sans MT" panose="020B0502020104020203" pitchFamily="34" charset="0"/>
              </a:rPr>
              <a:t>KGQA:</a:t>
            </a: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r>
              <a:rPr kumimoji="1" lang="en" altLang="zh-CN" sz="2000" dirty="0">
                <a:latin typeface="Gill Sans MT" panose="020B0502020104020203" pitchFamily="34" charset="0"/>
              </a:rPr>
              <a:t>Recommendation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:</a:t>
            </a: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D758105-0199-2043-BDB6-3C9EBA981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810" y="2091156"/>
            <a:ext cx="3167306" cy="1414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606B50-109F-1F48-BF55-431D8889B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201" y="3874693"/>
            <a:ext cx="3291915" cy="2176972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60CE9682-DC40-764C-92F6-D132632E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6624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378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unified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framework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path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1</a:t>
            </a:r>
            <a:r>
              <a:rPr kumimoji="1" lang="zh-CN" altLang="en-US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What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is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path?</a:t>
            </a:r>
            <a:endParaRPr kumimoji="1" lang="en-US" altLang="zh-CN" b="1" dirty="0">
              <a:solidFill>
                <a:schemeClr val="bg1">
                  <a:lumMod val="6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2 </a:t>
            </a:r>
            <a:r>
              <a:rPr kumimoji="1" lang="zh-CN" altLang="en-US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What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kinds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of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paths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do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we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need?</a:t>
            </a:r>
            <a:endParaRPr kumimoji="1"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Learning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propagate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for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KG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reasoning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rgbClr val="FF0000"/>
                </a:solidFill>
                <a:sym typeface="Wingdings" pitchFamily="2" charset="2"/>
              </a:rPr>
              <a:t>3 </a:t>
            </a:r>
            <a:r>
              <a:rPr kumimoji="1" lang="zh-CN" altLang="en-US" baseline="-25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How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learn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expected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paths?</a:t>
            </a:r>
            <a:endParaRPr kumimoji="1"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  <a:p>
            <a:pPr>
              <a:lnSpc>
                <a:spcPct val="150000"/>
              </a:lnSpc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8720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Overview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E2C0FF-41E5-E945-A83B-CBD86B1A3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9284811" y="2839511"/>
            <a:ext cx="2377771" cy="2114504"/>
          </a:xfrm>
          <a:prstGeom prst="rect">
            <a:avLst/>
          </a:prstGeom>
          <a:ln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49E27FE-F753-9B42-8DC3-A992C33B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80"/>
          <a:stretch/>
        </p:blipFill>
        <p:spPr>
          <a:xfrm>
            <a:off x="674004" y="2839511"/>
            <a:ext cx="2374853" cy="2191049"/>
          </a:xfrm>
          <a:prstGeom prst="rect">
            <a:avLst/>
          </a:prstGeom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3FB49D4E-D25F-5740-AAE6-747C79AD33D9}"/>
              </a:ext>
            </a:extLst>
          </p:cNvPr>
          <p:cNvSpPr/>
          <p:nvPr/>
        </p:nvSpPr>
        <p:spPr>
          <a:xfrm>
            <a:off x="3569752" y="2703375"/>
            <a:ext cx="5258561" cy="2495583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右箭头 4">
            <a:extLst>
              <a:ext uri="{FF2B5EF4-FFF2-40B4-BE49-F238E27FC236}">
                <a16:creationId xmlns:a16="http://schemas.microsoft.com/office/drawing/2014/main" id="{4E6AAB0B-7391-DF42-BD72-5203DABA7245}"/>
              </a:ext>
            </a:extLst>
          </p:cNvPr>
          <p:cNvSpPr/>
          <p:nvPr/>
        </p:nvSpPr>
        <p:spPr>
          <a:xfrm>
            <a:off x="3197668" y="3820917"/>
            <a:ext cx="261908" cy="28027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id="{7D5FF995-C9FE-A341-A831-F4AB70117AFF}"/>
              </a:ext>
            </a:extLst>
          </p:cNvPr>
          <p:cNvSpPr/>
          <p:nvPr/>
        </p:nvSpPr>
        <p:spPr>
          <a:xfrm>
            <a:off x="8925608" y="3820917"/>
            <a:ext cx="261908" cy="28027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89E939-1E2A-CC4C-BCCB-56797DD4CA96}"/>
              </a:ext>
            </a:extLst>
          </p:cNvPr>
          <p:cNvSpPr txBox="1"/>
          <p:nvPr/>
        </p:nvSpPr>
        <p:spPr>
          <a:xfrm>
            <a:off x="5388114" y="317622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600" dirty="0"/>
              <a:t>❔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6517EA-CB61-0B4B-BDC3-39ECF385E0C1}"/>
              </a:ext>
            </a:extLst>
          </p:cNvPr>
          <p:cNvSpPr txBox="1"/>
          <p:nvPr/>
        </p:nvSpPr>
        <p:spPr>
          <a:xfrm>
            <a:off x="1822202" y="1668282"/>
            <a:ext cx="8547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FF0000"/>
                </a:solidFill>
                <a:sym typeface="Wingdings" pitchFamily="2" charset="2"/>
              </a:rPr>
              <a:t>Q</a:t>
            </a:r>
            <a:r>
              <a:rPr kumimoji="1" lang="en-US" altLang="zh-CN" sz="3200" baseline="-25000" dirty="0">
                <a:solidFill>
                  <a:srgbClr val="FF0000"/>
                </a:solidFill>
                <a:sym typeface="Wingdings" pitchFamily="2" charset="2"/>
              </a:rPr>
              <a:t>3.</a:t>
            </a:r>
            <a:r>
              <a:rPr kumimoji="1" lang="zh-CN" alt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How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to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learn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the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expected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propagation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paths?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BF28C7-F3FA-7443-888A-D9B2FC991508}"/>
                  </a:ext>
                </a:extLst>
              </p:cNvPr>
              <p:cNvSpPr txBox="1"/>
              <p:nvPr/>
            </p:nvSpPr>
            <p:spPr>
              <a:xfrm>
                <a:off x="1629716" y="4883703"/>
                <a:ext cx="437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BF28C7-F3FA-7443-888A-D9B2FC99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716" y="4883703"/>
                <a:ext cx="437669" cy="523220"/>
              </a:xfrm>
              <a:prstGeom prst="rect">
                <a:avLst/>
              </a:prstGeom>
              <a:blipFill>
                <a:blip r:embed="rId4"/>
                <a:stretch>
                  <a:fillRect l="-17143" r="-28571"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AE7CE46-5F89-4B48-8D9F-547DC85E0F3D}"/>
                  </a:ext>
                </a:extLst>
              </p:cNvPr>
              <p:cNvSpPr txBox="1"/>
              <p:nvPr/>
            </p:nvSpPr>
            <p:spPr>
              <a:xfrm>
                <a:off x="10124615" y="4860567"/>
                <a:ext cx="437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AE7CE46-5F89-4B48-8D9F-547DC85E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15" y="4860567"/>
                <a:ext cx="437669" cy="523220"/>
              </a:xfrm>
              <a:prstGeom prst="rect">
                <a:avLst/>
              </a:prstGeom>
              <a:blipFill>
                <a:blip r:embed="rId5"/>
                <a:stretch>
                  <a:fillRect l="-17143" r="-25714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48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Overview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0CB21B8-40E3-854B-ADDF-154C296B26A2}"/>
              </a:ext>
            </a:extLst>
          </p:cNvPr>
          <p:cNvSpPr txBox="1"/>
          <p:nvPr/>
        </p:nvSpPr>
        <p:spPr>
          <a:xfrm>
            <a:off x="1974492" y="1644221"/>
            <a:ext cx="874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sample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“good”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entities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discard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“bad”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ones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in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each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propagation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step.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4D1CBC-895B-4545-8E90-171CAC8A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9"/>
          <a:stretch/>
        </p:blipFill>
        <p:spPr>
          <a:xfrm>
            <a:off x="3654168" y="2404470"/>
            <a:ext cx="5063969" cy="2191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E2C0FF-41E5-E945-A83B-CBD86B1A3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0354856" y="280346"/>
            <a:ext cx="1526911" cy="1357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49E27FE-F753-9B42-8DC3-A992C33B4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80"/>
          <a:stretch/>
        </p:blipFill>
        <p:spPr>
          <a:xfrm>
            <a:off x="661125" y="2418614"/>
            <a:ext cx="2374853" cy="2191049"/>
          </a:xfrm>
          <a:prstGeom prst="rect">
            <a:avLst/>
          </a:prstGeom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3FB49D4E-D25F-5740-AAE6-747C79AD33D9}"/>
              </a:ext>
            </a:extLst>
          </p:cNvPr>
          <p:cNvSpPr/>
          <p:nvPr/>
        </p:nvSpPr>
        <p:spPr>
          <a:xfrm>
            <a:off x="3556873" y="2282478"/>
            <a:ext cx="5258561" cy="2495583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右箭头 4">
            <a:extLst>
              <a:ext uri="{FF2B5EF4-FFF2-40B4-BE49-F238E27FC236}">
                <a16:creationId xmlns:a16="http://schemas.microsoft.com/office/drawing/2014/main" id="{4E6AAB0B-7391-DF42-BD72-5203DABA7245}"/>
              </a:ext>
            </a:extLst>
          </p:cNvPr>
          <p:cNvSpPr/>
          <p:nvPr/>
        </p:nvSpPr>
        <p:spPr>
          <a:xfrm>
            <a:off x="3184789" y="3400020"/>
            <a:ext cx="261908" cy="28027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id="{7D5FF995-C9FE-A341-A831-F4AB70117AFF}"/>
              </a:ext>
            </a:extLst>
          </p:cNvPr>
          <p:cNvSpPr/>
          <p:nvPr/>
        </p:nvSpPr>
        <p:spPr>
          <a:xfrm>
            <a:off x="8912729" y="3400020"/>
            <a:ext cx="261908" cy="28027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38570C2-70AD-D741-B342-8E633F50D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92"/>
          <a:stretch/>
        </p:blipFill>
        <p:spPr>
          <a:xfrm>
            <a:off x="9266198" y="2430120"/>
            <a:ext cx="2377771" cy="2179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825FE63-5B5A-414F-B673-77C642BE3537}"/>
                  </a:ext>
                </a:extLst>
              </p:cNvPr>
              <p:cNvSpPr txBox="1"/>
              <p:nvPr/>
            </p:nvSpPr>
            <p:spPr>
              <a:xfrm>
                <a:off x="1629716" y="4741200"/>
                <a:ext cx="437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825FE63-5B5A-414F-B673-77C642BE3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716" y="4741200"/>
                <a:ext cx="437669" cy="523220"/>
              </a:xfrm>
              <a:prstGeom prst="rect">
                <a:avLst/>
              </a:prstGeom>
              <a:blipFill>
                <a:blip r:embed="rId4"/>
                <a:stretch>
                  <a:fillRect l="-17143" r="-28571"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C88AF70-FF3A-E540-8A6F-866E3488CFA2}"/>
                  </a:ext>
                </a:extLst>
              </p:cNvPr>
              <p:cNvSpPr txBox="1"/>
              <p:nvPr/>
            </p:nvSpPr>
            <p:spPr>
              <a:xfrm>
                <a:off x="10124615" y="4718064"/>
                <a:ext cx="437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C88AF70-FF3A-E540-8A6F-866E3488C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15" y="4718064"/>
                <a:ext cx="437669" cy="523220"/>
              </a:xfrm>
              <a:prstGeom prst="rect">
                <a:avLst/>
              </a:prstGeom>
              <a:blipFill>
                <a:blip r:embed="rId5"/>
                <a:stretch>
                  <a:fillRect l="-17143" r="-25714"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0DF30E69-7DF9-A142-8722-9A76C7C1441A}"/>
              </a:ext>
            </a:extLst>
          </p:cNvPr>
          <p:cNvSpPr txBox="1"/>
          <p:nvPr/>
        </p:nvSpPr>
        <p:spPr>
          <a:xfrm>
            <a:off x="4503268" y="4818144"/>
            <a:ext cx="33040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Propagate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600" dirty="0"/>
              <a:t>sampled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entities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are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activated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600" dirty="0"/>
              <a:t>discarded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entities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stay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inactivated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45775C1-457A-C34A-A242-D810849D3C18}"/>
              </a:ext>
            </a:extLst>
          </p:cNvPr>
          <p:cNvSpPr/>
          <p:nvPr/>
        </p:nvSpPr>
        <p:spPr>
          <a:xfrm>
            <a:off x="2683577" y="5896750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A273BCF-8734-DA43-9498-9057AAAE6063}"/>
              </a:ext>
            </a:extLst>
          </p:cNvPr>
          <p:cNvSpPr/>
          <p:nvPr/>
        </p:nvSpPr>
        <p:spPr>
          <a:xfrm>
            <a:off x="5010239" y="5896034"/>
            <a:ext cx="432000" cy="4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1048674-0409-3D4D-A194-D66F8799A372}"/>
              </a:ext>
            </a:extLst>
          </p:cNvPr>
          <p:cNvSpPr txBox="1"/>
          <p:nvPr/>
        </p:nvSpPr>
        <p:spPr>
          <a:xfrm>
            <a:off x="3096640" y="5924203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Activated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48D6A5F-37BE-9341-845A-C2BE55B54CB5}"/>
              </a:ext>
            </a:extLst>
          </p:cNvPr>
          <p:cNvSpPr txBox="1"/>
          <p:nvPr/>
        </p:nvSpPr>
        <p:spPr>
          <a:xfrm>
            <a:off x="5422149" y="5896750"/>
            <a:ext cx="16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New-visit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endParaRPr kumimoji="1" lang="zh-CN" altLang="en-US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E3C017E-ED19-6E42-822B-7D553A666AE2}"/>
              </a:ext>
            </a:extLst>
          </p:cNvPr>
          <p:cNvSpPr/>
          <p:nvPr/>
        </p:nvSpPr>
        <p:spPr>
          <a:xfrm>
            <a:off x="7271218" y="5896750"/>
            <a:ext cx="432000" cy="43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9AE6AE3-1451-D142-A677-4575D866E697}"/>
              </a:ext>
            </a:extLst>
          </p:cNvPr>
          <p:cNvSpPr txBox="1"/>
          <p:nvPr/>
        </p:nvSpPr>
        <p:spPr>
          <a:xfrm>
            <a:off x="7688733" y="5896750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Inactivated entity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134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Sampling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scheme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">
                <a:extLst>
                  <a:ext uri="{FF2B5EF4-FFF2-40B4-BE49-F238E27FC236}">
                    <a16:creationId xmlns:a16="http://schemas.microsoft.com/office/drawing/2014/main" id="{04761DE6-4F30-E444-85E4-69C47D7C8E09}"/>
                  </a:ext>
                </a:extLst>
              </p:cNvPr>
              <p:cNvSpPr txBox="1"/>
              <p:nvPr/>
            </p:nvSpPr>
            <p:spPr>
              <a:xfrm>
                <a:off x="2077972" y="4242354"/>
                <a:ext cx="805925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3200" dirty="0"/>
                  <a:t>The</a:t>
                </a:r>
                <a:r>
                  <a:rPr kumimoji="1" lang="zh-CN" altLang="en-US" sz="3200" dirty="0"/>
                  <a:t> </a:t>
                </a:r>
                <a:r>
                  <a:rPr kumimoji="1" lang="en-US" altLang="zh-CN" sz="3200" dirty="0"/>
                  <a:t>sampling problem:</a:t>
                </a:r>
                <a:r>
                  <a:rPr kumimoji="1" lang="zh-CN" alt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SAMP</m:t>
                    </m:r>
                    <m:r>
                      <a:rPr kumimoji="1"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en-US" altLang="zh-CN" sz="28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r>
                  <a:rPr kumimoji="1" lang="en-US" altLang="zh-CN" sz="2400" dirty="0"/>
                  <a:t>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determine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candidate entities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sampling.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kumimoji="1" lang="en-US" altLang="zh-CN" sz="2400" dirty="0"/>
                  <a:t>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give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sampling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probabilistic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distribution.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5" name="文本框 1">
                <a:extLst>
                  <a:ext uri="{FF2B5EF4-FFF2-40B4-BE49-F238E27FC236}">
                    <a16:creationId xmlns:a16="http://schemas.microsoft.com/office/drawing/2014/main" id="{04761DE6-4F30-E444-85E4-69C47D7C8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972" y="4242354"/>
                <a:ext cx="8059258" cy="1323439"/>
              </a:xfrm>
              <a:prstGeom prst="rect">
                <a:avLst/>
              </a:prstGeom>
              <a:blipFill>
                <a:blip r:embed="rId3"/>
                <a:stretch>
                  <a:fillRect l="-1887" t="-7619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AFB2F78-B5A7-6B46-833F-6787745B81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89"/>
          <a:stretch/>
        </p:blipFill>
        <p:spPr>
          <a:xfrm>
            <a:off x="2359629" y="1564268"/>
            <a:ext cx="5541202" cy="239753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1A0E4C6-C697-484B-B6AF-016210631389}"/>
              </a:ext>
            </a:extLst>
          </p:cNvPr>
          <p:cNvSpPr/>
          <p:nvPr/>
        </p:nvSpPr>
        <p:spPr>
          <a:xfrm>
            <a:off x="8380103" y="1928638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C5D1B9B-5A53-1941-8687-8BB3CF1A1C22}"/>
              </a:ext>
            </a:extLst>
          </p:cNvPr>
          <p:cNvSpPr/>
          <p:nvPr/>
        </p:nvSpPr>
        <p:spPr>
          <a:xfrm>
            <a:off x="8381256" y="2571080"/>
            <a:ext cx="432000" cy="4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FA476C-55FB-8C4C-B765-705E923F419E}"/>
              </a:ext>
            </a:extLst>
          </p:cNvPr>
          <p:cNvSpPr txBox="1"/>
          <p:nvPr/>
        </p:nvSpPr>
        <p:spPr>
          <a:xfrm>
            <a:off x="8793166" y="1956091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Activated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AC997FB-6EA4-DB49-A4FF-222521E3B8CC}"/>
              </a:ext>
            </a:extLst>
          </p:cNvPr>
          <p:cNvSpPr txBox="1"/>
          <p:nvPr/>
        </p:nvSpPr>
        <p:spPr>
          <a:xfrm>
            <a:off x="8793166" y="2571796"/>
            <a:ext cx="16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New-visit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8E712DF-0600-6C42-914B-21B799543AF5}"/>
              </a:ext>
            </a:extLst>
          </p:cNvPr>
          <p:cNvSpPr/>
          <p:nvPr/>
        </p:nvSpPr>
        <p:spPr>
          <a:xfrm>
            <a:off x="8394588" y="3213522"/>
            <a:ext cx="432000" cy="43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8480FBA-8E54-3B48-8221-BDF75A815D0C}"/>
              </a:ext>
            </a:extLst>
          </p:cNvPr>
          <p:cNvSpPr txBox="1"/>
          <p:nvPr/>
        </p:nvSpPr>
        <p:spPr>
          <a:xfrm>
            <a:off x="8812103" y="3213522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Inactivated entity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6224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433CEA4-DEB5-334D-B595-A52A891939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052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Sampling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scheme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|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433CEA4-DEB5-334D-B595-A52A89193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0520"/>
                <a:ext cx="10515600" cy="1325563"/>
              </a:xfrm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A0610FF-1135-A641-A3CE-3A27845FE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705" y="3949885"/>
            <a:ext cx="4456041" cy="23825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E16F08-F98F-1544-A0C0-884FD2D40ABE}"/>
              </a:ext>
            </a:extLst>
          </p:cNvPr>
          <p:cNvSpPr txBox="1"/>
          <p:nvPr/>
        </p:nvSpPr>
        <p:spPr>
          <a:xfrm>
            <a:off x="2676337" y="3534080"/>
            <a:ext cx="170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Node-wise,</a:t>
            </a:r>
            <a:r>
              <a:rPr kumimoji="1" lang="zh-CN" altLang="en-US" dirty="0"/>
              <a:t> </a:t>
            </a:r>
            <a:r>
              <a:rPr kumimoji="1" lang="en-US" altLang="zh-CN" dirty="0"/>
              <a:t>K=2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B9E7C2-281B-B446-B710-B19757E6B82F}"/>
              </a:ext>
            </a:extLst>
          </p:cNvPr>
          <p:cNvSpPr txBox="1"/>
          <p:nvPr/>
        </p:nvSpPr>
        <p:spPr>
          <a:xfrm>
            <a:off x="8057357" y="3534080"/>
            <a:ext cx="165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Layer-wise,</a:t>
            </a:r>
            <a:r>
              <a:rPr kumimoji="1" lang="zh-CN" altLang="en-US" dirty="0"/>
              <a:t> </a:t>
            </a:r>
            <a:r>
              <a:rPr kumimoji="1" lang="en-US" altLang="zh-CN" dirty="0"/>
              <a:t>K=3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AF0A065-31A6-F445-A6A4-CB8CE6D0A90F}"/>
                  </a:ext>
                </a:extLst>
              </p:cNvPr>
              <p:cNvSpPr txBox="1"/>
              <p:nvPr/>
            </p:nvSpPr>
            <p:spPr>
              <a:xfrm>
                <a:off x="1300242" y="1790129"/>
                <a:ext cx="4630755" cy="1584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Node-wise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sample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neighbors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entity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in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kumimoji="1"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(max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</a:rPr>
                  <a:t>exponential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explosion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in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no.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entity</a:t>
                </a:r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AF0A065-31A6-F445-A6A4-CB8CE6D0A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42" y="1790129"/>
                <a:ext cx="4630755" cy="1584344"/>
              </a:xfrm>
              <a:prstGeom prst="rect">
                <a:avLst/>
              </a:prstGeom>
              <a:blipFill>
                <a:blip r:embed="rId4"/>
                <a:stretch>
                  <a:fillRect l="-1366" t="-2400" b="-4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08BB7C2-C952-7446-ACEC-2E281888568C}"/>
                  </a:ext>
                </a:extLst>
              </p:cNvPr>
              <p:cNvSpPr txBox="1"/>
              <p:nvPr/>
            </p:nvSpPr>
            <p:spPr>
              <a:xfrm>
                <a:off x="6942660" y="1790129"/>
                <a:ext cx="3360792" cy="1543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Layer-wise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sample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entities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layer</a:t>
                </a:r>
                <a:r>
                  <a:rPr kumimoji="1" lang="en-US" altLang="zh-CN" dirty="0">
                    <a:sym typeface="Wingdings" pitchFamily="2" charset="2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</a:rPr>
                  <a:t>sparse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connection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</a:rPr>
                  <a:t>low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node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usage</a:t>
                </a:r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08BB7C2-C952-7446-ACEC-2E2818885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0" y="1790129"/>
                <a:ext cx="3360792" cy="1543756"/>
              </a:xfrm>
              <a:prstGeom prst="rect">
                <a:avLst/>
              </a:prstGeom>
              <a:blipFill>
                <a:blip r:embed="rId6"/>
                <a:stretch>
                  <a:fillRect l="-1880" t="-2459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">
                <a:extLst>
                  <a:ext uri="{FF2B5EF4-FFF2-40B4-BE49-F238E27FC236}">
                    <a16:creationId xmlns:a16="http://schemas.microsoft.com/office/drawing/2014/main" id="{8C6EE40E-18CC-6649-B67C-7330BEC5BB73}"/>
                  </a:ext>
                </a:extLst>
              </p:cNvPr>
              <p:cNvSpPr txBox="1"/>
              <p:nvPr/>
            </p:nvSpPr>
            <p:spPr>
              <a:xfrm>
                <a:off x="6350001" y="412682"/>
                <a:ext cx="5542864" cy="993734"/>
              </a:xfrm>
              <a:prstGeom prst="rect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en-US" altLang="zh-CN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determine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candidate entities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give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probabilistic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distribution.</a:t>
                </a:r>
                <a:endParaRPr kumimoji="1"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文本框 1">
                <a:extLst>
                  <a:ext uri="{FF2B5EF4-FFF2-40B4-BE49-F238E27FC236}">
                    <a16:creationId xmlns:a16="http://schemas.microsoft.com/office/drawing/2014/main" id="{8C6EE40E-18CC-6649-B67C-7330BEC5B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1" y="412682"/>
                <a:ext cx="5542864" cy="993734"/>
              </a:xfrm>
              <a:prstGeom prst="rect">
                <a:avLst/>
              </a:prstGeom>
              <a:blipFill>
                <a:blip r:embed="rId7"/>
                <a:stretch>
                  <a:fillRect l="-683" b="-7500"/>
                </a:stretch>
              </a:blipFill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309065C5-E77D-1C42-B2AB-46420BEF1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242" y="3910550"/>
            <a:ext cx="4557370" cy="24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3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433CEA4-DEB5-334D-B595-A52A891939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052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Sampling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scheme |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433CEA4-DEB5-334D-B595-A52A89193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0520"/>
                <a:ext cx="10515600" cy="1325563"/>
              </a:xfrm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08BB7C2-C952-7446-ACEC-2E281888568C}"/>
                  </a:ext>
                </a:extLst>
              </p:cNvPr>
              <p:cNvSpPr txBox="1"/>
              <p:nvPr/>
            </p:nvSpPr>
            <p:spPr>
              <a:xfrm>
                <a:off x="3275099" y="1751519"/>
                <a:ext cx="6197402" cy="1641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Incremental</a:t>
                </a:r>
                <a:r>
                  <a:rPr kumimoji="1" lang="zh-CN" altLang="en-US" sz="24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keep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all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activated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entities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in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last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sample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K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new-visit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entities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in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current</a:t>
                </a:r>
                <a:r>
                  <a:rPr kumimoji="1" lang="zh-CN" alt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2">
                        <a:lumMod val="10000"/>
                      </a:schemeClr>
                    </a:solidFill>
                  </a:rPr>
                  <a:t>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kumimoji="1" lang="en-US" altLang="zh-CN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̈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acc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en-US" altLang="zh-CN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08BB7C2-C952-7446-ACEC-2E2818885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099" y="1751519"/>
                <a:ext cx="6197402" cy="1641796"/>
              </a:xfrm>
              <a:prstGeom prst="rect">
                <a:avLst/>
              </a:prstGeom>
              <a:blipFill>
                <a:blip r:embed="rId3"/>
                <a:stretch>
                  <a:fillRect l="-1431" t="-3053" b="-3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0ED93F9E-E0FB-F547-A405-94716DE03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107" y="4061861"/>
            <a:ext cx="4549787" cy="2475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">
                <a:extLst>
                  <a:ext uri="{FF2B5EF4-FFF2-40B4-BE49-F238E27FC236}">
                    <a16:creationId xmlns:a16="http://schemas.microsoft.com/office/drawing/2014/main" id="{282728F3-161D-1645-A351-3C05CBF6DE9A}"/>
                  </a:ext>
                </a:extLst>
              </p:cNvPr>
              <p:cNvSpPr txBox="1"/>
              <p:nvPr/>
            </p:nvSpPr>
            <p:spPr>
              <a:xfrm>
                <a:off x="6350001" y="412682"/>
                <a:ext cx="5542864" cy="993734"/>
              </a:xfrm>
              <a:prstGeom prst="rect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en-US" altLang="zh-CN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determine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candidate entities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give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probabilistic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distribution.</a:t>
                </a:r>
                <a:endParaRPr kumimoji="1"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文本框 1">
                <a:extLst>
                  <a:ext uri="{FF2B5EF4-FFF2-40B4-BE49-F238E27FC236}">
                    <a16:creationId xmlns:a16="http://schemas.microsoft.com/office/drawing/2014/main" id="{282728F3-161D-1645-A351-3C05CBF6D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1" y="412682"/>
                <a:ext cx="5542864" cy="993734"/>
              </a:xfrm>
              <a:prstGeom prst="rect">
                <a:avLst/>
              </a:prstGeom>
              <a:blipFill>
                <a:blip r:embed="rId5"/>
                <a:stretch>
                  <a:fillRect l="-683" b="-7500"/>
                </a:stretch>
              </a:blipFill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7">
            <a:extLst>
              <a:ext uri="{FF2B5EF4-FFF2-40B4-BE49-F238E27FC236}">
                <a16:creationId xmlns:a16="http://schemas.microsoft.com/office/drawing/2014/main" id="{F6B9E7C2-281B-B446-B710-B19757E6B82F}"/>
              </a:ext>
            </a:extLst>
          </p:cNvPr>
          <p:cNvSpPr txBox="1"/>
          <p:nvPr/>
        </p:nvSpPr>
        <p:spPr>
          <a:xfrm>
            <a:off x="5107652" y="3542922"/>
            <a:ext cx="17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Incremental,</a:t>
            </a:r>
            <a:r>
              <a:rPr kumimoji="1" lang="zh-CN" altLang="en-US" dirty="0"/>
              <a:t> </a:t>
            </a:r>
            <a:r>
              <a:rPr kumimoji="1" lang="en-US" altLang="zh-CN" dirty="0"/>
              <a:t>K=2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333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433CEA4-DEB5-334D-B595-A52A891939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052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Sampling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scheme |</a:t>
                </a:r>
                <a:r>
                  <a:rPr kumimoji="1" lang="en-US" altLang="zh-CN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endParaRPr kumimoji="1" lang="zh-CN" altLang="en-US" sz="3600" b="1" dirty="0">
                  <a:solidFill>
                    <a:schemeClr val="accent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433CEA4-DEB5-334D-B595-A52A89193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0520"/>
                <a:ext cx="10515600" cy="1325563"/>
              </a:xfrm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0165C91-3E23-344D-95B9-1B4135B95A37}"/>
                  </a:ext>
                </a:extLst>
              </p:cNvPr>
              <p:cNvSpPr txBox="1"/>
              <p:nvPr/>
            </p:nvSpPr>
            <p:spPr>
              <a:xfrm>
                <a:off x="722007" y="2174747"/>
                <a:ext cx="4517262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Node-wise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sampling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sample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K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neighbors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entity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in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</a:rPr>
                  <a:t>exponential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explosion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in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no.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entity</a:t>
                </a:r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0165C91-3E23-344D-95B9-1B4135B95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7" y="2174747"/>
                <a:ext cx="4517262" cy="954107"/>
              </a:xfrm>
              <a:prstGeom prst="rect">
                <a:avLst/>
              </a:prstGeom>
              <a:blipFill>
                <a:blip r:embed="rId3"/>
                <a:stretch>
                  <a:fillRect t="-2597" b="-7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7C5A2573-F151-4846-AFC1-4827D686F305}"/>
              </a:ext>
            </a:extLst>
          </p:cNvPr>
          <p:cNvSpPr txBox="1"/>
          <p:nvPr/>
        </p:nvSpPr>
        <p:spPr>
          <a:xfrm>
            <a:off x="1671819" y="4499571"/>
            <a:ext cx="37741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Layer-wise</a:t>
            </a:r>
            <a:r>
              <a:rPr kumimoji="1" lang="zh-CN" altLang="en-US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</a:rPr>
              <a:t>sampling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sample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K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entities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each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layer</a:t>
            </a:r>
            <a:r>
              <a:rPr kumimoji="1" lang="en-US" altLang="zh-CN" dirty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FF0000"/>
                </a:solidFill>
              </a:rPr>
              <a:t>sparse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connection,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low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entity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usage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2B0044C-61B0-7441-86C4-915ADD1B5385}"/>
              </a:ext>
            </a:extLst>
          </p:cNvPr>
          <p:cNvSpPr txBox="1"/>
          <p:nvPr/>
        </p:nvSpPr>
        <p:spPr>
          <a:xfrm>
            <a:off x="6862316" y="3545464"/>
            <a:ext cx="483164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chemeClr val="bg2">
                    <a:lumMod val="10000"/>
                  </a:schemeClr>
                </a:solidFill>
              </a:rPr>
              <a:t>Incremental</a:t>
            </a:r>
            <a:r>
              <a:rPr kumimoji="1" lang="zh-CN" alt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bg2">
                    <a:lumMod val="10000"/>
                  </a:schemeClr>
                </a:solidFill>
              </a:rPr>
              <a:t>sampling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keep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all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activated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entities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in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last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layer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sample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new-visit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entities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in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current</a:t>
            </a:r>
            <a:r>
              <a:rPr kumimoji="1" lang="zh-CN" alt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2">
                    <a:lumMod val="10000"/>
                  </a:schemeClr>
                </a:solidFill>
              </a:rPr>
              <a:t>layer</a:t>
            </a: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E48C7C35-C0D7-594F-905C-3BF5CBED282A}"/>
              </a:ext>
            </a:extLst>
          </p:cNvPr>
          <p:cNvCxnSpPr>
            <a:stCxn id="17" idx="1"/>
            <a:endCxn id="13" idx="3"/>
          </p:cNvCxnSpPr>
          <p:nvPr/>
        </p:nvCxnSpPr>
        <p:spPr>
          <a:xfrm flipH="1" flipV="1">
            <a:off x="5239269" y="2651801"/>
            <a:ext cx="1623047" cy="1370717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763CC870-D6E2-9F4A-BCA6-DA2AD1E2A16D}"/>
              </a:ext>
            </a:extLst>
          </p:cNvPr>
          <p:cNvCxnSpPr>
            <a:cxnSpLocks/>
            <a:stCxn id="17" idx="1"/>
            <a:endCxn id="14" idx="3"/>
          </p:cNvCxnSpPr>
          <p:nvPr/>
        </p:nvCxnSpPr>
        <p:spPr>
          <a:xfrm flipH="1">
            <a:off x="5445930" y="4022518"/>
            <a:ext cx="1416386" cy="954107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C781421E-25B3-1446-B5E6-DCB39A11470F}"/>
              </a:ext>
            </a:extLst>
          </p:cNvPr>
          <p:cNvSpPr txBox="1"/>
          <p:nvPr/>
        </p:nvSpPr>
        <p:spPr>
          <a:xfrm>
            <a:off x="5611090" y="2745245"/>
            <a:ext cx="5313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rgbClr val="00B050"/>
                </a:solidFill>
              </a:rPr>
              <a:t>✅ </a:t>
            </a:r>
            <a:r>
              <a:rPr kumimoji="1" lang="en-US" altLang="zh-CN" sz="2000" dirty="0">
                <a:solidFill>
                  <a:srgbClr val="00B050"/>
                </a:solidFill>
              </a:rPr>
              <a:t>Increase</a:t>
            </a:r>
            <a:r>
              <a:rPr kumimoji="1" lang="zh-CN" altLang="en-US" sz="2000" dirty="0">
                <a:solidFill>
                  <a:srgbClr val="00B050"/>
                </a:solidFill>
              </a:rPr>
              <a:t> </a:t>
            </a:r>
            <a:r>
              <a:rPr kumimoji="1" lang="en-US" altLang="zh-CN" sz="2000" dirty="0">
                <a:solidFill>
                  <a:srgbClr val="00B050"/>
                </a:solidFill>
              </a:rPr>
              <a:t>speed</a:t>
            </a:r>
            <a:r>
              <a:rPr kumimoji="1" lang="zh-CN" altLang="en-US" sz="2000" dirty="0">
                <a:solidFill>
                  <a:srgbClr val="00B050"/>
                </a:solidFill>
              </a:rPr>
              <a:t> </a:t>
            </a:r>
            <a:r>
              <a:rPr kumimoji="1" lang="en-US" altLang="zh-CN" sz="2000" dirty="0">
                <a:solidFill>
                  <a:srgbClr val="00B050"/>
                </a:solidFill>
              </a:rPr>
              <a:t>can</a:t>
            </a:r>
            <a:r>
              <a:rPr kumimoji="1" lang="zh-CN" altLang="en-US" sz="2000" dirty="0">
                <a:solidFill>
                  <a:srgbClr val="00B050"/>
                </a:solidFill>
              </a:rPr>
              <a:t> </a:t>
            </a:r>
            <a:r>
              <a:rPr kumimoji="1" lang="en-US" altLang="zh-CN" sz="2000" dirty="0">
                <a:solidFill>
                  <a:srgbClr val="00B050"/>
                </a:solidFill>
              </a:rPr>
              <a:t>be</a:t>
            </a:r>
            <a:r>
              <a:rPr kumimoji="1" lang="zh-CN" altLang="en-US" sz="2000" dirty="0">
                <a:solidFill>
                  <a:srgbClr val="00B050"/>
                </a:solidFill>
              </a:rPr>
              <a:t> </a:t>
            </a:r>
            <a:r>
              <a:rPr kumimoji="1" lang="en-US" altLang="zh-CN" sz="2000" dirty="0">
                <a:solidFill>
                  <a:srgbClr val="00B050"/>
                </a:solidFill>
              </a:rPr>
              <a:t>directly</a:t>
            </a:r>
            <a:r>
              <a:rPr kumimoji="1" lang="zh-CN" altLang="en-US" sz="2000" dirty="0">
                <a:solidFill>
                  <a:srgbClr val="00B050"/>
                </a:solidFill>
              </a:rPr>
              <a:t> </a:t>
            </a:r>
            <a:r>
              <a:rPr kumimoji="1" lang="en-US" altLang="zh-CN" sz="2000" dirty="0">
                <a:solidFill>
                  <a:srgbClr val="00B050"/>
                </a:solidFill>
              </a:rPr>
              <a:t>controlled</a:t>
            </a:r>
            <a:r>
              <a:rPr kumimoji="1" lang="zh-CN" altLang="en-US" sz="2000" dirty="0">
                <a:solidFill>
                  <a:srgbClr val="00B050"/>
                </a:solidFill>
              </a:rPr>
              <a:t> </a:t>
            </a:r>
            <a:r>
              <a:rPr kumimoji="1" lang="en-US" altLang="zh-CN" sz="2000" dirty="0">
                <a:solidFill>
                  <a:srgbClr val="00B050"/>
                </a:solidFill>
              </a:rPr>
              <a:t>by</a:t>
            </a:r>
            <a:r>
              <a:rPr kumimoji="1" lang="zh-CN" altLang="en-US" sz="2000" dirty="0">
                <a:solidFill>
                  <a:srgbClr val="00B050"/>
                </a:solidFill>
              </a:rPr>
              <a:t> </a:t>
            </a:r>
            <a:r>
              <a:rPr kumimoji="1" lang="en-US" altLang="zh-CN" sz="2000" dirty="0">
                <a:solidFill>
                  <a:srgbClr val="00B050"/>
                </a:solidFill>
              </a:rPr>
              <a:t>K</a:t>
            </a:r>
            <a:endParaRPr kumimoji="1" lang="zh-CN" altLang="en-US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00DF25-7672-6441-A588-9BFAC7C25626}"/>
                  </a:ext>
                </a:extLst>
              </p:cNvPr>
              <p:cNvSpPr txBox="1"/>
              <p:nvPr/>
            </p:nvSpPr>
            <p:spPr>
              <a:xfrm>
                <a:off x="5611090" y="4791959"/>
                <a:ext cx="4530151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000" dirty="0">
                    <a:solidFill>
                      <a:srgbClr val="00B050"/>
                    </a:solidFill>
                  </a:rPr>
                  <a:t>✅ </a:t>
                </a:r>
                <a:r>
                  <a:rPr kumimoji="1" lang="en-US" altLang="zh-CN" sz="2000" dirty="0">
                    <a:solidFill>
                      <a:srgbClr val="00B050"/>
                    </a:solidFill>
                  </a:rPr>
                  <a:t>Every</a:t>
                </a:r>
                <a:r>
                  <a:rPr kumimoji="1"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0B050"/>
                    </a:solidFill>
                  </a:rPr>
                  <a:t>entity</a:t>
                </a:r>
                <a:r>
                  <a:rPr kumimoji="1"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0B050"/>
                    </a:solidFill>
                  </a:rPr>
                  <a:t>in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zh-CN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kumimoji="1" lang="en-US" altLang="zh-CN" sz="2000" dirty="0">
                    <a:solidFill>
                      <a:srgbClr val="00B050"/>
                    </a:solidFill>
                  </a:rPr>
                  <a:t>is</a:t>
                </a:r>
                <a:r>
                  <a:rPr kumimoji="1"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0B050"/>
                    </a:solidFill>
                  </a:rPr>
                  <a:t>connected</a:t>
                </a:r>
                <a:r>
                  <a:rPr kumimoji="1"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0B050"/>
                    </a:solidFill>
                  </a:rPr>
                  <a:t>to</a:t>
                </a:r>
                <a:r>
                  <a:rPr kumimoji="1" lang="zh-CN" altLang="en-US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zh-CN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00DF25-7672-6441-A588-9BFAC7C25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0" y="4791959"/>
                <a:ext cx="4530151" cy="405624"/>
              </a:xfrm>
              <a:prstGeom prst="rect">
                <a:avLst/>
              </a:prstGeom>
              <a:blipFill>
                <a:blip r:embed="rId4"/>
                <a:stretch>
                  <a:fillRect l="-1397" t="-909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1">
                <a:extLst>
                  <a:ext uri="{FF2B5EF4-FFF2-40B4-BE49-F238E27FC236}">
                    <a16:creationId xmlns:a16="http://schemas.microsoft.com/office/drawing/2014/main" id="{7C51D7DC-52CE-2744-AF77-ED9A44FFE7F1}"/>
                  </a:ext>
                </a:extLst>
              </p:cNvPr>
              <p:cNvSpPr txBox="1"/>
              <p:nvPr/>
            </p:nvSpPr>
            <p:spPr>
              <a:xfrm>
                <a:off x="6350001" y="412682"/>
                <a:ext cx="5542864" cy="993734"/>
              </a:xfrm>
              <a:prstGeom prst="rect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en-US" altLang="zh-CN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determine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candidate entities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give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probabilistic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distribution.</a:t>
                </a:r>
                <a:endParaRPr kumimoji="1"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文本框 1">
                <a:extLst>
                  <a:ext uri="{FF2B5EF4-FFF2-40B4-BE49-F238E27FC236}">
                    <a16:creationId xmlns:a16="http://schemas.microsoft.com/office/drawing/2014/main" id="{7C51D7DC-52CE-2744-AF77-ED9A44FFE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1" y="412682"/>
                <a:ext cx="5542864" cy="993734"/>
              </a:xfrm>
              <a:prstGeom prst="rect">
                <a:avLst/>
              </a:prstGeom>
              <a:blipFill>
                <a:blip r:embed="rId5"/>
                <a:stretch>
                  <a:fillRect l="-683" b="-7500"/>
                </a:stretch>
              </a:blipFill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572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433CEA4-DEB5-334D-B595-A52A891939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052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Sampling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scheme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|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endParaRPr kumimoji="1" lang="zh-CN" altLang="en-US" sz="3600" b="1" dirty="0">
                  <a:solidFill>
                    <a:schemeClr val="accent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433CEA4-DEB5-334D-B595-A52A89193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0520"/>
                <a:ext cx="10515600" cy="1325563"/>
              </a:xfrm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DAA002A-BFE7-2D4F-880C-413E9A96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040" y="2218765"/>
            <a:ext cx="9181919" cy="2309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AD2410F-C07A-8E44-BE35-50C25B9EA94D}"/>
                  </a:ext>
                </a:extLst>
              </p:cNvPr>
              <p:cNvSpPr txBox="1"/>
              <p:nvPr/>
            </p:nvSpPr>
            <p:spPr>
              <a:xfrm>
                <a:off x="1998339" y="4683096"/>
                <a:ext cx="8195320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tx1"/>
                    </a:solidFill>
                    <a:sym typeface="Wingdings" pitchFamily="2" charset="2"/>
                  </a:rPr>
                  <a:t></a:t>
                </a:r>
                <a:r>
                  <a:rPr kumimoji="1" lang="zh-CN" altLang="en-US" sz="2800" dirty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  <a:sym typeface="Wingdings" pitchFamily="2" charset="2"/>
                  </a:rPr>
                  <a:t>How</a:t>
                </a:r>
                <a:r>
                  <a:rPr kumimoji="1" lang="zh-CN" altLang="en-US" sz="2800" dirty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</a:rPr>
                  <a:t>to</a:t>
                </a:r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800" dirty="0"/>
                  <a:t>sample </a:t>
                </a:r>
                <a:r>
                  <a:rPr kumimoji="1" lang="en-US" altLang="zh-CN" sz="2800" dirty="0">
                    <a:solidFill>
                      <a:schemeClr val="tx1"/>
                    </a:solidFill>
                  </a:rPr>
                  <a:t>K</a:t>
                </a:r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</a:rPr>
                  <a:t>entities</a:t>
                </a:r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</a:rPr>
                  <a:t>from</a:t>
                </a:r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</a:rPr>
                  <a:t>candidate</a:t>
                </a:r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endParaRPr kumimoji="1" lang="en-US" altLang="zh-C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AD2410F-C07A-8E44-BE35-50C25B9EA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39" y="4683096"/>
                <a:ext cx="8195320" cy="524118"/>
              </a:xfrm>
              <a:prstGeom prst="rect">
                <a:avLst/>
              </a:prstGeom>
              <a:blipFill>
                <a:blip r:embed="rId4"/>
                <a:stretch>
                  <a:fillRect l="-1548" t="-1190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">
                <a:extLst>
                  <a:ext uri="{FF2B5EF4-FFF2-40B4-BE49-F238E27FC236}">
                    <a16:creationId xmlns:a16="http://schemas.microsoft.com/office/drawing/2014/main" id="{9970C9E3-1DB6-084C-A88A-ECD3A299D57C}"/>
                  </a:ext>
                </a:extLst>
              </p:cNvPr>
              <p:cNvSpPr txBox="1"/>
              <p:nvPr/>
            </p:nvSpPr>
            <p:spPr>
              <a:xfrm>
                <a:off x="6375401" y="412682"/>
                <a:ext cx="5542864" cy="993734"/>
              </a:xfrm>
              <a:prstGeom prst="rect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en-US" altLang="zh-CN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determine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candidate entities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)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give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sampling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probabilistic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distribution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kumimoji="1"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文本框 1">
                <a:extLst>
                  <a:ext uri="{FF2B5EF4-FFF2-40B4-BE49-F238E27FC236}">
                    <a16:creationId xmlns:a16="http://schemas.microsoft.com/office/drawing/2014/main" id="{9970C9E3-1DB6-084C-A88A-ECD3A299D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1" y="412682"/>
                <a:ext cx="5542864" cy="993734"/>
              </a:xfrm>
              <a:prstGeom prst="rect">
                <a:avLst/>
              </a:prstGeom>
              <a:blipFill>
                <a:blip r:embed="rId5"/>
                <a:stretch>
                  <a:fillRect l="-456" b="-7500"/>
                </a:stretch>
              </a:blipFill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7282C683-6EF9-1C40-B157-9EC82267C347}"/>
              </a:ext>
            </a:extLst>
          </p:cNvPr>
          <p:cNvCxnSpPr/>
          <p:nvPr/>
        </p:nvCxnSpPr>
        <p:spPr>
          <a:xfrm>
            <a:off x="4932216" y="3906981"/>
            <a:ext cx="56854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2ABDCA8-B20E-0E49-B289-D03B021E07EB}"/>
              </a:ext>
            </a:extLst>
          </p:cNvPr>
          <p:cNvCxnSpPr>
            <a:cxnSpLocks/>
          </p:cNvCxnSpPr>
          <p:nvPr/>
        </p:nvCxnSpPr>
        <p:spPr>
          <a:xfrm>
            <a:off x="1546605" y="4184072"/>
            <a:ext cx="263746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01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FA98598-8E4C-FD4B-BD14-C06925964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5773"/>
                <a:ext cx="8724900" cy="255615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Standard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categorical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distribution:</a:t>
                </a: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Given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logits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1" lang="en-US" altLang="zh-CN" sz="18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and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a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sampling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sz="1800" dirty="0">
                    <a:solidFill>
                      <a:schemeClr val="bg1">
                        <a:lumMod val="50000"/>
                      </a:schemeClr>
                    </a:solidFill>
                  </a:rPr>
                  <a:t>distribution</a:t>
                </a:r>
                <a:r>
                  <a:rPr kumimoji="1" lang="zh-CN" alt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zh-CN" alt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18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zh-CN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zh-CN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1" lang="en-US" altLang="zh-CN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CN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kumimoji="1" lang="zh-CN" alt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180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kumimoji="1" lang="en-US" altLang="zh-CN" sz="1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zh-CN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kumimoji="1" lang="en-US" altLang="zh-CN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kumimoji="1"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dirty="0"/>
                  <a:t>The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Gumbel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 err="1"/>
                  <a:t>softmax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trick:</a:t>
                </a: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CN" sz="1800" dirty="0"/>
                  <a:t>add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the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noise</a:t>
                </a:r>
                <a:r>
                  <a:rPr kumimoji="1" lang="zh-CN" alt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800" dirty="0"/>
                  <a:t>to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the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logits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with</a:t>
                </a:r>
                <a:r>
                  <a:rPr kumimoji="1" lang="zh-CN" altLang="en-US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kumimoji="1" lang="zh-CN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zh-CN" alt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kumimoji="1" lang="zh-CN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kumimoji="1"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kumimoji="1" lang="en-US" altLang="zh-CN" sz="1800" dirty="0"/>
                  <a:t>get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top-k</a:t>
                </a:r>
                <a:r>
                  <a:rPr kumimoji="1" lang="zh-CN" altLang="en-US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is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an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approximation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of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sampling</a:t>
                </a:r>
                <a:r>
                  <a:rPr kumimoji="1" lang="zh-CN" altLang="en-US" sz="1800" dirty="0"/>
                  <a:t> </a:t>
                </a:r>
                <a:r>
                  <a:rPr kumimoji="1" lang="en-US" altLang="zh-CN" sz="1800" dirty="0"/>
                  <a:t>from</a:t>
                </a:r>
                <a:r>
                  <a:rPr kumimoji="1" lang="zh-CN" altLang="en-US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zh-CN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kumimoji="1"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1"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kumimoji="1" lang="zh-CN" alt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kumimoji="1"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kumimoji="1"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kumimoji="1"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kumimoji="1"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kumimoji="1" lang="en-US" altLang="zh-CN" sz="1800" dirty="0"/>
              </a:p>
              <a:p>
                <a:pPr>
                  <a:lnSpc>
                    <a:spcPct val="100000"/>
                  </a:lnSpc>
                </a:pPr>
                <a:endParaRPr kumimoji="1" lang="en-US" altLang="zh-CN" sz="1800" dirty="0"/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FA98598-8E4C-FD4B-BD14-C06925964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5773"/>
                <a:ext cx="8724900" cy="2556153"/>
              </a:xfrm>
              <a:blipFill>
                <a:blip r:embed="rId2"/>
                <a:stretch>
                  <a:fillRect l="-727" t="-990" b="-12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CBC54639-0152-584F-92FF-1180B075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414" y="4085567"/>
            <a:ext cx="7799171" cy="2451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AC24BF19-9537-5D43-AAD0-74F56279F5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520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Sampling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scheme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|</a:t>
                </a:r>
                <a:r>
                  <a:rPr kumimoji="1" lang="zh-CN" altLang="en-US" sz="3600" b="1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6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endParaRPr kumimoji="1" lang="zh-CN" altLang="en-US" sz="3600" b="1" dirty="0">
                  <a:solidFill>
                    <a:schemeClr val="accent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AC24BF19-9537-5D43-AAD0-74F56279F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520"/>
                <a:ext cx="10515600" cy="1325563"/>
              </a:xfrm>
              <a:prstGeom prst="rect">
                <a:avLst/>
              </a:prstGeom>
              <a:blipFill>
                <a:blip r:embed="rId4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1">
                <a:extLst>
                  <a:ext uri="{FF2B5EF4-FFF2-40B4-BE49-F238E27FC236}">
                    <a16:creationId xmlns:a16="http://schemas.microsoft.com/office/drawing/2014/main" id="{5B45E56D-B293-EE49-A3C5-828D2BD01A5F}"/>
                  </a:ext>
                </a:extLst>
              </p:cNvPr>
              <p:cNvSpPr txBox="1"/>
              <p:nvPr/>
            </p:nvSpPr>
            <p:spPr>
              <a:xfrm>
                <a:off x="6375401" y="412682"/>
                <a:ext cx="5542864" cy="993734"/>
              </a:xfrm>
              <a:prstGeom prst="rect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kumimoji="1" lang="zh-CN" alt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1" lang="en-US" altLang="zh-CN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kumimoji="1" lang="zh-CN" alt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en-US" altLang="zh-CN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CAND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determine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candidate entities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give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sampling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probabilistic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distribution.</a:t>
                </a:r>
                <a:endParaRPr kumimoji="1"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文本框 1">
                <a:extLst>
                  <a:ext uri="{FF2B5EF4-FFF2-40B4-BE49-F238E27FC236}">
                    <a16:creationId xmlns:a16="http://schemas.microsoft.com/office/drawing/2014/main" id="{5B45E56D-B293-EE49-A3C5-828D2BD01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1" y="412682"/>
                <a:ext cx="5542864" cy="993734"/>
              </a:xfrm>
              <a:prstGeom prst="rect">
                <a:avLst/>
              </a:prstGeom>
              <a:blipFill>
                <a:blip r:embed="rId5"/>
                <a:stretch>
                  <a:fillRect l="-456" b="-7500"/>
                </a:stretch>
              </a:blipFill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799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Sampling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scheme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Optimization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D676143-312D-034E-838D-AA70F560603E}"/>
              </a:ext>
            </a:extLst>
          </p:cNvPr>
          <p:cNvSpPr txBox="1"/>
          <p:nvPr/>
        </p:nvSpPr>
        <p:spPr>
          <a:xfrm>
            <a:off x="838200" y="1734643"/>
            <a:ext cx="9502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/>
              <a:t>Straight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through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gradient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estimator</a:t>
            </a:r>
          </a:p>
          <a:p>
            <a:r>
              <a:rPr kumimoji="1" lang="en-US" altLang="zh-CN" sz="2400" dirty="0">
                <a:sym typeface="Wingdings" pitchFamily="2" charset="2"/>
              </a:rPr>
              <a:t>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ym typeface="Wingdings" pitchFamily="2" charset="2"/>
              </a:rPr>
              <a:t>multiply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ym typeface="Wingdings" pitchFamily="2" charset="2"/>
              </a:rPr>
              <a:t>the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ym typeface="Wingdings" pitchFamily="2" charset="2"/>
              </a:rPr>
              <a:t>sampling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logits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ym typeface="Wingdings" pitchFamily="2" charset="2"/>
              </a:rPr>
              <a:t>to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ym typeface="Wingdings" pitchFamily="2" charset="2"/>
              </a:rPr>
              <a:t>the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ym typeface="Wingdings" pitchFamily="2" charset="2"/>
              </a:rPr>
              <a:t>corresponding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ym typeface="Wingdings" pitchFamily="2" charset="2"/>
              </a:rPr>
              <a:t>entity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representations</a:t>
            </a:r>
            <a:endParaRPr kumimoji="1"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12FAEE4-F231-2546-B442-E5AB8E5E1180}"/>
                  </a:ext>
                </a:extLst>
              </p:cNvPr>
              <p:cNvSpPr txBox="1"/>
              <p:nvPr/>
            </p:nvSpPr>
            <p:spPr>
              <a:xfrm>
                <a:off x="2408356" y="3100817"/>
                <a:ext cx="7375288" cy="2477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zh-CN" altLang="en-US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𝑠𝑎𝑚𝑝</m:t>
                          </m:r>
                        </m:sub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sSubSup>
                        <m:sSubSup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8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800" i="1" dirty="0">
                  <a:latin typeface="Cambria Math" panose="02040503050406030204" pitchFamily="18" charset="0"/>
                </a:endParaRPr>
              </a:p>
              <a:p>
                <a:pPr algn="ctr"/>
                <a:endParaRPr kumimoji="1" lang="en-US" altLang="zh-CN" sz="28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d>
                        <m:d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zh-CN" altLang="en-US" sz="28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zh-CN" sz="2800" dirty="0">
                              <a:latin typeface="Cambria Math" panose="02040503050406030204" pitchFamily="18" charset="0"/>
                            </a:rPr>
                            <m:t>Gumbel</m:t>
                          </m:r>
                          <m:r>
                            <m:rPr>
                              <m:nor/>
                            </m:rPr>
                            <a:rPr kumimoji="1" lang="en-US" altLang="zh-CN" sz="2800" dirty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kumimoji="1" lang="en-US" altLang="zh-CN" sz="2800" dirty="0">
                              <a:latin typeface="Cambria Math" panose="02040503050406030204" pitchFamily="18" charset="0"/>
                            </a:rPr>
                            <m:t>softmax</m:t>
                          </m:r>
                          <m:r>
                            <m:rPr>
                              <m:nor/>
                            </m:rPr>
                            <a:rPr kumimoji="1" lang="zh-CN" alt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CN" sz="2800" b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800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̈"/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b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kumimoji="1" lang="en-US" altLang="zh-C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kumimoji="1" lang="en-US" altLang="zh-C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kumimoji="1" lang="zh-C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sSubSup>
                      <m:sSub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kumimoji="1" lang="en-US" altLang="zh-CN" sz="2800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kumimoji="1" lang="en-US" altLang="zh-CN" sz="2800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kumimoji="1" lang="en-US" altLang="zh-CN" sz="2800" b="0" i="0" smtClean="0">
                        <a:latin typeface="Cambria Math" panose="02040503050406030204" pitchFamily="18" charset="0"/>
                      </a:rPr>
                      <m:t>grad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)+</m:t>
                    </m:r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d>
                      <m:d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12FAEE4-F231-2546-B442-E5AB8E5E1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356" y="3100817"/>
                <a:ext cx="7375288" cy="2477858"/>
              </a:xfrm>
              <a:prstGeom prst="rect">
                <a:avLst/>
              </a:prstGeom>
              <a:blipFill>
                <a:blip r:embed="rId2"/>
                <a:stretch>
                  <a:fillRect l="-172" b="-2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9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2662" y="1019502"/>
                <a:ext cx="10997022" cy="56179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kumimoji="1" lang="en-US" altLang="zh-CN" sz="300" dirty="0"/>
              </a:p>
              <a:p>
                <a:r>
                  <a:rPr kumimoji="1" lang="en-US" altLang="zh-CN" dirty="0"/>
                  <a:t>Link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prediction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task 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knowledge graph</a:t>
                </a:r>
              </a:p>
              <a:p>
                <a:pPr lvl="1"/>
                <a:r>
                  <a:rPr kumimoji="1" lang="en-US" altLang="zh-CN" dirty="0"/>
                  <a:t>give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query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,?</m:t>
                    </m:r>
                    <m: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to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find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target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entity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based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observed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(known)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predict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latent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(unknown)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edges</a:t>
                </a:r>
              </a:p>
              <a:p>
                <a:pPr lvl="1"/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662" y="1019502"/>
                <a:ext cx="10997022" cy="5617965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8F7C95DD-64F5-2041-8180-6FD57C6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0EABD3-5DCE-8E43-8061-24DE9C5D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123" y="2830990"/>
            <a:ext cx="3382155" cy="280928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AB57B75-13E1-F44A-99A5-90BD4003AE03}"/>
                  </a:ext>
                </a:extLst>
              </p:cNvPr>
              <p:cNvSpPr txBox="1"/>
              <p:nvPr/>
            </p:nvSpPr>
            <p:spPr>
              <a:xfrm>
                <a:off x="6295521" y="3429000"/>
                <a:ext cx="4424096" cy="1164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3200" dirty="0">
                    <a:latin typeface="Cambria Math" panose="02040503050406030204" pitchFamily="18" charset="0"/>
                  </a:rPr>
                  <a:t>query</a:t>
                </a:r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latin typeface="Cambria Math" panose="02040503050406030204" pitchFamily="18" charset="0"/>
                  </a:rPr>
                  <a:t>=</a:t>
                </a:r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32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 i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 sz="3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 sz="3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,?</m:t>
                    </m:r>
                    <m:r>
                      <a:rPr kumimoji="1" lang="en-US" altLang="zh-CN" sz="320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32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kumimoji="1" lang="en-US" altLang="zh-CN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/>
                  <a:t> </a:t>
                </a:r>
                <a:r>
                  <a:rPr kumimoji="1" lang="en-US" altLang="zh-CN" sz="3200" dirty="0">
                    <a:solidFill>
                      <a:srgbClr val="00B050"/>
                    </a:solidFill>
                  </a:rPr>
                  <a:t>③</a:t>
                </a:r>
                <a:r>
                  <a:rPr kumimoji="1" lang="en-US" altLang="zh-CN" sz="3200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solidFill>
                      <a:srgbClr val="0070C0"/>
                    </a:solidFill>
                  </a:rPr>
                  <a:t>⑧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AB57B75-13E1-F44A-99A5-90BD4003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521" y="3429000"/>
                <a:ext cx="4424096" cy="1164934"/>
              </a:xfrm>
              <a:prstGeom prst="rect">
                <a:avLst/>
              </a:prstGeom>
              <a:blipFill>
                <a:blip r:embed="rId4"/>
                <a:stretch>
                  <a:fillRect t="-6522" r="-3152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994106FA-E95C-2F48-8B1C-17475912E4CA}"/>
              </a:ext>
            </a:extLst>
          </p:cNvPr>
          <p:cNvSpPr txBox="1"/>
          <p:nvPr/>
        </p:nvSpPr>
        <p:spPr>
          <a:xfrm>
            <a:off x="3795064" y="5607665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KG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8817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360EC4-21C1-3640-BE26-119F0E82B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58" y="844136"/>
            <a:ext cx="7090483" cy="5693343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8F04015D-1128-B447-885F-2380B2BB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1"/>
            <a:ext cx="10240478" cy="488002"/>
          </a:xfrm>
        </p:spPr>
        <p:txBody>
          <a:bodyPr>
            <a:normAutofit fontScale="90000"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Full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algorithm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78B36A35-A23D-E042-A54B-3BF61322B2BE}"/>
              </a:ext>
            </a:extLst>
          </p:cNvPr>
          <p:cNvSpPr/>
          <p:nvPr/>
        </p:nvSpPr>
        <p:spPr>
          <a:xfrm>
            <a:off x="3015885" y="1895914"/>
            <a:ext cx="4021914" cy="425329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CE8F90D5-8B9A-D347-8D11-060BF45A47C2}"/>
              </a:ext>
            </a:extLst>
          </p:cNvPr>
          <p:cNvSpPr/>
          <p:nvPr/>
        </p:nvSpPr>
        <p:spPr>
          <a:xfrm>
            <a:off x="3015885" y="3674015"/>
            <a:ext cx="5172618" cy="1093194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43C6738C-3DE3-D94E-BF09-55A6A737595F}"/>
              </a:ext>
            </a:extLst>
          </p:cNvPr>
          <p:cNvSpPr/>
          <p:nvPr/>
        </p:nvSpPr>
        <p:spPr>
          <a:xfrm>
            <a:off x="3015885" y="4767209"/>
            <a:ext cx="5172618" cy="100686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4329A0E-9264-5946-B2DE-3FF75E62AECD}"/>
                  </a:ext>
                </a:extLst>
              </p:cNvPr>
              <p:cNvSpPr txBox="1"/>
              <p:nvPr/>
            </p:nvSpPr>
            <p:spPr>
              <a:xfrm>
                <a:off x="7161088" y="1923912"/>
                <a:ext cx="832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CAND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4329A0E-9264-5946-B2DE-3FF75E62A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88" y="1923912"/>
                <a:ext cx="8322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CE7FCA-4CB1-7949-8032-36C7D808EC1F}"/>
                  </a:ext>
                </a:extLst>
              </p:cNvPr>
              <p:cNvSpPr txBox="1"/>
              <p:nvPr/>
            </p:nvSpPr>
            <p:spPr>
              <a:xfrm>
                <a:off x="8328939" y="4035946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CE7FCA-4CB1-7949-8032-36C7D808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39" y="4035946"/>
                <a:ext cx="8242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F0D556AC-D91F-8B40-868A-DCF43EE13214}"/>
              </a:ext>
            </a:extLst>
          </p:cNvPr>
          <p:cNvSpPr txBox="1"/>
          <p:nvPr/>
        </p:nvSpPr>
        <p:spPr>
          <a:xfrm>
            <a:off x="8332075" y="508597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Optimization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66158B-9375-A547-B71B-A38BB34594B4}"/>
              </a:ext>
            </a:extLst>
          </p:cNvPr>
          <p:cNvSpPr txBox="1"/>
          <p:nvPr/>
        </p:nvSpPr>
        <p:spPr>
          <a:xfrm>
            <a:off x="7622656" y="2758086"/>
            <a:ext cx="212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propagation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9162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Full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algorithm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4D1CBC-895B-4545-8E90-171CAC8A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9"/>
          <a:stretch/>
        </p:blipFill>
        <p:spPr>
          <a:xfrm>
            <a:off x="4018208" y="1963987"/>
            <a:ext cx="4147240" cy="17944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8C3334-3BA3-244F-8A00-F0C55088A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77" y="4039432"/>
            <a:ext cx="4603691" cy="1791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E2C0FF-41E5-E945-A83B-CBD86B1A3D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9294686" y="4039432"/>
            <a:ext cx="2004758" cy="17827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1C7650-8125-0143-B542-DC2FF1D71B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492"/>
          <a:stretch/>
        </p:blipFill>
        <p:spPr>
          <a:xfrm>
            <a:off x="9294686" y="1955734"/>
            <a:ext cx="1944934" cy="17827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7EDEAF-E75F-FE42-A786-DF712EB0E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492"/>
          <a:stretch/>
        </p:blipFill>
        <p:spPr>
          <a:xfrm>
            <a:off x="914741" y="4039432"/>
            <a:ext cx="1944934" cy="17827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49E27FE-F753-9B42-8DC3-A992C33B4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80"/>
          <a:stretch/>
        </p:blipFill>
        <p:spPr>
          <a:xfrm>
            <a:off x="914741" y="1944120"/>
            <a:ext cx="1944934" cy="1794404"/>
          </a:xfrm>
          <a:prstGeom prst="rect">
            <a:avLst/>
          </a:prstGeom>
        </p:spPr>
      </p:pic>
      <p:sp>
        <p:nvSpPr>
          <p:cNvPr id="11" name="圆角矩形 10">
            <a:extLst>
              <a:ext uri="{FF2B5EF4-FFF2-40B4-BE49-F238E27FC236}">
                <a16:creationId xmlns:a16="http://schemas.microsoft.com/office/drawing/2014/main" id="{76C7C3EE-489C-554B-AE11-6993C2124974}"/>
              </a:ext>
            </a:extLst>
          </p:cNvPr>
          <p:cNvSpPr/>
          <p:nvPr/>
        </p:nvSpPr>
        <p:spPr>
          <a:xfrm>
            <a:off x="3622045" y="1879725"/>
            <a:ext cx="4878011" cy="4045223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C901C2-BC11-8445-89A3-3F7E35DC200E}"/>
              </a:ext>
            </a:extLst>
          </p:cNvPr>
          <p:cNvSpPr txBox="1"/>
          <p:nvPr/>
        </p:nvSpPr>
        <p:spPr>
          <a:xfrm>
            <a:off x="4841806" y="1385997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Propagate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sampling</a:t>
            </a:r>
            <a:endParaRPr kumimoji="1" lang="zh-CN" altLang="en-US" sz="2000" dirty="0"/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A8C39059-5275-614E-8DC1-47C5340DBE76}"/>
              </a:ext>
            </a:extLst>
          </p:cNvPr>
          <p:cNvSpPr/>
          <p:nvPr/>
        </p:nvSpPr>
        <p:spPr>
          <a:xfrm>
            <a:off x="3109906" y="2721050"/>
            <a:ext cx="261908" cy="28027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0D724D6D-6317-F44F-9EB5-59E5F9E6EB26}"/>
              </a:ext>
            </a:extLst>
          </p:cNvPr>
          <p:cNvSpPr/>
          <p:nvPr/>
        </p:nvSpPr>
        <p:spPr>
          <a:xfrm>
            <a:off x="8766417" y="2701183"/>
            <a:ext cx="261908" cy="28027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右箭头 19">
            <a:extLst>
              <a:ext uri="{FF2B5EF4-FFF2-40B4-BE49-F238E27FC236}">
                <a16:creationId xmlns:a16="http://schemas.microsoft.com/office/drawing/2014/main" id="{58D35599-DADC-CE44-9942-C02EF2A2FA6A}"/>
              </a:ext>
            </a:extLst>
          </p:cNvPr>
          <p:cNvSpPr/>
          <p:nvPr/>
        </p:nvSpPr>
        <p:spPr>
          <a:xfrm>
            <a:off x="8766417" y="4650550"/>
            <a:ext cx="261908" cy="28027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" name="右箭头 20">
            <a:extLst>
              <a:ext uri="{FF2B5EF4-FFF2-40B4-BE49-F238E27FC236}">
                <a16:creationId xmlns:a16="http://schemas.microsoft.com/office/drawing/2014/main" id="{81571357-1E90-7047-A110-6DFBFF49E4B5}"/>
              </a:ext>
            </a:extLst>
          </p:cNvPr>
          <p:cNvSpPr/>
          <p:nvPr/>
        </p:nvSpPr>
        <p:spPr>
          <a:xfrm>
            <a:off x="3109906" y="4650550"/>
            <a:ext cx="261908" cy="28027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033393C0-4E66-A349-A4BE-782343AC9BBF}"/>
              </a:ext>
            </a:extLst>
          </p:cNvPr>
          <p:cNvCxnSpPr>
            <a:cxnSpLocks/>
          </p:cNvCxnSpPr>
          <p:nvPr/>
        </p:nvCxnSpPr>
        <p:spPr>
          <a:xfrm flipH="1">
            <a:off x="730035" y="3884565"/>
            <a:ext cx="1088670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A90CFBE-2CA4-8A41-8E8D-59D0EE929941}"/>
                  </a:ext>
                </a:extLst>
              </p:cNvPr>
              <p:cNvSpPr txBox="1"/>
              <p:nvPr/>
            </p:nvSpPr>
            <p:spPr>
              <a:xfrm>
                <a:off x="514711" y="3118581"/>
                <a:ext cx="437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A90CFBE-2CA4-8A41-8E8D-59D0EE929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11" y="3118581"/>
                <a:ext cx="437669" cy="523220"/>
              </a:xfrm>
              <a:prstGeom prst="rect">
                <a:avLst/>
              </a:prstGeom>
              <a:blipFill>
                <a:blip r:embed="rId5"/>
                <a:stretch>
                  <a:fillRect l="-14286" r="-28571"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6B181D4-98A7-2045-99A8-4188BBA1F37D}"/>
                  </a:ext>
                </a:extLst>
              </p:cNvPr>
              <p:cNvSpPr txBox="1"/>
              <p:nvPr/>
            </p:nvSpPr>
            <p:spPr>
              <a:xfrm>
                <a:off x="514711" y="5114299"/>
                <a:ext cx="437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6B181D4-98A7-2045-99A8-4188BBA1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11" y="5114299"/>
                <a:ext cx="437669" cy="523220"/>
              </a:xfrm>
              <a:prstGeom prst="rect">
                <a:avLst/>
              </a:prstGeom>
              <a:blipFill>
                <a:blip r:embed="rId6"/>
                <a:stretch>
                  <a:fillRect l="-14286" r="-25714" b="-18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2">
                <a:extLst>
                  <a:ext uri="{FF2B5EF4-FFF2-40B4-BE49-F238E27FC236}">
                    <a16:creationId xmlns:a16="http://schemas.microsoft.com/office/drawing/2014/main" id="{FAAAA5A7-72A5-7844-AD17-1860EA699437}"/>
                  </a:ext>
                </a:extLst>
              </p:cNvPr>
              <p:cNvSpPr txBox="1"/>
              <p:nvPr/>
            </p:nvSpPr>
            <p:spPr>
              <a:xfrm>
                <a:off x="8809490" y="3167390"/>
                <a:ext cx="437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6" name="文本框 22">
                <a:extLst>
                  <a:ext uri="{FF2B5EF4-FFF2-40B4-BE49-F238E27FC236}">
                    <a16:creationId xmlns:a16="http://schemas.microsoft.com/office/drawing/2014/main" id="{FAAAA5A7-72A5-7844-AD17-1860EA699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490" y="3167390"/>
                <a:ext cx="437669" cy="523220"/>
              </a:xfrm>
              <a:prstGeom prst="rect">
                <a:avLst/>
              </a:prstGeom>
              <a:blipFill>
                <a:blip r:embed="rId7"/>
                <a:stretch>
                  <a:fillRect l="-13889" r="-22222"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2">
                <a:extLst>
                  <a:ext uri="{FF2B5EF4-FFF2-40B4-BE49-F238E27FC236}">
                    <a16:creationId xmlns:a16="http://schemas.microsoft.com/office/drawing/2014/main" id="{EA90CFBE-2CA4-8A41-8E8D-59D0EE929941}"/>
                  </a:ext>
                </a:extLst>
              </p:cNvPr>
              <p:cNvSpPr txBox="1"/>
              <p:nvPr/>
            </p:nvSpPr>
            <p:spPr>
              <a:xfrm>
                <a:off x="8857017" y="5114299"/>
                <a:ext cx="437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文本框 22">
                <a:extLst>
                  <a:ext uri="{FF2B5EF4-FFF2-40B4-BE49-F238E27FC236}">
                    <a16:creationId xmlns:a16="http://schemas.microsoft.com/office/drawing/2014/main" id="{EA90CFBE-2CA4-8A41-8E8D-59D0EE929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017" y="5114299"/>
                <a:ext cx="437669" cy="523220"/>
              </a:xfrm>
              <a:prstGeom prst="rect">
                <a:avLst/>
              </a:prstGeom>
              <a:blipFill>
                <a:blip r:embed="rId8"/>
                <a:stretch>
                  <a:fillRect l="-17143" r="-28571" b="-18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478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1</a:t>
            </a:r>
            <a:r>
              <a:rPr kumimoji="1" lang="zh-CN" altLang="en-US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What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is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path?</a:t>
            </a:r>
            <a:endParaRPr kumimoji="1"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unified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framework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path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2 </a:t>
            </a:r>
            <a:r>
              <a:rPr kumimoji="1" lang="zh-CN" altLang="en-US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What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kinds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of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paths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do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we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need?</a:t>
            </a:r>
            <a:endParaRPr kumimoji="1"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Learning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propagate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KG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reasoning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 Q</a:t>
            </a:r>
            <a:r>
              <a:rPr kumimoji="1" lang="en-US" altLang="zh-CN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3 </a:t>
            </a:r>
            <a:r>
              <a:rPr kumimoji="1" lang="zh-CN" altLang="en-US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How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to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learn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expected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paths?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Summary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  <a:p>
            <a:pPr>
              <a:lnSpc>
                <a:spcPct val="150000"/>
              </a:lnSpc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4087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Summary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FFAB53-880E-ED4C-AD37-6F4CEAD7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03" y="2333036"/>
            <a:ext cx="5608899" cy="20799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Q</a:t>
            </a:r>
            <a:r>
              <a:rPr kumimoji="1" lang="en-US" altLang="zh-CN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1</a:t>
            </a:r>
            <a:r>
              <a:rPr kumimoji="1" lang="zh-CN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What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is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the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path.</a:t>
            </a:r>
            <a:endParaRPr kumimoji="1"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Q</a:t>
            </a:r>
            <a:r>
              <a:rPr kumimoji="1" lang="en-US" altLang="zh-CN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2 </a:t>
            </a:r>
            <a:r>
              <a:rPr kumimoji="1" lang="zh-CN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What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kinds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of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paths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do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we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need.</a:t>
            </a:r>
            <a:endParaRPr kumimoji="1"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Q</a:t>
            </a:r>
            <a:r>
              <a:rPr kumimoji="1" lang="en-US" altLang="zh-CN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3 </a:t>
            </a:r>
            <a:r>
              <a:rPr kumimoji="1" lang="zh-CN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How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to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learn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the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expected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propagation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paths.</a:t>
            </a:r>
            <a:endParaRPr kumimoji="1"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kumimoji="1"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D8F963-4F78-A845-9277-B8535A3020E7}"/>
              </a:ext>
            </a:extLst>
          </p:cNvPr>
          <p:cNvSpPr txBox="1"/>
          <p:nvPr/>
        </p:nvSpPr>
        <p:spPr>
          <a:xfrm>
            <a:off x="6596605" y="2333036"/>
            <a:ext cx="4757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b="1" dirty="0"/>
              <a:t>unified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framework</a:t>
            </a:r>
            <a:r>
              <a:rPr kumimoji="1" lang="zh-CN" altLang="en-US" sz="2000" b="1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propagation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path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GNN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reasoning.</a:t>
            </a:r>
            <a:endParaRPr kumimoji="1" lang="en" altLang="zh-CN" sz="2000" dirty="0"/>
          </a:p>
          <a:p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A novel </a:t>
            </a:r>
            <a:r>
              <a:rPr kumimoji="1" lang="en-US" altLang="zh-CN" sz="2000" dirty="0"/>
              <a:t>GNN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" altLang="zh-CN" sz="2000" b="1" dirty="0"/>
              <a:t>incremental sampling strategy </a:t>
            </a:r>
            <a:r>
              <a:rPr kumimoji="1" lang="en" altLang="zh-CN" sz="2000" dirty="0"/>
              <a:t>that can learn query-dependent propagation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path.</a:t>
            </a:r>
            <a:endParaRPr kumimoji="1" lang="en" altLang="zh-CN" sz="2000" dirty="0"/>
          </a:p>
          <a:p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The </a:t>
            </a:r>
            <a:r>
              <a:rPr kumimoji="1" lang="en" altLang="zh-CN" sz="2000" b="1" dirty="0"/>
              <a:t>state-of-the-arts</a:t>
            </a:r>
            <a:r>
              <a:rPr kumimoji="1" lang="en" altLang="zh-CN" sz="2000" dirty="0"/>
              <a:t> performance in both transductive and inductive reasoning settings.</a:t>
            </a:r>
            <a:endParaRPr kumimoji="1"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A8FAEE-B085-FC4B-A301-2FD311838650}"/>
              </a:ext>
            </a:extLst>
          </p:cNvPr>
          <p:cNvSpPr txBox="1"/>
          <p:nvPr/>
        </p:nvSpPr>
        <p:spPr>
          <a:xfrm>
            <a:off x="7121874" y="1666129"/>
            <a:ext cx="370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>
                <a:solidFill>
                  <a:schemeClr val="accent1"/>
                </a:solidFill>
              </a:rPr>
              <a:t>Three</a:t>
            </a:r>
            <a:r>
              <a:rPr kumimoji="1" lang="zh-CN" altLang="en-US" sz="2400" b="1" i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i="1" dirty="0">
                <a:solidFill>
                  <a:schemeClr val="accent1"/>
                </a:solidFill>
              </a:rPr>
              <a:t>major</a:t>
            </a:r>
            <a:r>
              <a:rPr kumimoji="1" lang="zh-CN" altLang="en-US" sz="2400" b="1" i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i="1" dirty="0">
                <a:solidFill>
                  <a:schemeClr val="accent1"/>
                </a:solidFill>
              </a:rPr>
              <a:t>contributions</a:t>
            </a:r>
            <a:endParaRPr kumimoji="1" lang="zh-CN" alt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1A9A37-5BA0-704E-B69E-5812D18FED30}"/>
              </a:ext>
            </a:extLst>
          </p:cNvPr>
          <p:cNvSpPr txBox="1"/>
          <p:nvPr/>
        </p:nvSpPr>
        <p:spPr>
          <a:xfrm>
            <a:off x="1650424" y="1666128"/>
            <a:ext cx="352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>
                <a:solidFill>
                  <a:schemeClr val="accent1"/>
                </a:solidFill>
              </a:rPr>
              <a:t>Three</a:t>
            </a:r>
            <a:r>
              <a:rPr kumimoji="1" lang="zh-CN" altLang="en-US" sz="2400" b="1" i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i="1" dirty="0">
                <a:solidFill>
                  <a:schemeClr val="accent1"/>
                </a:solidFill>
              </a:rPr>
              <a:t>problems</a:t>
            </a:r>
            <a:r>
              <a:rPr kumimoji="1" lang="zh-CN" altLang="en-US" sz="2400" b="1" i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i="1" dirty="0">
                <a:solidFill>
                  <a:schemeClr val="accent1"/>
                </a:solidFill>
              </a:rPr>
              <a:t>to</a:t>
            </a:r>
            <a:r>
              <a:rPr kumimoji="1" lang="zh-CN" altLang="en-US" sz="2400" b="1" i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i="1" dirty="0">
                <a:solidFill>
                  <a:schemeClr val="accent1"/>
                </a:solidFill>
              </a:rPr>
              <a:t>study</a:t>
            </a:r>
            <a:endParaRPr kumimoji="1" lang="zh-CN" altLang="en-US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6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16379"/>
            <a:ext cx="10515600" cy="1809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7100" dirty="0">
                <a:solidFill>
                  <a:srgbClr val="0070C0"/>
                </a:solidFill>
              </a:rPr>
              <a:t>Q&amp;A</a:t>
            </a:r>
          </a:p>
          <a:p>
            <a:pPr marL="0" indent="0" algn="ctr">
              <a:buNone/>
            </a:pPr>
            <a:r>
              <a:rPr kumimoji="1" lang="en-US" altLang="zh-CN" sz="4000" dirty="0">
                <a:solidFill>
                  <a:srgbClr val="0070C0"/>
                </a:solidFill>
              </a:rPr>
              <a:t>Thanks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for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your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attention!</a:t>
            </a:r>
          </a:p>
          <a:p>
            <a:pPr marL="0" indent="0" algn="ctr">
              <a:buNone/>
            </a:pPr>
            <a:endParaRPr kumimoji="1"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728513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16379"/>
            <a:ext cx="10515600" cy="1809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7100" dirty="0">
                <a:solidFill>
                  <a:srgbClr val="0070C0"/>
                </a:solidFill>
              </a:rPr>
              <a:t>Appendix</a:t>
            </a:r>
            <a:endParaRPr kumimoji="1"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358081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433CEA4-DEB5-334D-B595-A52A8919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unified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framework</a:t>
            </a:r>
            <a:b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</a:b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based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on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propagation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path</a:t>
            </a:r>
            <a:endParaRPr kumimoji="1" lang="zh-CN" altLang="en-US" sz="36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9">
                <a:extLst>
                  <a:ext uri="{FF2B5EF4-FFF2-40B4-BE49-F238E27FC236}">
                    <a16:creationId xmlns:a16="http://schemas.microsoft.com/office/drawing/2014/main" id="{A57F789C-518B-8048-A599-A21924BA087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1615" y="1549834"/>
              <a:ext cx="10408769" cy="22607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6734">
                      <a:extLst>
                        <a:ext uri="{9D8B030D-6E8A-4147-A177-3AD203B41FA5}">
                          <a16:colId xmlns:a16="http://schemas.microsoft.com/office/drawing/2014/main" val="2157750995"/>
                        </a:ext>
                      </a:extLst>
                    </a:gridCol>
                    <a:gridCol w="1056068">
                      <a:extLst>
                        <a:ext uri="{9D8B030D-6E8A-4147-A177-3AD203B41FA5}">
                          <a16:colId xmlns:a16="http://schemas.microsoft.com/office/drawing/2014/main" val="59476460"/>
                        </a:ext>
                      </a:extLst>
                    </a:gridCol>
                    <a:gridCol w="1184856">
                      <a:extLst>
                        <a:ext uri="{9D8B030D-6E8A-4147-A177-3AD203B41FA5}">
                          <a16:colId xmlns:a16="http://schemas.microsoft.com/office/drawing/2014/main" val="2703450835"/>
                        </a:ext>
                      </a:extLst>
                    </a:gridCol>
                    <a:gridCol w="2112135">
                      <a:extLst>
                        <a:ext uri="{9D8B030D-6E8A-4147-A177-3AD203B41FA5}">
                          <a16:colId xmlns:a16="http://schemas.microsoft.com/office/drawing/2014/main" val="1004218551"/>
                        </a:ext>
                      </a:extLst>
                    </a:gridCol>
                    <a:gridCol w="1790164">
                      <a:extLst>
                        <a:ext uri="{9D8B030D-6E8A-4147-A177-3AD203B41FA5}">
                          <a16:colId xmlns:a16="http://schemas.microsoft.com/office/drawing/2014/main" val="2035996035"/>
                        </a:ext>
                      </a:extLst>
                    </a:gridCol>
                    <a:gridCol w="2748812">
                      <a:extLst>
                        <a:ext uri="{9D8B030D-6E8A-4147-A177-3AD203B41FA5}">
                          <a16:colId xmlns:a16="http://schemas.microsoft.com/office/drawing/2014/main" val="28880159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Year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𝒱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𝒱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4542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R-GCN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8454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CompGCN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7736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GraIL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𝒱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𝒱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1294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NBFNet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2021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386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RED-GNN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2021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{</m:t>
                                </m:r>
                                <m:d>
                                  <m:d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{</m:t>
                                </m:r>
                                <m:d>
                                  <m:d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𝒱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1212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9">
                <a:extLst>
                  <a:ext uri="{FF2B5EF4-FFF2-40B4-BE49-F238E27FC236}">
                    <a16:creationId xmlns:a16="http://schemas.microsoft.com/office/drawing/2014/main" id="{A57F789C-518B-8048-A599-A21924BA08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0816658"/>
                  </p:ext>
                </p:extLst>
              </p:nvPr>
            </p:nvGraphicFramePr>
            <p:xfrm>
              <a:off x="891615" y="1549834"/>
              <a:ext cx="10408769" cy="22607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6734">
                      <a:extLst>
                        <a:ext uri="{9D8B030D-6E8A-4147-A177-3AD203B41FA5}">
                          <a16:colId xmlns:a16="http://schemas.microsoft.com/office/drawing/2014/main" val="2157750995"/>
                        </a:ext>
                      </a:extLst>
                    </a:gridCol>
                    <a:gridCol w="1056068">
                      <a:extLst>
                        <a:ext uri="{9D8B030D-6E8A-4147-A177-3AD203B41FA5}">
                          <a16:colId xmlns:a16="http://schemas.microsoft.com/office/drawing/2014/main" val="59476460"/>
                        </a:ext>
                      </a:extLst>
                    </a:gridCol>
                    <a:gridCol w="1184856">
                      <a:extLst>
                        <a:ext uri="{9D8B030D-6E8A-4147-A177-3AD203B41FA5}">
                          <a16:colId xmlns:a16="http://schemas.microsoft.com/office/drawing/2014/main" val="2703450835"/>
                        </a:ext>
                      </a:extLst>
                    </a:gridCol>
                    <a:gridCol w="2112135">
                      <a:extLst>
                        <a:ext uri="{9D8B030D-6E8A-4147-A177-3AD203B41FA5}">
                          <a16:colId xmlns:a16="http://schemas.microsoft.com/office/drawing/2014/main" val="1004218551"/>
                        </a:ext>
                      </a:extLst>
                    </a:gridCol>
                    <a:gridCol w="1790164">
                      <a:extLst>
                        <a:ext uri="{9D8B030D-6E8A-4147-A177-3AD203B41FA5}">
                          <a16:colId xmlns:a16="http://schemas.microsoft.com/office/drawing/2014/main" val="2035996035"/>
                        </a:ext>
                      </a:extLst>
                    </a:gridCol>
                    <a:gridCol w="2748812">
                      <a:extLst>
                        <a:ext uri="{9D8B030D-6E8A-4147-A177-3AD203B41FA5}">
                          <a16:colId xmlns:a16="http://schemas.microsoft.com/office/drawing/2014/main" val="28880159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Year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9355" t="-6897" r="-565591" b="-5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8916" t="-6897" r="-216867" b="-5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8369" t="-6897" r="-155319" b="-5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341" t="-6897" r="-922" b="-5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4542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R-GCN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9355" t="-103333" r="-565591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8916" t="-103333" r="-216867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8369" t="-103333" r="-15531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341" t="-103333" r="-92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8454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CompGCN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9355" t="-210345" r="-565591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8916" t="-210345" r="-216867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8369" t="-210345" r="-155319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341" t="-210345" r="-922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736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GraIL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9355" t="-310345" r="-565591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8916" t="-310345" r="-216867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8369" t="-310345" r="-155319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341" t="-310345" r="-922" b="-2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294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NBFNet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2021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9355" t="-396667" r="-56559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8916" t="-396667" r="-216867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8369" t="-396667" r="-155319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341" t="-396667" r="-922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386297"/>
                      </a:ext>
                    </a:extLst>
                  </a:tr>
                  <a:tr h="406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RED-GNN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2021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9355" t="-465625" r="-565591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8916" t="-465625" r="-216867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8369" t="-465625" r="-155319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341" t="-465625" r="-922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1212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9">
                <a:extLst>
                  <a:ext uri="{FF2B5EF4-FFF2-40B4-BE49-F238E27FC236}">
                    <a16:creationId xmlns:a16="http://schemas.microsoft.com/office/drawing/2014/main" id="{5463F111-9681-FE46-BADF-45030C00FD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84507" y="4042324"/>
              <a:ext cx="9422983" cy="25316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874">
                      <a:extLst>
                        <a:ext uri="{9D8B030D-6E8A-4147-A177-3AD203B41FA5}">
                          <a16:colId xmlns:a16="http://schemas.microsoft.com/office/drawing/2014/main" val="2157750995"/>
                        </a:ext>
                      </a:extLst>
                    </a:gridCol>
                    <a:gridCol w="2640169">
                      <a:extLst>
                        <a:ext uri="{9D8B030D-6E8A-4147-A177-3AD203B41FA5}">
                          <a16:colId xmlns:a16="http://schemas.microsoft.com/office/drawing/2014/main" val="2703450835"/>
                        </a:ext>
                      </a:extLst>
                    </a:gridCol>
                    <a:gridCol w="2794716">
                      <a:extLst>
                        <a:ext uri="{9D8B030D-6E8A-4147-A177-3AD203B41FA5}">
                          <a16:colId xmlns:a16="http://schemas.microsoft.com/office/drawing/2014/main" val="1004218551"/>
                        </a:ext>
                      </a:extLst>
                    </a:gridCol>
                    <a:gridCol w="2377224">
                      <a:extLst>
                        <a:ext uri="{9D8B030D-6E8A-4147-A177-3AD203B41FA5}">
                          <a16:colId xmlns:a16="http://schemas.microsoft.com/office/drawing/2014/main" val="35271662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MESS(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)</a:t>
                          </a:r>
                          <a:r>
                            <a:rPr kumimoji="1" lang="en-US" altLang="zh-CN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kumimoji="1"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kumimoji="1" lang="zh-CN" altLang="en-US" sz="18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AGG(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)</a:t>
                          </a:r>
                          <a:r>
                            <a:rPr lang="zh-CN" altLang="en-US" dirty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kumimoji="1" lang="en-US" altLang="zh-CN" sz="1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Complexity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4542626"/>
                      </a:ext>
                    </a:extLst>
                  </a:tr>
                  <a:tr h="2482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R-GCN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𝒍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∑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𝒐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845484"/>
                      </a:ext>
                    </a:extLst>
                  </a:tr>
                  <a:tr h="2482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CompGCN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zh-CN" sz="180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(∑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𝒐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7736477"/>
                      </a:ext>
                    </a:extLst>
                  </a:tr>
                  <a:tr h="2482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GraIL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zh-CN" sz="180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(∑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𝒐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𝒱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1294865"/>
                      </a:ext>
                    </a:extLst>
                  </a:tr>
                  <a:tr h="2482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NBFNet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zh-CN" altLang="en-US" sz="18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(∑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𝒐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4386297"/>
                      </a:ext>
                    </a:extLst>
                  </a:tr>
                  <a:tr h="2482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RED-GNN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b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𝒍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∑</m:t>
                                    </m:r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𝒐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r>
                                  <a:rPr kumimoji="1"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𝒱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nary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1212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9">
                <a:extLst>
                  <a:ext uri="{FF2B5EF4-FFF2-40B4-BE49-F238E27FC236}">
                    <a16:creationId xmlns:a16="http://schemas.microsoft.com/office/drawing/2014/main" id="{5463F111-9681-FE46-BADF-45030C00FD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524756"/>
                  </p:ext>
                </p:extLst>
              </p:nvPr>
            </p:nvGraphicFramePr>
            <p:xfrm>
              <a:off x="1384507" y="4042324"/>
              <a:ext cx="9422983" cy="25316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874">
                      <a:extLst>
                        <a:ext uri="{9D8B030D-6E8A-4147-A177-3AD203B41FA5}">
                          <a16:colId xmlns:a16="http://schemas.microsoft.com/office/drawing/2014/main" val="2157750995"/>
                        </a:ext>
                      </a:extLst>
                    </a:gridCol>
                    <a:gridCol w="2640169">
                      <a:extLst>
                        <a:ext uri="{9D8B030D-6E8A-4147-A177-3AD203B41FA5}">
                          <a16:colId xmlns:a16="http://schemas.microsoft.com/office/drawing/2014/main" val="2703450835"/>
                        </a:ext>
                      </a:extLst>
                    </a:gridCol>
                    <a:gridCol w="2794716">
                      <a:extLst>
                        <a:ext uri="{9D8B030D-6E8A-4147-A177-3AD203B41FA5}">
                          <a16:colId xmlns:a16="http://schemas.microsoft.com/office/drawing/2014/main" val="1004218551"/>
                        </a:ext>
                      </a:extLst>
                    </a:gridCol>
                    <a:gridCol w="2377224">
                      <a:extLst>
                        <a:ext uri="{9D8B030D-6E8A-4147-A177-3AD203B41FA5}">
                          <a16:colId xmlns:a16="http://schemas.microsoft.com/office/drawing/2014/main" val="3527166224"/>
                        </a:ext>
                      </a:extLst>
                    </a:gridCol>
                  </a:tblGrid>
                  <a:tr h="401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1538" t="-6250" r="-197115" b="-6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727" t="-6250" r="-86364" b="-6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Complexity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4542626"/>
                      </a:ext>
                    </a:extLst>
                  </a:tr>
                  <a:tr h="4157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R-GCN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1538" t="-103030" r="-197115" b="-54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727" t="-103030" r="-86364" b="-54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97326" t="-103030" r="-1604" b="-548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845484"/>
                      </a:ext>
                    </a:extLst>
                  </a:tr>
                  <a:tr h="4157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CompGCN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1538" t="-209375" r="-197115" b="-46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727" t="-209375" r="-86364" b="-46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97326" t="-209375" r="-1604" b="-46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736477"/>
                      </a:ext>
                    </a:extLst>
                  </a:tr>
                  <a:tr h="434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GraIL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1538" t="-282857" r="-197115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727" t="-282857" r="-86364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97326" t="-282857" r="-1604" b="-32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294865"/>
                      </a:ext>
                    </a:extLst>
                  </a:tr>
                  <a:tr h="429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NBFNet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1538" t="-394118" r="-197115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727" t="-394118" r="-86364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97326" t="-394118" r="-1604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386297"/>
                      </a:ext>
                    </a:extLst>
                  </a:tr>
                  <a:tr h="434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RED-GNN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1538" t="-494118" r="-197115" b="-1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727" t="-494118" r="-86364" b="-1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97326" t="-494118" r="-1604" b="-1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12122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4310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2662" y="1019502"/>
                <a:ext cx="10997022" cy="56179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kumimoji="1" lang="en-US" altLang="zh-CN" sz="300" dirty="0"/>
              </a:p>
              <a:p>
                <a:r>
                  <a:rPr kumimoji="1" lang="en-US" altLang="zh-CN" dirty="0"/>
                  <a:t>Knowledge Graph Embedding</a:t>
                </a:r>
              </a:p>
              <a:p>
                <a:pPr lvl="1"/>
                <a:r>
                  <a:rPr kumimoji="1" lang="en-US" altLang="zh-CN" dirty="0"/>
                  <a:t>Encode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entities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relations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7030A0"/>
                    </a:solidFill>
                  </a:rPr>
                  <a:t>low-dimensional</a:t>
                </a:r>
                <a:r>
                  <a:rPr kumimoji="1" lang="zh-CN" altLang="en-US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7030A0"/>
                    </a:solidFill>
                  </a:rPr>
                  <a:t>vectors</a:t>
                </a:r>
                <a:r>
                  <a:rPr kumimoji="1" lang="zh-CN" altLang="en-US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dirty="0"/>
                  <a:t>space</a:t>
                </a:r>
              </a:p>
              <a:p>
                <a:pPr lvl="1"/>
                <a:r>
                  <a:rPr kumimoji="1" lang="en-US" altLang="zh-CN" dirty="0"/>
                  <a:t>while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capturing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nodes’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edges’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connection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properties</a:t>
                </a:r>
                <a:endParaRPr kumimoji="1" lang="en-US" altLang="zh-CN" sz="500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Most KGE models based on embeddings define a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scoring function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zh-CN" altLang="en-US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/>
                  <a:t>to estimate the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 plausibility </a:t>
                </a:r>
                <a:r>
                  <a:rPr kumimoji="1" lang="en-US" altLang="zh-CN" dirty="0"/>
                  <a:t>of any fact</a:t>
                </a:r>
                <a:r>
                  <a:rPr kumimoji="1" lang="en-US" altLang="zh-CN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6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kumimoji="1" lang="en-US" altLang="zh-CN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600" dirty="0"/>
                  <a:t> </a:t>
                </a:r>
                <a:r>
                  <a:rPr kumimoji="1" lang="en-US" altLang="zh-CN" dirty="0"/>
                  <a:t>using their embeddings:</a:t>
                </a:r>
              </a:p>
              <a:p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662" y="1019502"/>
                <a:ext cx="10997022" cy="5617965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3E7C929-08D1-0047-99CA-518A8006C3FC}"/>
                  </a:ext>
                </a:extLst>
              </p:cNvPr>
              <p:cNvSpPr txBox="1"/>
              <p:nvPr/>
            </p:nvSpPr>
            <p:spPr>
              <a:xfrm>
                <a:off x="1041114" y="5466582"/>
                <a:ext cx="101097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kumimoji="1"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kumimoji="1" lang="en-US" altLang="zh-CN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kumimoji="1"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𝐨</m:t>
                          </m:r>
                        </m:e>
                        <m:e>
                          <m:r>
                            <a:rPr kumimoji="1" lang="en-US" altLang="zh-CN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  <m:r>
                            <a:rPr kumimoji="1" lang="en-US" altLang="zh-CN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zh-CN" alt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kumimoji="1" lang="zh-CN" alt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kumimoji="1" lang="en-US" altLang="zh-C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e>
                        <m:e>
                          <m:r>
                            <a:rPr kumimoji="1" lang="en-US" altLang="zh-CN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𝐨</m:t>
                          </m:r>
                          <m:r>
                            <a:rPr kumimoji="1" lang="en-US" altLang="zh-CN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zh-CN" alt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kumimoji="1" lang="zh-CN" alt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kumimoji="1" lang="en-US" altLang="zh-CN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kumimoji="1" lang="en-US" altLang="zh-CN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CN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  <m:r>
                        <a:rPr kumimoji="1" lang="en-US" altLang="zh-CN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𝐨</m:t>
                      </m:r>
                      <m:r>
                        <a:rPr kumimoji="1" lang="en-US" altLang="zh-CN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3200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3E7C929-08D1-0047-99CA-518A8006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14" y="5466582"/>
                <a:ext cx="10109772" cy="584775"/>
              </a:xfrm>
              <a:prstGeom prst="rect">
                <a:avLst/>
              </a:prstGeom>
              <a:blipFill>
                <a:blip r:embed="rId3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8F7C95DD-64F5-2041-8180-6FD57C6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</a:rPr>
              <a:t>Knowledge</a:t>
            </a:r>
            <a:r>
              <a:rPr kumimoji="1" lang="zh-CN" altLang="en-US" sz="28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</a:rPr>
              <a:t>Graph</a:t>
            </a:r>
            <a:r>
              <a:rPr kumimoji="1" lang="zh-CN" altLang="en-US" sz="28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</a:rPr>
              <a:t>Embedding (KGE)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17A14710-9774-F349-9ADD-7FC4438DED9A}"/>
              </a:ext>
            </a:extLst>
          </p:cNvPr>
          <p:cNvSpPr txBox="1"/>
          <p:nvPr/>
        </p:nvSpPr>
        <p:spPr>
          <a:xfrm>
            <a:off x="5413395" y="3488169"/>
            <a:ext cx="216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600" dirty="0"/>
              <a:t>entities &amp; relations</a:t>
            </a:r>
            <a:endParaRPr kumimoji="1" lang="zh-CN" altLang="en-US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1442156-C14A-2745-B8D2-1B66508CF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40"/>
          <a:stretch/>
        </p:blipFill>
        <p:spPr>
          <a:xfrm>
            <a:off x="7826082" y="2783548"/>
            <a:ext cx="1378342" cy="1290905"/>
          </a:xfrm>
          <a:prstGeom prst="rect">
            <a:avLst/>
          </a:prstGeom>
        </p:spPr>
      </p:pic>
      <p:sp>
        <p:nvSpPr>
          <p:cNvPr id="10" name="右箭头 9">
            <a:extLst>
              <a:ext uri="{FF2B5EF4-FFF2-40B4-BE49-F238E27FC236}">
                <a16:creationId xmlns:a16="http://schemas.microsoft.com/office/drawing/2014/main" id="{B550852E-13C2-E442-A512-90BC7685145A}"/>
              </a:ext>
            </a:extLst>
          </p:cNvPr>
          <p:cNvSpPr/>
          <p:nvPr/>
        </p:nvSpPr>
        <p:spPr>
          <a:xfrm>
            <a:off x="5520376" y="3353733"/>
            <a:ext cx="1976698" cy="21645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5A9CCAC3-75D2-9F46-949F-DA9C3DE77988}"/>
              </a:ext>
            </a:extLst>
          </p:cNvPr>
          <p:cNvSpPr txBox="1"/>
          <p:nvPr/>
        </p:nvSpPr>
        <p:spPr>
          <a:xfrm>
            <a:off x="5959123" y="3115222"/>
            <a:ext cx="123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vectorize</a:t>
            </a:r>
            <a:endParaRPr kumimoji="1" lang="zh-CN" altLang="en-US" dirty="0"/>
          </a:p>
        </p:txBody>
      </p:sp>
      <p:pic>
        <p:nvPicPr>
          <p:cNvPr id="13" name="Picture 2" descr="Introduction to Question Answering over Knowledge Graphs – Let the Machines  Learn">
            <a:extLst>
              <a:ext uri="{FF2B5EF4-FFF2-40B4-BE49-F238E27FC236}">
                <a16:creationId xmlns:a16="http://schemas.microsoft.com/office/drawing/2014/main" id="{96F56AF2-31D3-9045-9C32-9EC70D97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42" y="2583435"/>
            <a:ext cx="3006453" cy="16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505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C748C7-5F67-3546-A688-8C11BA34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91" y="2942301"/>
            <a:ext cx="6531956" cy="31101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A82CBA-3E22-3849-8590-078F01C56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418" y="1023911"/>
            <a:ext cx="6793583" cy="1640931"/>
          </a:xfrm>
          <a:prstGeom prst="rect">
            <a:avLst/>
          </a:prstGeom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31D319C-D6B8-B046-BEEA-D6740E6D86B5}"/>
              </a:ext>
            </a:extLst>
          </p:cNvPr>
          <p:cNvCxnSpPr>
            <a:cxnSpLocks/>
          </p:cNvCxnSpPr>
          <p:nvPr/>
        </p:nvCxnSpPr>
        <p:spPr>
          <a:xfrm flipH="1">
            <a:off x="4699002" y="1023911"/>
            <a:ext cx="3" cy="566190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7E8DAF0-6F3B-4341-8638-BCA7334A76B6}"/>
              </a:ext>
            </a:extLst>
          </p:cNvPr>
          <p:cNvCxnSpPr>
            <a:cxnSpLocks/>
          </p:cNvCxnSpPr>
          <p:nvPr/>
        </p:nvCxnSpPr>
        <p:spPr>
          <a:xfrm flipH="1">
            <a:off x="4952690" y="2875805"/>
            <a:ext cx="6687847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troduction to Question Answering over Knowledge Graphs – Let the Machines  Learn">
            <a:extLst>
              <a:ext uri="{FF2B5EF4-FFF2-40B4-BE49-F238E27FC236}">
                <a16:creationId xmlns:a16="http://schemas.microsoft.com/office/drawing/2014/main" id="{E32A11D6-CAD0-0348-B1E0-11BC71BC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07471"/>
            <a:ext cx="3949385" cy="22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EEE893-3BED-5F48-A7C3-B0E696D9AA2B}"/>
              </a:ext>
            </a:extLst>
          </p:cNvPr>
          <p:cNvSpPr txBox="1"/>
          <p:nvPr/>
        </p:nvSpPr>
        <p:spPr>
          <a:xfrm>
            <a:off x="433008" y="3801805"/>
            <a:ext cx="4107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Adobe Arabic" panose="02040503050201020203" pitchFamily="18" charset="-78"/>
              </a:rPr>
              <a:t>Simple</a:t>
            </a:r>
            <a:r>
              <a:rPr lang="zh-CN" altLang="en-US" sz="2000" b="1" dirty="0">
                <a:cs typeface="Adobe Arabic" panose="02040503050201020203" pitchFamily="18" charset="-78"/>
              </a:rPr>
              <a:t> </a:t>
            </a:r>
            <a:r>
              <a:rPr lang="en-US" altLang="zh-CN" sz="2000" b="1" dirty="0">
                <a:cs typeface="Adobe Arabic" panose="02040503050201020203" pitchFamily="18" charset="-78"/>
              </a:rPr>
              <a:t>Taxonomy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Adobe Arabic" panose="02040503050201020203" pitchFamily="18" charset="-78"/>
              </a:rPr>
              <a:t>Embedding</a:t>
            </a:r>
            <a:r>
              <a:rPr lang="zh-CN" altLang="en-US" sz="2000" dirty="0">
                <a:cs typeface="Adobe Arabic" panose="02040503050201020203" pitchFamily="18" charset="-78"/>
              </a:rPr>
              <a:t> </a:t>
            </a:r>
            <a:r>
              <a:rPr lang="en-US" altLang="zh-CN" sz="2000" dirty="0">
                <a:cs typeface="Adobe Arabic" panose="02040503050201020203" pitchFamily="18" charset="-78"/>
              </a:rPr>
              <a:t>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tensor decomposition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geometric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deep learning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Adobe Arabic" panose="02040503050201020203" pitchFamily="18" charset="-78"/>
              </a:rPr>
              <a:t>Structure-based</a:t>
            </a:r>
            <a:r>
              <a:rPr lang="zh-CN" altLang="en-US" sz="2000" dirty="0">
                <a:cs typeface="Adobe Arabic" panose="02040503050201020203" pitchFamily="18" charset="-78"/>
              </a:rPr>
              <a:t> </a:t>
            </a:r>
            <a:r>
              <a:rPr lang="en-US" altLang="zh-CN" sz="2000" dirty="0">
                <a:cs typeface="Adobe Arabic" panose="02040503050201020203" pitchFamily="18" charset="-78"/>
              </a:rPr>
              <a:t>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Adobe Arabic" panose="02040503050201020203" pitchFamily="18" charset="-78"/>
              </a:rPr>
              <a:t>rule-mining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Adobe Arabic" panose="02040503050201020203" pitchFamily="18" charset="-78"/>
              </a:rPr>
              <a:t>path/graph-based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006EE726-457F-B94A-9E29-13D714D6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708668" cy="117224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review</a:t>
            </a:r>
            <a:r>
              <a:rPr kumimoji="1" lang="zh-CN" altLang="en-US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KGE</a:t>
            </a:r>
            <a:r>
              <a:rPr kumimoji="1" lang="zh-CN" altLang="en-US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models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02148CB-7005-2047-9F3F-97EEB6DE56AE}"/>
                  </a:ext>
                </a:extLst>
              </p:cNvPr>
              <p:cNvSpPr txBox="1"/>
              <p:nvPr/>
            </p:nvSpPr>
            <p:spPr>
              <a:xfrm>
                <a:off x="4869950" y="5977926"/>
                <a:ext cx="18633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</m:t>
                      </m:r>
                      <m:r>
                        <a:rPr kumimoji="1" lang="en-US" altLang="zh-CN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4000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02148CB-7005-2047-9F3F-97EEB6DE5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50" y="5977926"/>
                <a:ext cx="1863307" cy="707886"/>
              </a:xfrm>
              <a:prstGeom prst="rect">
                <a:avLst/>
              </a:prstGeom>
              <a:blipFill>
                <a:blip r:embed="rId5"/>
                <a:stretch>
                  <a:fillRect l="-4730" r="-22297" b="-2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4CA7D5D0-1295-5C4B-B5A3-3490F2FF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7613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652" y="1334417"/>
                <a:ext cx="1014002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zh-CN" dirty="0"/>
                  <a:t>Training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𝑝𝑜𝑠𝑖𝑡𝑖𝑣𝑒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𝑠𝑎𝑚𝑝𝑙𝑒𝑠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𝑛𝑒𝑔𝑎𝑡𝑖𝑣𝑒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𝑠𝑎𝑚𝑝𝑙𝑒𝑠</m:t>
                    </m:r>
                  </m:oMath>
                </a14:m>
                <a:endParaRPr kumimoji="1" lang="zh-CN" altLang="en-US" dirty="0"/>
              </a:p>
              <a:p>
                <a:pPr lvl="1"/>
                <a:r>
                  <a:rPr kumimoji="1" lang="en-US" altLang="zh-CN" dirty="0"/>
                  <a:t>Objectives: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sSup>
                          <m:sSup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zh-CN" altLang="en-US" i="1" dirty="0"/>
                          <m:t> </m:t>
                        </m:r>
                      </m:e>
                    </m:func>
                  </m:oMath>
                </a14:m>
                <a:r>
                  <a:rPr kumimoji="1" lang="en-US" altLang="zh-CN" i="1" dirty="0"/>
                  <a:t>+</a:t>
                </a:r>
                <a:r>
                  <a:rPr kumimoji="1" lang="en-US" altLang="zh-CN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kumimoji="1" lang="zh-CN" altLang="en-US" i="1" dirty="0"/>
                      <m:t> </m:t>
                    </m:r>
                  </m:oMath>
                </a14:m>
                <a:endParaRPr kumimoji="1" lang="en-US" altLang="zh-CN" i="1" dirty="0"/>
              </a:p>
              <a:p>
                <a:pPr lvl="1"/>
                <a:endParaRPr kumimoji="1" lang="en-US" altLang="zh-CN" sz="1000" i="1" dirty="0"/>
              </a:p>
              <a:p>
                <a:r>
                  <a:rPr kumimoji="1" lang="en-US" altLang="zh-CN" dirty="0"/>
                  <a:t>Prediction </a:t>
                </a:r>
              </a:p>
              <a:p>
                <a:pPr lvl="1"/>
                <a:r>
                  <a:rPr kumimoji="1" lang="en-US" altLang="zh-CN" dirty="0"/>
                  <a:t>For link prediction, given an incomplete triple </a:t>
                </a:r>
                <a14:m>
                  <m:oMath xmlns:m="http://schemas.openxmlformats.org/officeDocument/2006/math">
                    <m:r>
                      <a:rPr kumimoji="1" lang="en-US" altLang="zh-CN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,?)</m:t>
                    </m:r>
                  </m:oMath>
                </a14:m>
                <a:r>
                  <a:rPr kumimoji="1" lang="en-US" altLang="zh-CN" dirty="0"/>
                  <a:t> </a:t>
                </a:r>
              </a:p>
              <a:p>
                <a:pPr lvl="1"/>
                <a:r>
                  <a:rPr kumimoji="1" lang="en-US" altLang="zh-CN" dirty="0"/>
                  <a:t>the missing tail is inferred as the entity 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results in the highest score:</a:t>
                </a:r>
              </a:p>
              <a:p>
                <a:pPr marL="0" indent="0">
                  <a:buNone/>
                </a:pPr>
                <a:endParaRPr kumimoji="1" lang="en-US" altLang="zh-CN" baseline="30000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CN" dirty="0"/>
                  <a:t>Evaluation </a:t>
                </a:r>
              </a:p>
              <a:p>
                <a:pPr lvl="1"/>
                <a:r>
                  <a:rPr kumimoji="1" lang="en-US" altLang="zh-CN" dirty="0"/>
                  <a:t>Three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common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metrics</a:t>
                </a:r>
              </a:p>
              <a:p>
                <a:pPr lvl="1"/>
                <a:r>
                  <a:rPr kumimoji="1" lang="en-US" altLang="zh-CN" b="1" i="1" dirty="0"/>
                  <a:t>q</a:t>
                </a:r>
                <a:r>
                  <a:rPr kumimoji="1" lang="en-US" altLang="zh-CN" b="1" dirty="0"/>
                  <a:t>: </a:t>
                </a:r>
                <a:r>
                  <a:rPr kumimoji="1" lang="en-US" altLang="zh-CN" dirty="0"/>
                  <a:t>the rank of correct entity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52" y="1334417"/>
                <a:ext cx="10140028" cy="4351338"/>
              </a:xfrm>
              <a:blipFill>
                <a:blip r:embed="rId4"/>
                <a:stretch>
                  <a:fillRect l="-1125" t="-34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24F328EB-8299-CD46-AB45-598C73C0AC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42" b="18887"/>
          <a:stretch/>
        </p:blipFill>
        <p:spPr>
          <a:xfrm>
            <a:off x="4273276" y="3880421"/>
            <a:ext cx="3645447" cy="681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C3E3ED-7D12-6A43-96C8-1C16AE7AA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14" y="5389300"/>
            <a:ext cx="2423111" cy="9046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C8B0AE-72AE-F94A-AF3D-D2A3F5B76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187" y="5375081"/>
            <a:ext cx="2423111" cy="9046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010C07-AFE1-014B-80EF-3B60FE305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761" y="5257724"/>
            <a:ext cx="3812357" cy="904627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06C0738F-0218-C641-9A73-8A6F048368E8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KGE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training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testing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577C5C2D-C02B-724F-8623-2C442119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254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2662" y="1019502"/>
                <a:ext cx="10997022" cy="27101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kumimoji="1" lang="en-US" altLang="zh-CN" sz="300" dirty="0"/>
              </a:p>
              <a:p>
                <a:r>
                  <a:rPr kumimoji="1" lang="en-US" altLang="zh-CN" sz="2400" dirty="0"/>
                  <a:t>Three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classes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existing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works</a:t>
                </a:r>
              </a:p>
              <a:p>
                <a:pPr lvl="1"/>
                <a:r>
                  <a:rPr kumimoji="1" lang="en-US" altLang="zh-CN" dirty="0">
                    <a:solidFill>
                      <a:schemeClr val="tx1"/>
                    </a:solidFill>
                  </a:rPr>
                  <a:t>triple</a:t>
                </a:r>
                <a:r>
                  <a:rPr kumimoji="1" lang="en-US" altLang="zh-CN" dirty="0"/>
                  <a:t>-based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measured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scoring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function,</a:t>
                </a:r>
                <a:r>
                  <a:rPr kumimoji="1" lang="zh-CN" altLang="en-US" dirty="0"/>
                  <a:t> </a:t>
                </a:r>
                <a:r>
                  <a:rPr kumimoji="1" lang="en" altLang="zh-CN" dirty="0"/>
                  <a:t>utilizing </a:t>
                </a:r>
                <a:r>
                  <a:rPr kumimoji="1" lang="en-US" altLang="zh-CN" dirty="0"/>
                  <a:t>the</a:t>
                </a:r>
                <a:r>
                  <a:rPr kumimoji="1" lang="en" altLang="zh-CN" dirty="0"/>
                  <a:t> representations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path-based</a:t>
                </a:r>
              </a:p>
              <a:p>
                <a:pPr lvl="2"/>
                <a:r>
                  <a:rPr kumimoji="1" lang="en-US" altLang="zh-CN" dirty="0"/>
                  <a:t>learn the sequential order of structures 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leveraging the relational paths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>
                    <a:solidFill>
                      <a:schemeClr val="tx1"/>
                    </a:solidFill>
                  </a:rPr>
                  <a:t>graph-based</a:t>
                </a:r>
              </a:p>
              <a:p>
                <a:pPr lvl="2"/>
                <a:r>
                  <a:rPr kumimoji="1" lang="en-US" altLang="zh-CN" dirty="0"/>
                  <a:t>directly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(sub-)graph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structure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reasoning,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capturing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complex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662" y="1019502"/>
                <a:ext cx="10997022" cy="2710127"/>
              </a:xfrm>
              <a:blipFill>
                <a:blip r:embed="rId2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8F7C95DD-64F5-2041-8180-6FD57C6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0EABD3-5DCE-8E43-8061-24DE9C5D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42" y="4044236"/>
            <a:ext cx="2478107" cy="2058362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88BE8F-DBE4-D646-B68A-54859CA87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740" y="4044236"/>
            <a:ext cx="6863385" cy="22168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D359CD2-A3BB-104A-9BFD-CD38C869DFBA}"/>
              </a:ext>
            </a:extLst>
          </p:cNvPr>
          <p:cNvSpPr txBox="1"/>
          <p:nvPr/>
        </p:nvSpPr>
        <p:spPr>
          <a:xfrm>
            <a:off x="3285866" y="3729629"/>
            <a:ext cx="623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triple-based</a:t>
            </a:r>
            <a:r>
              <a:rPr kumimoji="1" lang="zh-CN" altLang="en-US" dirty="0"/>
              <a:t>                  </a:t>
            </a:r>
            <a:r>
              <a:rPr kumimoji="1" lang="en-US" altLang="zh-CN" dirty="0"/>
              <a:t>path-based</a:t>
            </a:r>
            <a:r>
              <a:rPr kumimoji="1" lang="zh-CN" altLang="en-US" dirty="0"/>
              <a:t>                         </a:t>
            </a:r>
            <a:r>
              <a:rPr kumimoji="1" lang="en-US" altLang="zh-CN" dirty="0"/>
              <a:t>graph-based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5D4F272-48E2-E845-A1B4-3DE7D3F36538}"/>
              </a:ext>
            </a:extLst>
          </p:cNvPr>
          <p:cNvSpPr txBox="1"/>
          <p:nvPr/>
        </p:nvSpPr>
        <p:spPr>
          <a:xfrm>
            <a:off x="10000125" y="4719824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ym typeface="Wingdings" pitchFamily="2" charset="2"/>
              </a:rPr>
              <a:t>[0,1]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07024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>
            <a:extLst>
              <a:ext uri="{FF2B5EF4-FFF2-40B4-BE49-F238E27FC236}">
                <a16:creationId xmlns:a16="http://schemas.microsoft.com/office/drawing/2014/main" id="{006EE726-457F-B94A-9E29-13D714D6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708668" cy="117224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Knowledge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Graph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Embedding (KGE)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D17C73-3962-3046-B11F-96A9D39F7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1"/>
          <a:stretch/>
        </p:blipFill>
        <p:spPr>
          <a:xfrm>
            <a:off x="1612103" y="2344489"/>
            <a:ext cx="3144644" cy="2786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E05DC0-1136-0E44-A6FE-11C149C9E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25"/>
          <a:stretch/>
        </p:blipFill>
        <p:spPr>
          <a:xfrm>
            <a:off x="7319956" y="2344488"/>
            <a:ext cx="3239696" cy="27868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8D43D8F8-DD93-DD4A-80A7-F11933BCEC03}"/>
              </a:ext>
            </a:extLst>
          </p:cNvPr>
          <p:cNvCxnSpPr>
            <a:cxnSpLocks/>
          </p:cNvCxnSpPr>
          <p:nvPr/>
        </p:nvCxnSpPr>
        <p:spPr>
          <a:xfrm>
            <a:off x="5957177" y="1571946"/>
            <a:ext cx="0" cy="39036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859FD06-4297-FE4B-9802-59A3F485BFF2}"/>
              </a:ext>
            </a:extLst>
          </p:cNvPr>
          <p:cNvSpPr txBox="1"/>
          <p:nvPr/>
        </p:nvSpPr>
        <p:spPr>
          <a:xfrm>
            <a:off x="3795757" y="1693878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Training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data</a:t>
            </a:r>
            <a:endParaRPr kumimoji="1" lang="zh-CN" altLang="en-US" sz="2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9ED13DD-68D8-F04A-AC54-76756A53CAC5}"/>
              </a:ext>
            </a:extLst>
          </p:cNvPr>
          <p:cNvSpPr/>
          <p:nvPr/>
        </p:nvSpPr>
        <p:spPr>
          <a:xfrm>
            <a:off x="6096000" y="1693878"/>
            <a:ext cx="1898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/>
              <a:t>Testing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data</a:t>
            </a:r>
            <a:endParaRPr kumimoji="1" lang="zh-CN" altLang="en-US" sz="2800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20B13B7-E365-C643-ADC7-068D566BFFC9}"/>
              </a:ext>
            </a:extLst>
          </p:cNvPr>
          <p:cNvSpPr/>
          <p:nvPr/>
        </p:nvSpPr>
        <p:spPr>
          <a:xfrm>
            <a:off x="8505219" y="4521491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1E88B70-5E2A-414D-B971-2D311CF48697}"/>
              </a:ext>
            </a:extLst>
          </p:cNvPr>
          <p:cNvSpPr/>
          <p:nvPr/>
        </p:nvSpPr>
        <p:spPr>
          <a:xfrm>
            <a:off x="9464241" y="3407939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7A6A9D8F-A9BB-614C-A1DA-1054C26A572A}"/>
              </a:ext>
            </a:extLst>
          </p:cNvPr>
          <p:cNvCxnSpPr>
            <a:cxnSpLocks/>
          </p:cNvCxnSpPr>
          <p:nvPr/>
        </p:nvCxnSpPr>
        <p:spPr>
          <a:xfrm flipV="1">
            <a:off x="8705603" y="3659850"/>
            <a:ext cx="746606" cy="8496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3CD4CE0-A597-6A4B-827B-F2DA543925FB}"/>
              </a:ext>
            </a:extLst>
          </p:cNvPr>
          <p:cNvSpPr txBox="1"/>
          <p:nvPr/>
        </p:nvSpPr>
        <p:spPr>
          <a:xfrm>
            <a:off x="4872045" y="3137761"/>
            <a:ext cx="2262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transductive</a:t>
            </a:r>
          </a:p>
          <a:p>
            <a:pPr algn="ctr"/>
            <a:endParaRPr kumimoji="1"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setting</a:t>
            </a:r>
            <a:endParaRPr kumimoji="1"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4575D10B-03F9-EB4A-835E-A405C80A38A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4756747" y="3737926"/>
            <a:ext cx="256320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6D9AF246-C324-0E43-8127-A99AD14FF722}"/>
              </a:ext>
            </a:extLst>
          </p:cNvPr>
          <p:cNvCxnSpPr>
            <a:cxnSpLocks/>
          </p:cNvCxnSpPr>
          <p:nvPr/>
        </p:nvCxnSpPr>
        <p:spPr>
          <a:xfrm flipV="1">
            <a:off x="7767021" y="2764715"/>
            <a:ext cx="473337" cy="54864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1D5355FC-246D-8C48-B66C-6189A38CFC71}"/>
              </a:ext>
            </a:extLst>
          </p:cNvPr>
          <p:cNvCxnSpPr>
            <a:cxnSpLocks/>
          </p:cNvCxnSpPr>
          <p:nvPr/>
        </p:nvCxnSpPr>
        <p:spPr>
          <a:xfrm>
            <a:off x="8595360" y="2614108"/>
            <a:ext cx="1441525" cy="41954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B6C33640-9FFB-BE40-A840-F7CD4A0BF265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7767021" y="4521491"/>
            <a:ext cx="738198" cy="18126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AEE73A2-FAA9-754C-B774-2DF9FAD9A794}"/>
              </a:ext>
            </a:extLst>
          </p:cNvPr>
          <p:cNvCxnSpPr>
            <a:cxnSpLocks/>
          </p:cNvCxnSpPr>
          <p:nvPr/>
        </p:nvCxnSpPr>
        <p:spPr>
          <a:xfrm flipV="1">
            <a:off x="10036885" y="3227295"/>
            <a:ext cx="236668" cy="155985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961E5DC-1836-D744-87C7-B1FF43AB9924}"/>
              </a:ext>
            </a:extLst>
          </p:cNvPr>
          <p:cNvSpPr txBox="1"/>
          <p:nvPr/>
        </p:nvSpPr>
        <p:spPr>
          <a:xfrm>
            <a:off x="3528934" y="5583692"/>
            <a:ext cx="4856486" cy="8309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00B050"/>
                </a:solidFill>
              </a:rPr>
              <a:t>The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same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set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of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entities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(nodes)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endParaRPr kumimoji="1" lang="en-US" altLang="zh-CN" sz="2400" b="1" dirty="0">
              <a:solidFill>
                <a:srgbClr val="00B050"/>
              </a:solidFill>
            </a:endParaRPr>
          </a:p>
          <a:p>
            <a:pPr algn="ctr"/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testing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endParaRPr kumimoji="1"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68CAF0C-6BA1-D049-B4CA-A2022CB966B8}"/>
              </a:ext>
            </a:extLst>
          </p:cNvPr>
          <p:cNvSpPr txBox="1"/>
          <p:nvPr/>
        </p:nvSpPr>
        <p:spPr>
          <a:xfrm>
            <a:off x="522316" y="1067604"/>
            <a:ext cx="7049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Transductive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learning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|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Popular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learning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paradigm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KGE</a:t>
            </a:r>
            <a:endParaRPr kumimoji="1" lang="zh-CN" altLang="en-US" sz="2000" b="1" dirty="0"/>
          </a:p>
        </p:txBody>
      </p:sp>
      <p:sp>
        <p:nvSpPr>
          <p:cNvPr id="24" name="灯片编号占位符 3">
            <a:extLst>
              <a:ext uri="{FF2B5EF4-FFF2-40B4-BE49-F238E27FC236}">
                <a16:creationId xmlns:a16="http://schemas.microsoft.com/office/drawing/2014/main" id="{DA09822C-C1DA-7049-9930-0BB77220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50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679D6BB-FFA3-8C4B-A84C-4A062074DD1C}"/>
              </a:ext>
            </a:extLst>
          </p:cNvPr>
          <p:cNvSpPr txBox="1"/>
          <p:nvPr/>
        </p:nvSpPr>
        <p:spPr>
          <a:xfrm>
            <a:off x="8385420" y="1946221"/>
            <a:ext cx="1618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Query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(</a:t>
            </a:r>
            <a:r>
              <a:rPr kumimoji="1" lang="en-US" altLang="zh-CN" sz="2000" dirty="0" err="1">
                <a:solidFill>
                  <a:srgbClr val="FF0000"/>
                </a:solidFill>
              </a:rPr>
              <a:t>s,r,o</a:t>
            </a:r>
            <a:r>
              <a:rPr kumimoji="1" lang="en-US" altLang="zh-CN" sz="2000" dirty="0">
                <a:solidFill>
                  <a:srgbClr val="FF0000"/>
                </a:solidFill>
              </a:rPr>
              <a:t>)?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72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Two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paradigms: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Inductive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4D431B-A885-964F-BF13-E3E36744E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1"/>
          <a:stretch/>
        </p:blipFill>
        <p:spPr>
          <a:xfrm>
            <a:off x="400420" y="2429253"/>
            <a:ext cx="3144644" cy="2786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6F51A8-CF24-DB41-90A9-D384DABFD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25"/>
          <a:stretch/>
        </p:blipFill>
        <p:spPr>
          <a:xfrm>
            <a:off x="5408932" y="1398680"/>
            <a:ext cx="3239696" cy="278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2D4E4F-430D-6B4B-A96A-BA4F4F4B4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47"/>
          <a:stretch/>
        </p:blipFill>
        <p:spPr>
          <a:xfrm>
            <a:off x="5408932" y="4414947"/>
            <a:ext cx="3239696" cy="22271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BCF5B8C2-AE8A-144C-A792-C50FD2BF2070}"/>
              </a:ext>
            </a:extLst>
          </p:cNvPr>
          <p:cNvCxnSpPr>
            <a:cxnSpLocks/>
          </p:cNvCxnSpPr>
          <p:nvPr/>
        </p:nvCxnSpPr>
        <p:spPr>
          <a:xfrm>
            <a:off x="4375796" y="1003331"/>
            <a:ext cx="0" cy="563872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AE57417-367F-D441-B265-6430BD25D52C}"/>
              </a:ext>
            </a:extLst>
          </p:cNvPr>
          <p:cNvSpPr txBox="1"/>
          <p:nvPr/>
        </p:nvSpPr>
        <p:spPr>
          <a:xfrm>
            <a:off x="2425583" y="962992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Training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endParaRPr kumimoji="1"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0110373-B18F-094F-8346-5F3639C4EF3F}"/>
              </a:ext>
            </a:extLst>
          </p:cNvPr>
          <p:cNvSpPr/>
          <p:nvPr/>
        </p:nvSpPr>
        <p:spPr>
          <a:xfrm>
            <a:off x="4450353" y="962992"/>
            <a:ext cx="1653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Testing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endParaRPr kumimoji="1" lang="zh-CN" altLang="en-US" sz="2400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62B27DA-D056-9E48-8FAB-EDAC101F604C}"/>
              </a:ext>
            </a:extLst>
          </p:cNvPr>
          <p:cNvSpPr/>
          <p:nvPr/>
        </p:nvSpPr>
        <p:spPr>
          <a:xfrm>
            <a:off x="6594195" y="3575683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BEA2910-3D35-FC49-96C4-817B2C60D791}"/>
              </a:ext>
            </a:extLst>
          </p:cNvPr>
          <p:cNvSpPr/>
          <p:nvPr/>
        </p:nvSpPr>
        <p:spPr>
          <a:xfrm>
            <a:off x="7553217" y="2462131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64824411-DDC8-5A48-8E94-753E4033D7CB}"/>
              </a:ext>
            </a:extLst>
          </p:cNvPr>
          <p:cNvCxnSpPr>
            <a:cxnSpLocks/>
          </p:cNvCxnSpPr>
          <p:nvPr/>
        </p:nvCxnSpPr>
        <p:spPr>
          <a:xfrm flipV="1">
            <a:off x="6794579" y="2714042"/>
            <a:ext cx="746606" cy="8496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4CF541E9-AEA8-D14A-A262-8425588AB243}"/>
              </a:ext>
            </a:extLst>
          </p:cNvPr>
          <p:cNvSpPr/>
          <p:nvPr/>
        </p:nvSpPr>
        <p:spPr>
          <a:xfrm>
            <a:off x="8114690" y="5457243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0E759EF-0521-D84C-B97A-901B4316CD7D}"/>
              </a:ext>
            </a:extLst>
          </p:cNvPr>
          <p:cNvSpPr/>
          <p:nvPr/>
        </p:nvSpPr>
        <p:spPr>
          <a:xfrm>
            <a:off x="6313279" y="5239046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EE17E705-4A07-5C41-A6EE-077184A721BB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749779" y="5469275"/>
            <a:ext cx="1364911" cy="21819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4A9412DA-FAA1-FA4D-BA34-2677BCA6EC6E}"/>
              </a:ext>
            </a:extLst>
          </p:cNvPr>
          <p:cNvSpPr/>
          <p:nvPr/>
        </p:nvSpPr>
        <p:spPr>
          <a:xfrm>
            <a:off x="1555787" y="4582325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ED78F9E-0D7B-4647-AC0C-576328C74591}"/>
              </a:ext>
            </a:extLst>
          </p:cNvPr>
          <p:cNvSpPr/>
          <p:nvPr/>
        </p:nvSpPr>
        <p:spPr>
          <a:xfrm>
            <a:off x="2521242" y="3491459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BE49072-B85C-3141-942E-1728D99BE813}"/>
              </a:ext>
            </a:extLst>
          </p:cNvPr>
          <p:cNvSpPr txBox="1"/>
          <p:nvPr/>
        </p:nvSpPr>
        <p:spPr>
          <a:xfrm>
            <a:off x="8862850" y="2320230"/>
            <a:ext cx="274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The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same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(nodes)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988A108-661F-2945-91A8-EBE9FF9A771E}"/>
              </a:ext>
            </a:extLst>
          </p:cNvPr>
          <p:cNvSpPr txBox="1"/>
          <p:nvPr/>
        </p:nvSpPr>
        <p:spPr>
          <a:xfrm>
            <a:off x="8677462" y="4512836"/>
            <a:ext cx="3114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</a:p>
          <a:p>
            <a:r>
              <a:rPr kumimoji="1" lang="en-US" altLang="zh-CN" dirty="0"/>
              <a:t>e.g.,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﻿new users and products </a:t>
            </a:r>
            <a:r>
              <a:rPr kumimoji="1" lang="zh-CN" altLang="en-US" dirty="0"/>
              <a:t>   </a:t>
            </a:r>
            <a:r>
              <a:rPr kumimoji="1" lang="en" altLang="zh-CN" dirty="0"/>
              <a:t>on e-commerce platforms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new molecules </a:t>
            </a:r>
            <a:r>
              <a:rPr kumimoji="1" lang="zh-CN" altLang="en-US" dirty="0"/>
              <a:t>                 </a:t>
            </a:r>
            <a:r>
              <a:rPr kumimoji="1" lang="en" altLang="zh-CN" dirty="0"/>
              <a:t>in biomedical </a:t>
            </a:r>
            <a:r>
              <a:rPr kumimoji="1" lang="en-US" altLang="zh-CN" dirty="0"/>
              <a:t>KG</a:t>
            </a:r>
            <a:endParaRPr kumimoji="1" lang="zh-CN" altLang="en-US" dirty="0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1257855D-1BBE-5942-988E-F7A34B2E58E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545064" y="2792118"/>
            <a:ext cx="1863868" cy="1030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B738E98F-355B-3548-AD15-24823ED9F7A2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3545064" y="3822691"/>
            <a:ext cx="1863868" cy="17058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4F06BE2A-4227-F747-9EF3-9D0837899826}"/>
              </a:ext>
            </a:extLst>
          </p:cNvPr>
          <p:cNvSpPr txBox="1"/>
          <p:nvPr/>
        </p:nvSpPr>
        <p:spPr>
          <a:xfrm rot="19864256">
            <a:off x="3393668" y="2871580"/>
            <a:ext cx="196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603A45D-EE91-5D46-ADDB-31AE8FA2DC54}"/>
              </a:ext>
            </a:extLst>
          </p:cNvPr>
          <p:cNvSpPr txBox="1"/>
          <p:nvPr/>
        </p:nvSpPr>
        <p:spPr>
          <a:xfrm rot="2603348">
            <a:off x="3462755" y="4488837"/>
            <a:ext cx="150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Inductive</a:t>
            </a:r>
            <a:endParaRPr kumimoji="1"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8A0FECF-5B2D-1C4B-8727-5C5B92E4CA91}"/>
              </a:ext>
            </a:extLst>
          </p:cNvPr>
          <p:cNvSpPr/>
          <p:nvPr/>
        </p:nvSpPr>
        <p:spPr>
          <a:xfrm>
            <a:off x="3545064" y="5528498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7" name="曲线连接符 6">
            <a:extLst>
              <a:ext uri="{FF2B5EF4-FFF2-40B4-BE49-F238E27FC236}">
                <a16:creationId xmlns:a16="http://schemas.microsoft.com/office/drawing/2014/main" id="{4BFC47EA-F8C6-FE4E-BA30-17C13556DDFE}"/>
              </a:ext>
            </a:extLst>
          </p:cNvPr>
          <p:cNvCxnSpPr>
            <a:cxnSpLocks/>
            <a:endCxn id="2" idx="2"/>
          </p:cNvCxnSpPr>
          <p:nvPr/>
        </p:nvCxnSpPr>
        <p:spPr>
          <a:xfrm rot="10800000">
            <a:off x="1972742" y="5216129"/>
            <a:ext cx="3374292" cy="979189"/>
          </a:xfrm>
          <a:prstGeom prst="curvedConnector2">
            <a:avLst/>
          </a:prstGeom>
          <a:ln w="254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26F6D26-C209-644D-8C18-6FAA06C45713}"/>
              </a:ext>
            </a:extLst>
          </p:cNvPr>
          <p:cNvSpPr txBox="1"/>
          <p:nvPr/>
        </p:nvSpPr>
        <p:spPr>
          <a:xfrm>
            <a:off x="2494502" y="6062493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matching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endParaRPr kumimoji="1" lang="zh-CN" altLang="en-US" dirty="0"/>
          </a:p>
        </p:txBody>
      </p: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8AC6F801-47E9-F945-AC2D-27091C72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51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614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5BDF8-0C8F-2D4B-A400-49FB4EAB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2" y="1019502"/>
            <a:ext cx="10997022" cy="1429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300" dirty="0"/>
          </a:p>
          <a:p>
            <a:r>
              <a:rPr kumimoji="1" lang="en-US" altLang="zh-CN" sz="2400" dirty="0"/>
              <a:t>Graph-based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method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link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prediction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F7C95DD-64F5-2041-8180-6FD57C6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163F33F0-0C72-4443-92C6-51276283841B}"/>
              </a:ext>
            </a:extLst>
          </p:cNvPr>
          <p:cNvSpPr txBox="1">
            <a:spLocks/>
          </p:cNvSpPr>
          <p:nvPr/>
        </p:nvSpPr>
        <p:spPr>
          <a:xfrm>
            <a:off x="1815766" y="1871861"/>
            <a:ext cx="8560468" cy="137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C00000"/>
                </a:solidFill>
              </a:rPr>
              <a:t>Goal: </a:t>
            </a:r>
            <a:r>
              <a:rPr lang="en-US" altLang="zh-CN" sz="3600" dirty="0"/>
              <a:t>ef</a:t>
            </a:r>
            <a:r>
              <a:rPr lang="en-US" sz="3600" dirty="0"/>
              <a:t>ficient task-independent </a:t>
            </a:r>
            <a:r>
              <a:rPr lang="en-US" altLang="zh-CN" sz="3600" dirty="0"/>
              <a:t>representations</a:t>
            </a:r>
            <a:r>
              <a:rPr lang="zh-CN" altLang="en-US" sz="3600" dirty="0"/>
              <a:t> </a:t>
            </a:r>
            <a:r>
              <a:rPr lang="en-US" sz="3600" dirty="0"/>
              <a:t>for </a:t>
            </a:r>
            <a:r>
              <a:rPr lang="en-US" altLang="zh-CN" sz="3600" dirty="0"/>
              <a:t>reasoning</a:t>
            </a:r>
            <a:r>
              <a:rPr lang="zh-CN" altLang="en-US" sz="3600" dirty="0"/>
              <a:t> </a:t>
            </a:r>
            <a:r>
              <a:rPr lang="en-US" altLang="zh-CN" sz="3600" dirty="0"/>
              <a:t>on</a:t>
            </a:r>
            <a:r>
              <a:rPr lang="zh-CN" altLang="en-US" sz="3600" dirty="0"/>
              <a:t> </a:t>
            </a:r>
            <a:r>
              <a:rPr lang="en-US" altLang="zh-CN" sz="3600" dirty="0"/>
              <a:t>KG.</a:t>
            </a:r>
            <a:endParaRPr lang="en-US" sz="3600" dirty="0"/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D21F99ED-9B29-5744-A868-684757B0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85976"/>
              </p:ext>
            </p:extLst>
          </p:nvPr>
        </p:nvGraphicFramePr>
        <p:xfrm>
          <a:off x="6568442" y="3849292"/>
          <a:ext cx="2368638" cy="31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73">
                  <a:extLst>
                    <a:ext uri="{9D8B030D-6E8A-4147-A177-3AD203B41FA5}">
                      <a16:colId xmlns:a16="http://schemas.microsoft.com/office/drawing/2014/main" val="3703208760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110494183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479563801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820344764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2234997218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232618174"/>
                    </a:ext>
                  </a:extLst>
                </a:gridCol>
              </a:tblGrid>
              <a:tr h="31691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256009930"/>
                  </a:ext>
                </a:extLst>
              </a:tr>
            </a:tbl>
          </a:graphicData>
        </a:graphic>
      </p:graphicFrame>
      <p:cxnSp>
        <p:nvCxnSpPr>
          <p:cNvPr id="11" name="Straight Arrow Connector 23">
            <a:extLst>
              <a:ext uri="{FF2B5EF4-FFF2-40B4-BE49-F238E27FC236}">
                <a16:creationId xmlns:a16="http://schemas.microsoft.com/office/drawing/2014/main" id="{7DBC1373-2EA1-C940-B4E9-8F2DBE652F1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587242" y="4007748"/>
            <a:ext cx="1981201" cy="8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eft Brace 27">
            <a:extLst>
              <a:ext uri="{FF2B5EF4-FFF2-40B4-BE49-F238E27FC236}">
                <a16:creationId xmlns:a16="http://schemas.microsoft.com/office/drawing/2014/main" id="{EEF608FB-8477-EE44-B63D-3845A7705130}"/>
              </a:ext>
            </a:extLst>
          </p:cNvPr>
          <p:cNvSpPr/>
          <p:nvPr/>
        </p:nvSpPr>
        <p:spPr>
          <a:xfrm rot="16200000">
            <a:off x="7607344" y="3139779"/>
            <a:ext cx="290839" cy="2368638"/>
          </a:xfrm>
          <a:prstGeom prst="leftBrace">
            <a:avLst>
              <a:gd name="adj1" fmla="val 48348"/>
              <a:gd name="adj2" fmla="val 50264"/>
            </a:avLst>
          </a:prstGeom>
          <a:ln>
            <a:solidFill>
              <a:srgbClr val="9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96110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E77A021A-F0EA-3C40-988B-7FCB43406D49}"/>
              </a:ext>
            </a:extLst>
          </p:cNvPr>
          <p:cNvSpPr txBox="1"/>
          <p:nvPr/>
        </p:nvSpPr>
        <p:spPr>
          <a:xfrm>
            <a:off x="7205886" y="339677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vector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9EEB56A1-4A41-EB4A-B835-82397C55FB10}"/>
              </a:ext>
            </a:extLst>
          </p:cNvPr>
          <p:cNvSpPr txBox="1"/>
          <p:nvPr/>
        </p:nvSpPr>
        <p:spPr>
          <a:xfrm>
            <a:off x="4031509" y="3433446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node</a:t>
            </a: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1C9F6FB5-4DD1-6C46-9A57-20C993AFCA29}"/>
              </a:ext>
            </a:extLst>
          </p:cNvPr>
          <p:cNvSpPr txBox="1"/>
          <p:nvPr/>
        </p:nvSpPr>
        <p:spPr>
          <a:xfrm>
            <a:off x="5051072" y="3607638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961100"/>
                </a:solidFill>
                <a:latin typeface="Gill Sans MT" panose="020B0502020104020203" pitchFamily="34" charset="0"/>
              </a:rPr>
              <a:t>encode</a:t>
            </a:r>
            <a:endParaRPr lang="en-US" sz="2000" dirty="0">
              <a:solidFill>
                <a:srgbClr val="961100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C07ECE1-2075-904E-A779-4B0C241C2008}"/>
                  </a:ext>
                </a:extLst>
              </p:cNvPr>
              <p:cNvSpPr/>
              <p:nvPr/>
            </p:nvSpPr>
            <p:spPr>
              <a:xfrm>
                <a:off x="4739641" y="4008575"/>
                <a:ext cx="1588191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r>
                        <a:rPr lang="en-US" sz="2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C07ECE1-2075-904E-A779-4B0C241C2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41" y="4008575"/>
                <a:ext cx="1588191" cy="468205"/>
              </a:xfrm>
              <a:prstGeom prst="rect">
                <a:avLst/>
              </a:prstGeom>
              <a:blipFill>
                <a:blip r:embed="rId2"/>
                <a:stretch>
                  <a:fillRect l="-794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2074B6C7-F10F-1C41-9577-04AB75935F4A}"/>
                  </a:ext>
                </a:extLst>
              </p:cNvPr>
              <p:cNvSpPr/>
              <p:nvPr/>
            </p:nvSpPr>
            <p:spPr>
              <a:xfrm>
                <a:off x="7521668" y="4462535"/>
                <a:ext cx="663002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2074B6C7-F10F-1C41-9577-04AB75935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68" y="4462535"/>
                <a:ext cx="663002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4">
            <a:extLst>
              <a:ext uri="{FF2B5EF4-FFF2-40B4-BE49-F238E27FC236}">
                <a16:creationId xmlns:a16="http://schemas.microsoft.com/office/drawing/2014/main" id="{458681C7-38AC-BB42-9F76-AA012002B23B}"/>
              </a:ext>
            </a:extLst>
          </p:cNvPr>
          <p:cNvSpPr txBox="1"/>
          <p:nvPr/>
        </p:nvSpPr>
        <p:spPr>
          <a:xfrm>
            <a:off x="6193806" y="4835694"/>
            <a:ext cx="29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node</a:t>
            </a:r>
            <a:r>
              <a:rPr lang="en-US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 representation</a:t>
            </a:r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D80BBE89-374D-5A42-BFA1-1E9865FD05EF}"/>
              </a:ext>
            </a:extLst>
          </p:cNvPr>
          <p:cNvSpPr/>
          <p:nvPr/>
        </p:nvSpPr>
        <p:spPr>
          <a:xfrm>
            <a:off x="3672840" y="3446771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1" name="Oval 36">
            <a:extLst>
              <a:ext uri="{FF2B5EF4-FFF2-40B4-BE49-F238E27FC236}">
                <a16:creationId xmlns:a16="http://schemas.microsoft.com/office/drawing/2014/main" id="{5EFA01EE-2EC4-794F-893C-9B64C8E46718}"/>
              </a:ext>
            </a:extLst>
          </p:cNvPr>
          <p:cNvSpPr/>
          <p:nvPr/>
        </p:nvSpPr>
        <p:spPr>
          <a:xfrm>
            <a:off x="3222189" y="3889387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961100"/>
              </a:solidFill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2" name="Oval 37">
            <a:extLst>
              <a:ext uri="{FF2B5EF4-FFF2-40B4-BE49-F238E27FC236}">
                <a16:creationId xmlns:a16="http://schemas.microsoft.com/office/drawing/2014/main" id="{84548183-2ED8-1542-842E-13139600F52C}"/>
              </a:ext>
            </a:extLst>
          </p:cNvPr>
          <p:cNvSpPr/>
          <p:nvPr/>
        </p:nvSpPr>
        <p:spPr>
          <a:xfrm>
            <a:off x="3828812" y="4563281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C9B2506F-5FC8-1543-BB8B-521AC0F92BA9}"/>
              </a:ext>
            </a:extLst>
          </p:cNvPr>
          <p:cNvSpPr/>
          <p:nvPr/>
        </p:nvSpPr>
        <p:spPr>
          <a:xfrm>
            <a:off x="2815591" y="4469519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sp>
        <p:nvSpPr>
          <p:cNvPr id="24" name="Oval 39">
            <a:extLst>
              <a:ext uri="{FF2B5EF4-FFF2-40B4-BE49-F238E27FC236}">
                <a16:creationId xmlns:a16="http://schemas.microsoft.com/office/drawing/2014/main" id="{31559F00-3567-634F-B46C-2A00E9C215B3}"/>
              </a:ext>
            </a:extLst>
          </p:cNvPr>
          <p:cNvSpPr/>
          <p:nvPr/>
        </p:nvSpPr>
        <p:spPr>
          <a:xfrm>
            <a:off x="2558416" y="3547380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DA2BEC81-E6FE-0848-92D9-2F489D71CAB7}"/>
              </a:ext>
            </a:extLst>
          </p:cNvPr>
          <p:cNvSpPr/>
          <p:nvPr/>
        </p:nvSpPr>
        <p:spPr>
          <a:xfrm>
            <a:off x="4143138" y="3889387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ill Sans MT" panose="020B0502020104020203" pitchFamily="34" charset="0"/>
                <a:ea typeface="Helvetica Neue Light" charset="0"/>
                <a:cs typeface="Helvetica Neue Light" charset="0"/>
              </a:rPr>
              <a:t>u</a:t>
            </a:r>
          </a:p>
        </p:txBody>
      </p:sp>
      <p:sp>
        <p:nvSpPr>
          <p:cNvPr id="26" name="Oval 41">
            <a:extLst>
              <a:ext uri="{FF2B5EF4-FFF2-40B4-BE49-F238E27FC236}">
                <a16:creationId xmlns:a16="http://schemas.microsoft.com/office/drawing/2014/main" id="{909F1A29-E9B4-DD42-AB96-8A96D04F9DA1}"/>
              </a:ext>
            </a:extLst>
          </p:cNvPr>
          <p:cNvSpPr/>
          <p:nvPr/>
        </p:nvSpPr>
        <p:spPr>
          <a:xfrm>
            <a:off x="4312921" y="4352359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27" name="Straight Connector 42">
            <a:extLst>
              <a:ext uri="{FF2B5EF4-FFF2-40B4-BE49-F238E27FC236}">
                <a16:creationId xmlns:a16="http://schemas.microsoft.com/office/drawing/2014/main" id="{840B925C-3A9C-A140-8B75-57898DC22257}"/>
              </a:ext>
            </a:extLst>
          </p:cNvPr>
          <p:cNvCxnSpPr/>
          <p:nvPr/>
        </p:nvCxnSpPr>
        <p:spPr>
          <a:xfrm>
            <a:off x="2832736" y="3685791"/>
            <a:ext cx="429626" cy="2441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3">
            <a:extLst>
              <a:ext uri="{FF2B5EF4-FFF2-40B4-BE49-F238E27FC236}">
                <a16:creationId xmlns:a16="http://schemas.microsoft.com/office/drawing/2014/main" id="{63788805-024D-DB43-A4DE-B01EB365B019}"/>
              </a:ext>
            </a:extLst>
          </p:cNvPr>
          <p:cNvCxnSpPr/>
          <p:nvPr/>
        </p:nvCxnSpPr>
        <p:spPr>
          <a:xfrm>
            <a:off x="2695577" y="3824200"/>
            <a:ext cx="257175" cy="645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4">
            <a:extLst>
              <a:ext uri="{FF2B5EF4-FFF2-40B4-BE49-F238E27FC236}">
                <a16:creationId xmlns:a16="http://schemas.microsoft.com/office/drawing/2014/main" id="{DEBB79FB-60D0-A54A-9563-845B4C9C1C50}"/>
              </a:ext>
            </a:extLst>
          </p:cNvPr>
          <p:cNvCxnSpPr/>
          <p:nvPr/>
        </p:nvCxnSpPr>
        <p:spPr>
          <a:xfrm>
            <a:off x="3089912" y="4607929"/>
            <a:ext cx="738901" cy="93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5">
            <a:extLst>
              <a:ext uri="{FF2B5EF4-FFF2-40B4-BE49-F238E27FC236}">
                <a16:creationId xmlns:a16="http://schemas.microsoft.com/office/drawing/2014/main" id="{96AEA614-E9FE-F640-8F1A-CD846BF43FC4}"/>
              </a:ext>
            </a:extLst>
          </p:cNvPr>
          <p:cNvCxnSpPr/>
          <p:nvPr/>
        </p:nvCxnSpPr>
        <p:spPr>
          <a:xfrm flipV="1">
            <a:off x="4103133" y="4588641"/>
            <a:ext cx="249962" cy="11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6">
            <a:extLst>
              <a:ext uri="{FF2B5EF4-FFF2-40B4-BE49-F238E27FC236}">
                <a16:creationId xmlns:a16="http://schemas.microsoft.com/office/drawing/2014/main" id="{9FE4D317-7472-6648-968B-80CAED467E8D}"/>
              </a:ext>
            </a:extLst>
          </p:cNvPr>
          <p:cNvCxnSpPr/>
          <p:nvPr/>
        </p:nvCxnSpPr>
        <p:spPr>
          <a:xfrm flipH="1">
            <a:off x="3049738" y="4125669"/>
            <a:ext cx="212624" cy="384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7">
            <a:extLst>
              <a:ext uri="{FF2B5EF4-FFF2-40B4-BE49-F238E27FC236}">
                <a16:creationId xmlns:a16="http://schemas.microsoft.com/office/drawing/2014/main" id="{0CF6F45E-2BA0-754B-B84E-DE5398587B98}"/>
              </a:ext>
            </a:extLst>
          </p:cNvPr>
          <p:cNvCxnSpPr/>
          <p:nvPr/>
        </p:nvCxnSpPr>
        <p:spPr>
          <a:xfrm flipH="1" flipV="1">
            <a:off x="3810001" y="3723592"/>
            <a:ext cx="155972" cy="8396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8">
            <a:extLst>
              <a:ext uri="{FF2B5EF4-FFF2-40B4-BE49-F238E27FC236}">
                <a16:creationId xmlns:a16="http://schemas.microsoft.com/office/drawing/2014/main" id="{439F8358-46E1-6A4C-9FDB-42F3495FAA42}"/>
              </a:ext>
            </a:extLst>
          </p:cNvPr>
          <p:cNvCxnSpPr/>
          <p:nvPr/>
        </p:nvCxnSpPr>
        <p:spPr>
          <a:xfrm>
            <a:off x="3906987" y="3683053"/>
            <a:ext cx="276324" cy="246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49">
            <a:extLst>
              <a:ext uri="{FF2B5EF4-FFF2-40B4-BE49-F238E27FC236}">
                <a16:creationId xmlns:a16="http://schemas.microsoft.com/office/drawing/2014/main" id="{72B649D3-D6B4-1349-BAAF-E4D21A22D27D}"/>
              </a:ext>
            </a:extLst>
          </p:cNvPr>
          <p:cNvSpPr/>
          <p:nvPr/>
        </p:nvSpPr>
        <p:spPr>
          <a:xfrm>
            <a:off x="2453640" y="5028874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35" name="Straight Connector 50">
            <a:extLst>
              <a:ext uri="{FF2B5EF4-FFF2-40B4-BE49-F238E27FC236}">
                <a16:creationId xmlns:a16="http://schemas.microsoft.com/office/drawing/2014/main" id="{FA8E00AA-1EA2-B841-B853-DF4441AE87E2}"/>
              </a:ext>
            </a:extLst>
          </p:cNvPr>
          <p:cNvCxnSpPr/>
          <p:nvPr/>
        </p:nvCxnSpPr>
        <p:spPr>
          <a:xfrm flipH="1">
            <a:off x="2590800" y="4705801"/>
            <a:ext cx="264964" cy="3230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1">
            <a:extLst>
              <a:ext uri="{FF2B5EF4-FFF2-40B4-BE49-F238E27FC236}">
                <a16:creationId xmlns:a16="http://schemas.microsoft.com/office/drawing/2014/main" id="{6E6FFC9B-FAB2-9F48-88E7-47D4D2779E63}"/>
              </a:ext>
            </a:extLst>
          </p:cNvPr>
          <p:cNvSpPr/>
          <p:nvPr/>
        </p:nvSpPr>
        <p:spPr>
          <a:xfrm>
            <a:off x="3291841" y="5038159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37" name="Straight Connector 52">
            <a:extLst>
              <a:ext uri="{FF2B5EF4-FFF2-40B4-BE49-F238E27FC236}">
                <a16:creationId xmlns:a16="http://schemas.microsoft.com/office/drawing/2014/main" id="{07117894-01DF-C040-B70C-E2982BE397D2}"/>
              </a:ext>
            </a:extLst>
          </p:cNvPr>
          <p:cNvCxnSpPr/>
          <p:nvPr/>
        </p:nvCxnSpPr>
        <p:spPr>
          <a:xfrm>
            <a:off x="3049738" y="4705800"/>
            <a:ext cx="301040" cy="3323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3">
            <a:extLst>
              <a:ext uri="{FF2B5EF4-FFF2-40B4-BE49-F238E27FC236}">
                <a16:creationId xmlns:a16="http://schemas.microsoft.com/office/drawing/2014/main" id="{A8499A7A-4599-A541-A269-D794A6C4069F}"/>
              </a:ext>
            </a:extLst>
          </p:cNvPr>
          <p:cNvCxnSpPr/>
          <p:nvPr/>
        </p:nvCxnSpPr>
        <p:spPr>
          <a:xfrm flipV="1">
            <a:off x="3456337" y="3683053"/>
            <a:ext cx="256677" cy="246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4">
            <a:extLst>
              <a:ext uri="{FF2B5EF4-FFF2-40B4-BE49-F238E27FC236}">
                <a16:creationId xmlns:a16="http://schemas.microsoft.com/office/drawing/2014/main" id="{8C4FFA95-CEDC-E941-97FC-C25D3FE64629}"/>
              </a:ext>
            </a:extLst>
          </p:cNvPr>
          <p:cNvCxnSpPr/>
          <p:nvPr/>
        </p:nvCxnSpPr>
        <p:spPr>
          <a:xfrm>
            <a:off x="3456337" y="4125669"/>
            <a:ext cx="412649" cy="4781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2F745D93-495E-D144-8758-BEFB49A094F2}"/>
              </a:ext>
            </a:extLst>
          </p:cNvPr>
          <p:cNvSpPr txBox="1">
            <a:spLocks/>
          </p:cNvSpPr>
          <p:nvPr/>
        </p:nvSpPr>
        <p:spPr>
          <a:xfrm>
            <a:off x="16593" y="6505737"/>
            <a:ext cx="6945631" cy="26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/>
              <a:t>Reference:</a:t>
            </a:r>
            <a:r>
              <a:rPr lang="zh-CN" altLang="en-US" sz="1050" dirty="0"/>
              <a:t> </a:t>
            </a:r>
            <a:r>
              <a:rPr lang="en-US" sz="1050" dirty="0"/>
              <a:t>Representation Learning on Networks, </a:t>
            </a:r>
            <a:r>
              <a:rPr lang="en-US" sz="1050" dirty="0" err="1"/>
              <a:t>snap.stanford.edu</a:t>
            </a:r>
            <a:r>
              <a:rPr lang="en-US" sz="1050" dirty="0"/>
              <a:t>/</a:t>
            </a:r>
            <a:r>
              <a:rPr lang="en-US" sz="1050" dirty="0" err="1"/>
              <a:t>proj</a:t>
            </a:r>
            <a:r>
              <a:rPr lang="en-US" sz="1050" dirty="0"/>
              <a:t>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86610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5BDF8-0C8F-2D4B-A400-49FB4EAB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2" y="1019502"/>
            <a:ext cx="10997022" cy="1429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300" dirty="0"/>
          </a:p>
          <a:p>
            <a:r>
              <a:rPr kumimoji="1" lang="en-US" altLang="zh-CN" sz="2400" dirty="0"/>
              <a:t>Graph-based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method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link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prediction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F7C95DD-64F5-2041-8180-6FD57C6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163F33F0-0C72-4443-92C6-51276283841B}"/>
              </a:ext>
            </a:extLst>
          </p:cNvPr>
          <p:cNvSpPr txBox="1">
            <a:spLocks/>
          </p:cNvSpPr>
          <p:nvPr/>
        </p:nvSpPr>
        <p:spPr>
          <a:xfrm>
            <a:off x="1815766" y="1871861"/>
            <a:ext cx="8560468" cy="137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C00000"/>
                </a:solidFill>
              </a:rPr>
              <a:t>Goal: </a:t>
            </a:r>
            <a:r>
              <a:rPr lang="en-US" altLang="zh-CN" sz="3600" dirty="0"/>
              <a:t>ef</a:t>
            </a:r>
            <a:r>
              <a:rPr lang="en-US" sz="3600" dirty="0"/>
              <a:t>ficient task-independent </a:t>
            </a:r>
            <a:r>
              <a:rPr lang="en-US" altLang="zh-CN" sz="3600" dirty="0"/>
              <a:t>representations</a:t>
            </a:r>
            <a:r>
              <a:rPr lang="zh-CN" altLang="en-US" sz="3600" dirty="0"/>
              <a:t> </a:t>
            </a:r>
            <a:r>
              <a:rPr lang="en-US" sz="3600" dirty="0"/>
              <a:t>for </a:t>
            </a:r>
            <a:r>
              <a:rPr lang="en-US" altLang="zh-CN" sz="3600" dirty="0"/>
              <a:t>reasoning</a:t>
            </a:r>
            <a:r>
              <a:rPr lang="zh-CN" altLang="en-US" sz="3600" dirty="0"/>
              <a:t> </a:t>
            </a:r>
            <a:r>
              <a:rPr lang="en-US" altLang="zh-CN" sz="3600" dirty="0"/>
              <a:t>on</a:t>
            </a:r>
            <a:r>
              <a:rPr lang="zh-CN" altLang="en-US" sz="3600" dirty="0"/>
              <a:t> </a:t>
            </a:r>
            <a:r>
              <a:rPr lang="en-US" altLang="zh-CN" sz="3600" dirty="0"/>
              <a:t>KG.</a:t>
            </a:r>
            <a:endParaRPr lang="en-US" sz="3600" dirty="0"/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D21F99ED-9B29-5744-A868-684757B0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51692"/>
              </p:ext>
            </p:extLst>
          </p:nvPr>
        </p:nvGraphicFramePr>
        <p:xfrm>
          <a:off x="8705252" y="4051423"/>
          <a:ext cx="2368638" cy="31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73">
                  <a:extLst>
                    <a:ext uri="{9D8B030D-6E8A-4147-A177-3AD203B41FA5}">
                      <a16:colId xmlns:a16="http://schemas.microsoft.com/office/drawing/2014/main" val="3703208760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110494183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479563801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820344764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2234997218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232618174"/>
                    </a:ext>
                  </a:extLst>
                </a:gridCol>
              </a:tblGrid>
              <a:tr h="31691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256009930"/>
                  </a:ext>
                </a:extLst>
              </a:tr>
            </a:tbl>
          </a:graphicData>
        </a:graphic>
      </p:graphicFrame>
      <p:cxnSp>
        <p:nvCxnSpPr>
          <p:cNvPr id="11" name="Straight Arrow Connector 23">
            <a:extLst>
              <a:ext uri="{FF2B5EF4-FFF2-40B4-BE49-F238E27FC236}">
                <a16:creationId xmlns:a16="http://schemas.microsoft.com/office/drawing/2014/main" id="{7DBC1373-2EA1-C940-B4E9-8F2DBE652F1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486749" y="4209880"/>
            <a:ext cx="5218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eft Brace 27">
            <a:extLst>
              <a:ext uri="{FF2B5EF4-FFF2-40B4-BE49-F238E27FC236}">
                <a16:creationId xmlns:a16="http://schemas.microsoft.com/office/drawing/2014/main" id="{EEF608FB-8477-EE44-B63D-3845A7705130}"/>
              </a:ext>
            </a:extLst>
          </p:cNvPr>
          <p:cNvSpPr/>
          <p:nvPr/>
        </p:nvSpPr>
        <p:spPr>
          <a:xfrm rot="16200000">
            <a:off x="9744154" y="3341910"/>
            <a:ext cx="290839" cy="2368638"/>
          </a:xfrm>
          <a:prstGeom prst="leftBrace">
            <a:avLst>
              <a:gd name="adj1" fmla="val 48348"/>
              <a:gd name="adj2" fmla="val 50264"/>
            </a:avLst>
          </a:prstGeom>
          <a:ln>
            <a:solidFill>
              <a:srgbClr val="9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96110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E77A021A-F0EA-3C40-988B-7FCB43406D49}"/>
              </a:ext>
            </a:extLst>
          </p:cNvPr>
          <p:cNvSpPr txBox="1"/>
          <p:nvPr/>
        </p:nvSpPr>
        <p:spPr>
          <a:xfrm>
            <a:off x="9342696" y="3598901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vector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9EEB56A1-4A41-EB4A-B835-82397C55FB10}"/>
              </a:ext>
            </a:extLst>
          </p:cNvPr>
          <p:cNvSpPr txBox="1"/>
          <p:nvPr/>
        </p:nvSpPr>
        <p:spPr>
          <a:xfrm>
            <a:off x="2751349" y="3635577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node</a:t>
            </a: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1C9F6FB5-4DD1-6C46-9A57-20C993AFCA29}"/>
              </a:ext>
            </a:extLst>
          </p:cNvPr>
          <p:cNvSpPr txBox="1"/>
          <p:nvPr/>
        </p:nvSpPr>
        <p:spPr>
          <a:xfrm>
            <a:off x="5623755" y="307537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961100"/>
                </a:solidFill>
                <a:latin typeface="Gill Sans MT" panose="020B0502020104020203" pitchFamily="34" charset="0"/>
              </a:rPr>
              <a:t>encode</a:t>
            </a:r>
            <a:endParaRPr lang="en-US" sz="2000" dirty="0">
              <a:solidFill>
                <a:srgbClr val="961100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C07ECE1-2075-904E-A779-4B0C241C2008}"/>
                  </a:ext>
                </a:extLst>
              </p:cNvPr>
              <p:cNvSpPr/>
              <p:nvPr/>
            </p:nvSpPr>
            <p:spPr>
              <a:xfrm>
                <a:off x="5446630" y="5048906"/>
                <a:ext cx="1588191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r>
                        <a:rPr lang="en-US" sz="2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C07ECE1-2075-904E-A779-4B0C241C2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30" y="5048906"/>
                <a:ext cx="1588191" cy="46820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2074B6C7-F10F-1C41-9577-04AB75935F4A}"/>
                  </a:ext>
                </a:extLst>
              </p:cNvPr>
              <p:cNvSpPr/>
              <p:nvPr/>
            </p:nvSpPr>
            <p:spPr>
              <a:xfrm>
                <a:off x="9658478" y="4664666"/>
                <a:ext cx="663002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2074B6C7-F10F-1C41-9577-04AB75935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478" y="4664666"/>
                <a:ext cx="663002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4">
            <a:extLst>
              <a:ext uri="{FF2B5EF4-FFF2-40B4-BE49-F238E27FC236}">
                <a16:creationId xmlns:a16="http://schemas.microsoft.com/office/drawing/2014/main" id="{458681C7-38AC-BB42-9F76-AA012002B23B}"/>
              </a:ext>
            </a:extLst>
          </p:cNvPr>
          <p:cNvSpPr txBox="1"/>
          <p:nvPr/>
        </p:nvSpPr>
        <p:spPr>
          <a:xfrm>
            <a:off x="8330616" y="5037825"/>
            <a:ext cx="29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node</a:t>
            </a:r>
            <a:r>
              <a:rPr lang="en-US" sz="2400" dirty="0">
                <a:solidFill>
                  <a:srgbClr val="FF0000"/>
                </a:solidFill>
                <a:latin typeface="Gill Sans MT" panose="020B0502020104020203" pitchFamily="34" charset="0"/>
                <a:ea typeface="Helvetica Neue Light" charset="0"/>
                <a:cs typeface="Helvetica Neue Light" charset="0"/>
              </a:rPr>
              <a:t> </a:t>
            </a:r>
            <a:r>
              <a:rPr lang="en-US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representation</a:t>
            </a:r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D80BBE89-374D-5A42-BFA1-1E9865FD05EF}"/>
              </a:ext>
            </a:extLst>
          </p:cNvPr>
          <p:cNvSpPr/>
          <p:nvPr/>
        </p:nvSpPr>
        <p:spPr>
          <a:xfrm>
            <a:off x="2392680" y="3648902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1" name="Oval 36">
            <a:extLst>
              <a:ext uri="{FF2B5EF4-FFF2-40B4-BE49-F238E27FC236}">
                <a16:creationId xmlns:a16="http://schemas.microsoft.com/office/drawing/2014/main" id="{5EFA01EE-2EC4-794F-893C-9B64C8E46718}"/>
              </a:ext>
            </a:extLst>
          </p:cNvPr>
          <p:cNvSpPr/>
          <p:nvPr/>
        </p:nvSpPr>
        <p:spPr>
          <a:xfrm>
            <a:off x="1942029" y="4091518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961100"/>
              </a:solidFill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2" name="Oval 37">
            <a:extLst>
              <a:ext uri="{FF2B5EF4-FFF2-40B4-BE49-F238E27FC236}">
                <a16:creationId xmlns:a16="http://schemas.microsoft.com/office/drawing/2014/main" id="{84548183-2ED8-1542-842E-13139600F52C}"/>
              </a:ext>
            </a:extLst>
          </p:cNvPr>
          <p:cNvSpPr/>
          <p:nvPr/>
        </p:nvSpPr>
        <p:spPr>
          <a:xfrm>
            <a:off x="2548652" y="4765412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C9B2506F-5FC8-1543-BB8B-521AC0F92BA9}"/>
              </a:ext>
            </a:extLst>
          </p:cNvPr>
          <p:cNvSpPr/>
          <p:nvPr/>
        </p:nvSpPr>
        <p:spPr>
          <a:xfrm>
            <a:off x="1535431" y="4671650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sp>
        <p:nvSpPr>
          <p:cNvPr id="24" name="Oval 39">
            <a:extLst>
              <a:ext uri="{FF2B5EF4-FFF2-40B4-BE49-F238E27FC236}">
                <a16:creationId xmlns:a16="http://schemas.microsoft.com/office/drawing/2014/main" id="{31559F00-3567-634F-B46C-2A00E9C215B3}"/>
              </a:ext>
            </a:extLst>
          </p:cNvPr>
          <p:cNvSpPr/>
          <p:nvPr/>
        </p:nvSpPr>
        <p:spPr>
          <a:xfrm>
            <a:off x="1278256" y="3749511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DA2BEC81-E6FE-0848-92D9-2F489D71CAB7}"/>
              </a:ext>
            </a:extLst>
          </p:cNvPr>
          <p:cNvSpPr/>
          <p:nvPr/>
        </p:nvSpPr>
        <p:spPr>
          <a:xfrm>
            <a:off x="2862978" y="4091518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ill Sans MT" panose="020B0502020104020203" pitchFamily="34" charset="0"/>
                <a:ea typeface="Helvetica Neue Light" charset="0"/>
                <a:cs typeface="Helvetica Neue Light" charset="0"/>
              </a:rPr>
              <a:t>u</a:t>
            </a:r>
          </a:p>
        </p:txBody>
      </p:sp>
      <p:sp>
        <p:nvSpPr>
          <p:cNvPr id="26" name="Oval 41">
            <a:extLst>
              <a:ext uri="{FF2B5EF4-FFF2-40B4-BE49-F238E27FC236}">
                <a16:creationId xmlns:a16="http://schemas.microsoft.com/office/drawing/2014/main" id="{909F1A29-E9B4-DD42-AB96-8A96D04F9DA1}"/>
              </a:ext>
            </a:extLst>
          </p:cNvPr>
          <p:cNvSpPr/>
          <p:nvPr/>
        </p:nvSpPr>
        <p:spPr>
          <a:xfrm>
            <a:off x="3032761" y="4554490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27" name="Straight Connector 42">
            <a:extLst>
              <a:ext uri="{FF2B5EF4-FFF2-40B4-BE49-F238E27FC236}">
                <a16:creationId xmlns:a16="http://schemas.microsoft.com/office/drawing/2014/main" id="{840B925C-3A9C-A140-8B75-57898DC22257}"/>
              </a:ext>
            </a:extLst>
          </p:cNvPr>
          <p:cNvCxnSpPr/>
          <p:nvPr/>
        </p:nvCxnSpPr>
        <p:spPr>
          <a:xfrm>
            <a:off x="1552576" y="3887922"/>
            <a:ext cx="429626" cy="2441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3">
            <a:extLst>
              <a:ext uri="{FF2B5EF4-FFF2-40B4-BE49-F238E27FC236}">
                <a16:creationId xmlns:a16="http://schemas.microsoft.com/office/drawing/2014/main" id="{63788805-024D-DB43-A4DE-B01EB365B019}"/>
              </a:ext>
            </a:extLst>
          </p:cNvPr>
          <p:cNvCxnSpPr/>
          <p:nvPr/>
        </p:nvCxnSpPr>
        <p:spPr>
          <a:xfrm>
            <a:off x="1415417" y="4026331"/>
            <a:ext cx="257175" cy="645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4">
            <a:extLst>
              <a:ext uri="{FF2B5EF4-FFF2-40B4-BE49-F238E27FC236}">
                <a16:creationId xmlns:a16="http://schemas.microsoft.com/office/drawing/2014/main" id="{DEBB79FB-60D0-A54A-9563-845B4C9C1C50}"/>
              </a:ext>
            </a:extLst>
          </p:cNvPr>
          <p:cNvCxnSpPr/>
          <p:nvPr/>
        </p:nvCxnSpPr>
        <p:spPr>
          <a:xfrm>
            <a:off x="1809752" y="4810060"/>
            <a:ext cx="738901" cy="93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5">
            <a:extLst>
              <a:ext uri="{FF2B5EF4-FFF2-40B4-BE49-F238E27FC236}">
                <a16:creationId xmlns:a16="http://schemas.microsoft.com/office/drawing/2014/main" id="{96AEA614-E9FE-F640-8F1A-CD846BF43FC4}"/>
              </a:ext>
            </a:extLst>
          </p:cNvPr>
          <p:cNvCxnSpPr/>
          <p:nvPr/>
        </p:nvCxnSpPr>
        <p:spPr>
          <a:xfrm flipV="1">
            <a:off x="2822973" y="4790772"/>
            <a:ext cx="249962" cy="11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6">
            <a:extLst>
              <a:ext uri="{FF2B5EF4-FFF2-40B4-BE49-F238E27FC236}">
                <a16:creationId xmlns:a16="http://schemas.microsoft.com/office/drawing/2014/main" id="{9FE4D317-7472-6648-968B-80CAED467E8D}"/>
              </a:ext>
            </a:extLst>
          </p:cNvPr>
          <p:cNvCxnSpPr/>
          <p:nvPr/>
        </p:nvCxnSpPr>
        <p:spPr>
          <a:xfrm flipH="1">
            <a:off x="1769578" y="4327800"/>
            <a:ext cx="212624" cy="384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7">
            <a:extLst>
              <a:ext uri="{FF2B5EF4-FFF2-40B4-BE49-F238E27FC236}">
                <a16:creationId xmlns:a16="http://schemas.microsoft.com/office/drawing/2014/main" id="{0CF6F45E-2BA0-754B-B84E-DE5398587B98}"/>
              </a:ext>
            </a:extLst>
          </p:cNvPr>
          <p:cNvCxnSpPr/>
          <p:nvPr/>
        </p:nvCxnSpPr>
        <p:spPr>
          <a:xfrm flipH="1" flipV="1">
            <a:off x="2529841" y="3925723"/>
            <a:ext cx="155972" cy="8396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8">
            <a:extLst>
              <a:ext uri="{FF2B5EF4-FFF2-40B4-BE49-F238E27FC236}">
                <a16:creationId xmlns:a16="http://schemas.microsoft.com/office/drawing/2014/main" id="{439F8358-46E1-6A4C-9FDB-42F3495FAA42}"/>
              </a:ext>
            </a:extLst>
          </p:cNvPr>
          <p:cNvCxnSpPr/>
          <p:nvPr/>
        </p:nvCxnSpPr>
        <p:spPr>
          <a:xfrm>
            <a:off x="2626827" y="3885184"/>
            <a:ext cx="276324" cy="246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49">
            <a:extLst>
              <a:ext uri="{FF2B5EF4-FFF2-40B4-BE49-F238E27FC236}">
                <a16:creationId xmlns:a16="http://schemas.microsoft.com/office/drawing/2014/main" id="{72B649D3-D6B4-1349-BAAF-E4D21A22D27D}"/>
              </a:ext>
            </a:extLst>
          </p:cNvPr>
          <p:cNvSpPr/>
          <p:nvPr/>
        </p:nvSpPr>
        <p:spPr>
          <a:xfrm>
            <a:off x="1173480" y="5231005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35" name="Straight Connector 50">
            <a:extLst>
              <a:ext uri="{FF2B5EF4-FFF2-40B4-BE49-F238E27FC236}">
                <a16:creationId xmlns:a16="http://schemas.microsoft.com/office/drawing/2014/main" id="{FA8E00AA-1EA2-B841-B853-DF4441AE87E2}"/>
              </a:ext>
            </a:extLst>
          </p:cNvPr>
          <p:cNvCxnSpPr/>
          <p:nvPr/>
        </p:nvCxnSpPr>
        <p:spPr>
          <a:xfrm flipH="1">
            <a:off x="1310640" y="4907932"/>
            <a:ext cx="264964" cy="3230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1">
            <a:extLst>
              <a:ext uri="{FF2B5EF4-FFF2-40B4-BE49-F238E27FC236}">
                <a16:creationId xmlns:a16="http://schemas.microsoft.com/office/drawing/2014/main" id="{6E6FFC9B-FAB2-9F48-88E7-47D4D2779E63}"/>
              </a:ext>
            </a:extLst>
          </p:cNvPr>
          <p:cNvSpPr/>
          <p:nvPr/>
        </p:nvSpPr>
        <p:spPr>
          <a:xfrm>
            <a:off x="2011681" y="5240290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37" name="Straight Connector 52">
            <a:extLst>
              <a:ext uri="{FF2B5EF4-FFF2-40B4-BE49-F238E27FC236}">
                <a16:creationId xmlns:a16="http://schemas.microsoft.com/office/drawing/2014/main" id="{07117894-01DF-C040-B70C-E2982BE397D2}"/>
              </a:ext>
            </a:extLst>
          </p:cNvPr>
          <p:cNvCxnSpPr/>
          <p:nvPr/>
        </p:nvCxnSpPr>
        <p:spPr>
          <a:xfrm>
            <a:off x="1769578" y="4907931"/>
            <a:ext cx="301040" cy="3323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3">
            <a:extLst>
              <a:ext uri="{FF2B5EF4-FFF2-40B4-BE49-F238E27FC236}">
                <a16:creationId xmlns:a16="http://schemas.microsoft.com/office/drawing/2014/main" id="{A8499A7A-4599-A541-A269-D794A6C4069F}"/>
              </a:ext>
            </a:extLst>
          </p:cNvPr>
          <p:cNvCxnSpPr/>
          <p:nvPr/>
        </p:nvCxnSpPr>
        <p:spPr>
          <a:xfrm flipV="1">
            <a:off x="2176177" y="3885184"/>
            <a:ext cx="256677" cy="246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4">
            <a:extLst>
              <a:ext uri="{FF2B5EF4-FFF2-40B4-BE49-F238E27FC236}">
                <a16:creationId xmlns:a16="http://schemas.microsoft.com/office/drawing/2014/main" id="{8C4FFA95-CEDC-E941-97FC-C25D3FE64629}"/>
              </a:ext>
            </a:extLst>
          </p:cNvPr>
          <p:cNvCxnSpPr/>
          <p:nvPr/>
        </p:nvCxnSpPr>
        <p:spPr>
          <a:xfrm>
            <a:off x="2176177" y="4327800"/>
            <a:ext cx="412649" cy="4781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90D4AA52-D63F-1240-9DCF-EF9204FF4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645" y="4279164"/>
            <a:ext cx="4434651" cy="68937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E8E0255-F78E-2F41-B764-7D8C08EB2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580" y="3433889"/>
            <a:ext cx="4156842" cy="689377"/>
          </a:xfrm>
          <a:prstGeom prst="rect">
            <a:avLst/>
          </a:prstGeom>
        </p:spPr>
      </p:pic>
      <p:sp>
        <p:nvSpPr>
          <p:cNvPr id="42" name="圆角矩形 41">
            <a:extLst>
              <a:ext uri="{FF2B5EF4-FFF2-40B4-BE49-F238E27FC236}">
                <a16:creationId xmlns:a16="http://schemas.microsoft.com/office/drawing/2014/main" id="{55E7B45E-22CC-294C-932D-1DC5019C18DF}"/>
              </a:ext>
            </a:extLst>
          </p:cNvPr>
          <p:cNvSpPr/>
          <p:nvPr/>
        </p:nvSpPr>
        <p:spPr>
          <a:xfrm>
            <a:off x="3876515" y="3473648"/>
            <a:ext cx="4534280" cy="1564174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222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5BDF8-0C8F-2D4B-A400-49FB4EAB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2" y="1019502"/>
            <a:ext cx="10997022" cy="1429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300" dirty="0"/>
          </a:p>
          <a:p>
            <a:r>
              <a:rPr kumimoji="1" lang="en-US" altLang="zh-CN" sz="2400" dirty="0"/>
              <a:t>Graph-based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method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link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prediction</a:t>
            </a:r>
          </a:p>
          <a:p>
            <a:pPr lvl="1"/>
            <a:r>
              <a:rPr kumimoji="1" lang="en-US" altLang="zh-CN" b="1" dirty="0"/>
              <a:t>propagate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KG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</a:t>
            </a:r>
          </a:p>
          <a:p>
            <a:pPr lvl="1"/>
            <a:r>
              <a:rPr kumimoji="1" lang="en-US" altLang="zh-CN" b="1" dirty="0"/>
              <a:t>update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propagation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F7C95DD-64F5-2041-8180-6FD57C6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0EABD3-5DCE-8E43-8061-24DE9C5D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59" y="3452151"/>
            <a:ext cx="2478107" cy="2058362"/>
          </a:xfrm>
          <a:prstGeom prst="rect">
            <a:avLst/>
          </a:prstGeom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9FE5C9-465C-2149-82C1-184B16889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97" y="3359552"/>
            <a:ext cx="3969332" cy="2403449"/>
          </a:xfrm>
          <a:prstGeom prst="rect">
            <a:avLst/>
          </a:prstGeom>
        </p:spPr>
      </p:pic>
      <p:sp>
        <p:nvSpPr>
          <p:cNvPr id="2" name="左右箭头 1">
            <a:extLst>
              <a:ext uri="{FF2B5EF4-FFF2-40B4-BE49-F238E27FC236}">
                <a16:creationId xmlns:a16="http://schemas.microsoft.com/office/drawing/2014/main" id="{37DB5E0E-E6F1-B244-9F06-35F568DC3319}"/>
              </a:ext>
            </a:extLst>
          </p:cNvPr>
          <p:cNvSpPr/>
          <p:nvPr/>
        </p:nvSpPr>
        <p:spPr>
          <a:xfrm>
            <a:off x="4234461" y="4283040"/>
            <a:ext cx="1246299" cy="295223"/>
          </a:xfrm>
          <a:prstGeom prst="left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BC0E0F-5E65-804E-B1F9-BF8B077AC7BA}"/>
              </a:ext>
            </a:extLst>
          </p:cNvPr>
          <p:cNvSpPr txBox="1"/>
          <p:nvPr/>
        </p:nvSpPr>
        <p:spPr>
          <a:xfrm>
            <a:off x="3756247" y="3873038"/>
            <a:ext cx="227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C5AEA52-72D5-C14A-BF47-B3A2B2A5BA62}"/>
              </a:ext>
            </a:extLst>
          </p:cNvPr>
          <p:cNvSpPr txBox="1"/>
          <p:nvPr/>
        </p:nvSpPr>
        <p:spPr>
          <a:xfrm>
            <a:off x="1960445" y="291293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KG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1064DA-7991-794E-9DC7-1B635D1A98F6}"/>
              </a:ext>
            </a:extLst>
          </p:cNvPr>
          <p:cNvSpPr txBox="1"/>
          <p:nvPr/>
        </p:nvSpPr>
        <p:spPr>
          <a:xfrm>
            <a:off x="6713526" y="2912936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Expanded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‘‘propagation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path’’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429F5C-2072-244A-90AF-E48E415E75A7}"/>
              </a:ext>
            </a:extLst>
          </p:cNvPr>
          <p:cNvSpPr txBox="1"/>
          <p:nvPr/>
        </p:nvSpPr>
        <p:spPr>
          <a:xfrm>
            <a:off x="10062829" y="5300848"/>
            <a:ext cx="788999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0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80A8AA7-EE03-9B43-80D5-E799D16FB2DF}"/>
              </a:ext>
            </a:extLst>
          </p:cNvPr>
          <p:cNvSpPr txBox="1"/>
          <p:nvPr/>
        </p:nvSpPr>
        <p:spPr>
          <a:xfrm>
            <a:off x="10062829" y="4349769"/>
            <a:ext cx="788999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1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7B3A50B-223B-0946-B513-E4350B84C7C7}"/>
              </a:ext>
            </a:extLst>
          </p:cNvPr>
          <p:cNvSpPr txBox="1"/>
          <p:nvPr/>
        </p:nvSpPr>
        <p:spPr>
          <a:xfrm>
            <a:off x="10062829" y="3398690"/>
            <a:ext cx="788400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" pitchFamily="2" charset="0"/>
              </a:rPr>
              <a:t>step 2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13" name="下箭头 12">
            <a:extLst>
              <a:ext uri="{FF2B5EF4-FFF2-40B4-BE49-F238E27FC236}">
                <a16:creationId xmlns:a16="http://schemas.microsoft.com/office/drawing/2014/main" id="{0F96E8E9-6876-AC40-BFA0-1683CA75A3C0}"/>
              </a:ext>
            </a:extLst>
          </p:cNvPr>
          <p:cNvSpPr/>
          <p:nvPr/>
        </p:nvSpPr>
        <p:spPr>
          <a:xfrm rot="10800000">
            <a:off x="10956506" y="3164470"/>
            <a:ext cx="292157" cy="263372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C939E6-E9CD-1C41-BD4A-7F0EA5E3F7A9}"/>
              </a:ext>
            </a:extLst>
          </p:cNvPr>
          <p:cNvSpPr txBox="1"/>
          <p:nvPr/>
        </p:nvSpPr>
        <p:spPr>
          <a:xfrm>
            <a:off x="10581672" y="2514505"/>
            <a:ext cx="104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forward</a:t>
            </a:r>
          </a:p>
          <a:p>
            <a:pPr algn="ctr"/>
            <a:r>
              <a:rPr kumimoji="1" lang="en-US" altLang="zh-CN" dirty="0"/>
              <a:t>inference</a:t>
            </a:r>
            <a:endParaRPr kumimoji="1" lang="zh-CN" altLang="en-US" dirty="0"/>
          </a:p>
        </p:txBody>
      </p:sp>
      <p:sp>
        <p:nvSpPr>
          <p:cNvPr id="19" name="下弧形箭头 18">
            <a:extLst>
              <a:ext uri="{FF2B5EF4-FFF2-40B4-BE49-F238E27FC236}">
                <a16:creationId xmlns:a16="http://schemas.microsoft.com/office/drawing/2014/main" id="{31F3E174-083B-CC4A-97C4-567B72549942}"/>
              </a:ext>
            </a:extLst>
          </p:cNvPr>
          <p:cNvSpPr/>
          <p:nvPr/>
        </p:nvSpPr>
        <p:spPr>
          <a:xfrm>
            <a:off x="3282882" y="2546984"/>
            <a:ext cx="2729273" cy="1100743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0FAAFC-F37F-EA48-B129-80C91711FA46}"/>
              </a:ext>
            </a:extLst>
          </p:cNvPr>
          <p:cNvSpPr txBox="1"/>
          <p:nvPr/>
        </p:nvSpPr>
        <p:spPr>
          <a:xfrm>
            <a:off x="3934004" y="2752359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backward</a:t>
            </a:r>
          </a:p>
          <a:p>
            <a:pPr algn="ctr"/>
            <a:r>
              <a:rPr kumimoji="1" lang="en-US" altLang="zh-CN" dirty="0"/>
              <a:t>optimization</a:t>
            </a:r>
            <a:endParaRPr kumimoji="1"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4D9D33C-787E-5F49-BDCC-6A955647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252" y="4823092"/>
            <a:ext cx="2229258" cy="34654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6D09DCF-A32C-9548-8BB4-E47E824BB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883" y="4591302"/>
            <a:ext cx="1912395" cy="3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3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5BDF8-0C8F-2D4B-A400-49FB4EAB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2" y="1019502"/>
            <a:ext cx="10997022" cy="820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300" dirty="0"/>
          </a:p>
          <a:p>
            <a:r>
              <a:rPr kumimoji="1" lang="en-US" altLang="zh-CN" sz="2400" dirty="0"/>
              <a:t>Different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GNNs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their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‘‘propagation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paths’’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F7C95DD-64F5-2041-8180-6FD57C6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0EABD3-5DCE-8E43-8061-24DE9C5D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672" y="403875"/>
            <a:ext cx="2069926" cy="1719319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356A2CE-3FF9-C246-A1B5-1370F3C2F055}"/>
              </a:ext>
            </a:extLst>
          </p:cNvPr>
          <p:cNvSpPr txBox="1"/>
          <p:nvPr/>
        </p:nvSpPr>
        <p:spPr>
          <a:xfrm>
            <a:off x="1848188" y="2275722"/>
            <a:ext cx="127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Standard</a:t>
            </a:r>
            <a:endParaRPr kumimoji="1"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3D5B47E-D049-DB44-A812-FD3BC7844F21}"/>
              </a:ext>
            </a:extLst>
          </p:cNvPr>
          <p:cNvSpPr txBox="1"/>
          <p:nvPr/>
        </p:nvSpPr>
        <p:spPr>
          <a:xfrm>
            <a:off x="7461719" y="2275722"/>
            <a:ext cx="1179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Variants</a:t>
            </a:r>
            <a:endParaRPr kumimoji="1" lang="zh-CN" altLang="en-US" sz="24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500596C-C4E3-9544-8839-CA2A53DB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733" y="2918956"/>
            <a:ext cx="3282214" cy="19098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EB2E3F-C7DD-0344-A38A-FF3FE61A7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00954"/>
            <a:ext cx="3213624" cy="194586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F3EFE86-CD45-CC47-B7E1-B0744C12A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972" y="2906100"/>
            <a:ext cx="3213626" cy="19458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3844741-7146-3142-A5D5-3D5DA355ABB0}"/>
              </a:ext>
            </a:extLst>
          </p:cNvPr>
          <p:cNvSpPr txBox="1"/>
          <p:nvPr/>
        </p:nvSpPr>
        <p:spPr>
          <a:xfrm>
            <a:off x="1314734" y="502780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CompGCN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R-GCN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893B0AF-2D76-2A46-84D5-C9843ACFD1B7}"/>
              </a:ext>
            </a:extLst>
          </p:cNvPr>
          <p:cNvSpPr txBox="1"/>
          <p:nvPr/>
        </p:nvSpPr>
        <p:spPr>
          <a:xfrm>
            <a:off x="6171173" y="5027802"/>
            <a:ext cx="42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GraIL</a:t>
            </a:r>
            <a:r>
              <a:rPr kumimoji="1" lang="zh-CN" altLang="en-US" dirty="0"/>
              <a:t>                                       </a:t>
            </a:r>
            <a:r>
              <a:rPr kumimoji="1" lang="en-US" altLang="zh-CN" dirty="0"/>
              <a:t>RED-GNN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18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35724</TotalTime>
  <Words>2209</Words>
  <Application>Microsoft Macintosh PowerPoint</Application>
  <PresentationFormat>宽屏</PresentationFormat>
  <Paragraphs>583</Paragraphs>
  <Slides>51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8" baseType="lpstr">
      <vt:lpstr>等线</vt:lpstr>
      <vt:lpstr>Arial</vt:lpstr>
      <vt:lpstr>Cambria Math</vt:lpstr>
      <vt:lpstr>Gill Sans MT</vt:lpstr>
      <vt:lpstr>Helvetica Neue</vt:lpstr>
      <vt:lpstr>Times</vt:lpstr>
      <vt:lpstr>Office 主题​​</vt:lpstr>
      <vt:lpstr>Learning Query-dependent Propagation  for Knowledge Graph Reasoning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Outline</vt:lpstr>
      <vt:lpstr>Definition of propagation path</vt:lpstr>
      <vt:lpstr>Definition of propagation path</vt:lpstr>
      <vt:lpstr>A unified learning framework based on the propagation path</vt:lpstr>
      <vt:lpstr>Properties of propagation path</vt:lpstr>
      <vt:lpstr>Taxonomy | w.r.t. Range</vt:lpstr>
      <vt:lpstr>Taxonomy | w.r.t. Relevance</vt:lpstr>
      <vt:lpstr>Comparison of existing works</vt:lpstr>
      <vt:lpstr>Comparison of existing works</vt:lpstr>
      <vt:lpstr>Comparison of existing works</vt:lpstr>
      <vt:lpstr>Comparison of existing works</vt:lpstr>
      <vt:lpstr>Comparison of existing works</vt:lpstr>
      <vt:lpstr>Comparison of existing works</vt:lpstr>
      <vt:lpstr>Outline</vt:lpstr>
      <vt:lpstr>Motivations</vt:lpstr>
      <vt:lpstr>Motivations</vt:lpstr>
      <vt:lpstr>Motivations</vt:lpstr>
      <vt:lpstr>Motivations</vt:lpstr>
      <vt:lpstr>Outline</vt:lpstr>
      <vt:lpstr>Overview</vt:lpstr>
      <vt:lpstr>Overview</vt:lpstr>
      <vt:lpstr>Sampling scheme</vt:lpstr>
      <vt:lpstr>Sampling scheme | CAND </vt:lpstr>
      <vt:lpstr>Sampling scheme | CAND </vt:lpstr>
      <vt:lpstr>Sampling scheme | CAND</vt:lpstr>
      <vt:lpstr>Sampling scheme | SAMP</vt:lpstr>
      <vt:lpstr>PowerPoint 演示文稿</vt:lpstr>
      <vt:lpstr>Sampling scheme | Optimization</vt:lpstr>
      <vt:lpstr>Full algorithm</vt:lpstr>
      <vt:lpstr>Full algorithm</vt:lpstr>
      <vt:lpstr>Outline</vt:lpstr>
      <vt:lpstr>Summary</vt:lpstr>
      <vt:lpstr>PowerPoint 演示文稿</vt:lpstr>
      <vt:lpstr>PowerPoint 演示文稿</vt:lpstr>
      <vt:lpstr>A unified learning framework based on the propagation path</vt:lpstr>
      <vt:lpstr>Background – Knowledge Graph Embedding (KGE)</vt:lpstr>
      <vt:lpstr>Background – review of KGE models</vt:lpstr>
      <vt:lpstr>PowerPoint 演示文稿</vt:lpstr>
      <vt:lpstr>Background – Knowledge Graph Embedding (KGE)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Recurrent Architecture for Path-based Knowledge Graph Embedding </dc:title>
  <dc:creator>Microsoft Office 用户</dc:creator>
  <cp:lastModifiedBy>Zhou Zhanke</cp:lastModifiedBy>
  <cp:revision>4427</cp:revision>
  <dcterms:created xsi:type="dcterms:W3CDTF">2020-10-12T09:32:22Z</dcterms:created>
  <dcterms:modified xsi:type="dcterms:W3CDTF">2024-05-24T02:07:00Z</dcterms:modified>
</cp:coreProperties>
</file>