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26" r:id="rId3"/>
    <p:sldId id="295" r:id="rId4"/>
    <p:sldId id="374" r:id="rId5"/>
    <p:sldId id="296" r:id="rId6"/>
    <p:sldId id="297" r:id="rId7"/>
    <p:sldId id="319" r:id="rId8"/>
    <p:sldId id="372" r:id="rId9"/>
    <p:sldId id="347" r:id="rId10"/>
    <p:sldId id="373" r:id="rId11"/>
    <p:sldId id="349" r:id="rId12"/>
    <p:sldId id="350" r:id="rId13"/>
    <p:sldId id="351" r:id="rId14"/>
    <p:sldId id="376" r:id="rId15"/>
    <p:sldId id="313" r:id="rId16"/>
    <p:sldId id="380" r:id="rId17"/>
    <p:sldId id="328" r:id="rId18"/>
    <p:sldId id="329" r:id="rId19"/>
    <p:sldId id="382" r:id="rId20"/>
    <p:sldId id="381" r:id="rId21"/>
    <p:sldId id="342" r:id="rId22"/>
    <p:sldId id="330" r:id="rId23"/>
    <p:sldId id="343" r:id="rId24"/>
    <p:sldId id="339" r:id="rId25"/>
    <p:sldId id="344" r:id="rId26"/>
    <p:sldId id="345" r:id="rId27"/>
    <p:sldId id="331" r:id="rId28"/>
    <p:sldId id="377" r:id="rId29"/>
    <p:sldId id="334" r:id="rId30"/>
    <p:sldId id="333" r:id="rId31"/>
    <p:sldId id="337" r:id="rId32"/>
    <p:sldId id="338" r:id="rId33"/>
    <p:sldId id="332" r:id="rId34"/>
    <p:sldId id="375" r:id="rId35"/>
    <p:sldId id="378" r:id="rId36"/>
    <p:sldId id="314" r:id="rId37"/>
    <p:sldId id="307" r:id="rId38"/>
    <p:sldId id="368" r:id="rId39"/>
    <p:sldId id="379" r:id="rId40"/>
    <p:sldId id="370" r:id="rId41"/>
    <p:sldId id="383" r:id="rId42"/>
    <p:sldId id="324" r:id="rId43"/>
    <p:sldId id="273" r:id="rId44"/>
    <p:sldId id="341" r:id="rId45"/>
    <p:sldId id="371" r:id="rId46"/>
    <p:sldId id="312" r:id="rId47"/>
    <p:sldId id="367" r:id="rId48"/>
    <p:sldId id="362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/>
    <p:restoredTop sz="94628"/>
  </p:normalViewPr>
  <p:slideViewPr>
    <p:cSldViewPr snapToGrid="0" snapToObjects="1">
      <p:cViewPr varScale="1">
        <p:scale>
          <a:sx n="113" d="100"/>
          <a:sy n="113" d="100"/>
        </p:scale>
        <p:origin x="1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C33E-88ED-5F42-8469-2B4FC2170EF2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E37F-D51A-344D-9BAA-327F4D8734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81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83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928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315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35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53827-F583-3D42-89C8-9F3178186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2600F0-C317-AA43-8DE9-C88091D8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4AE6E-C3A9-7C4A-AEA1-8E195366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2FB95-5188-4149-B940-D50296AD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AE3FE1-662C-6F47-B5CC-D969D2A6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5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D5310-E68C-5141-A4BB-FFFE4D8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87AC8-83FA-024B-B755-F96AE0E7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93B06-2484-E141-BA81-084D9CD1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57694-E940-7043-B9CC-78D55BE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E270B-72EB-5E40-9CD7-14C15DE5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4D01DF-B9A1-5744-87EC-068E4158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EB9353-0978-1843-ADD0-C9606129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A5F6B-7A0C-274E-A733-DB6A0FB0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BB8CC-562D-9149-96DA-45F2FF14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FA7BC-0D8F-BC41-BBA6-ACD4E238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1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74F05-C702-564A-9DED-0C530B5E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986D5-1872-2846-A3B2-CCA3FECB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7416E-90AF-CA47-B1E5-A41F55C9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95AEA-7D54-6045-AD7C-6478F78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0AC23-7A4C-E847-8D87-30082ED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7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EF95D-6F06-E344-A6B1-34BD9349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26E35-2B82-8247-A49F-8A88DA6A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1953B-BAEA-234F-9227-E65DCB1A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EFE4E-16B7-1343-9D6E-82BF1A54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4262-96C6-744D-8940-A735417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9015D-F807-0A4B-BCAA-AD579418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2A634-B121-FB46-AB49-2FA731430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CFD4C-C26E-E841-A49E-9FAB2CB4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619E41-1966-454F-B1F7-1577C911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F484B-5ADB-9349-A0DE-841E597A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C9536-C25B-B247-B8A9-3765696A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4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02D84-C7D1-CE43-99E1-8A2F0BD8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D9F48-DE57-9247-8209-2921501E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DF00C-ED12-9441-A7BA-00D6490F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84F8B0-2B7D-EF44-99AB-B96AC06C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D08ECC-774C-BC4C-AA6C-FCDD62474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95FD46-84D0-FC48-8F53-ECC3A9FA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1A3513-D024-A742-B27C-65B7B4A8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EC3B0D-1FD6-204E-993C-BD5159DB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66A13-BEB0-D148-B72A-4D5E739F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70316-CB69-364A-8478-69A1A54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A0FDDC-02E2-3C43-9612-6123F406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36FCB-EF1E-CD49-B9A7-DBED54A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0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0131D6-C9AE-AD4D-AA67-FF8A767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831C8-2B51-1145-AF5C-2BDC777D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EBA151-EEC0-794F-AB0D-C06D081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84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93753-E651-5346-BC8A-B792D99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95B2E-189D-994A-8128-0BDE9C81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C31816-3A81-E44E-A727-E85D0DFE7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2B2DD4-1C1D-5F4E-B596-588D3B4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67997-519E-7D45-BDE7-39346B4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6F7F06-5562-E34F-84F1-34F8CCC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9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8887-EE62-A34E-AC69-99A5FC07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28724-D0C8-D049-B55A-4ACAB0AA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A3883-05BF-DE49-8169-A0E9E0C7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609E13-2466-E549-A377-B5DD8E56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CFAA26-6EBB-524A-B238-CC2D6B0F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0D9B0-C0B6-BA4F-98A0-E9C25CF1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7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16CDA1-808B-094D-B968-259AFB9C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26C5BE-A807-7846-A516-68F0101B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9CA45-F98C-4B47-9D80-1DD2E94B1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73DF-D2E4-864C-ACE4-2BC210105C83}" type="datetimeFigureOut">
              <a:rPr kumimoji="1" lang="zh-CN" altLang="en-US" smtClean="0"/>
              <a:t>2021/11/25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99D22-D529-8547-A5A3-CCF52A594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AB585B-B47B-2943-AC43-8388D78DC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5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inductive-vs-transductive-learning-e608e786f7d" TargetMode="External"/><Relationship Id="rId2" Type="http://schemas.openxmlformats.org/officeDocument/2006/relationships/hyperlink" Target="https://towardsdatascience.com/introduction-to-inductive-learning-in-artificial-intelligence-dafc2796405b#:~:text=Inductive%20Learning%2C%20also%20known%20as,If%20this%20then%20that%E2%80%9D%20form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edings.mlr.press/v119/teru20a/teru20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kkteru/grai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20.png"/><Relationship Id="rId12" Type="http://schemas.openxmlformats.org/officeDocument/2006/relationships/image" Target="../media/image37.png"/><Relationship Id="rId2" Type="http://schemas.openxmlformats.org/officeDocument/2006/relationships/image" Target="../media/image36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5" Type="http://schemas.openxmlformats.org/officeDocument/2006/relationships/image" Target="../media/image4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3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2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3" Type="http://schemas.openxmlformats.org/officeDocument/2006/relationships/image" Target="../media/image69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17" Type="http://schemas.openxmlformats.org/officeDocument/2006/relationships/image" Target="../media/image690.png"/><Relationship Id="rId2" Type="http://schemas.openxmlformats.org/officeDocument/2006/relationships/image" Target="../media/image36.png"/><Relationship Id="rId16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image" Target="../media/image21.png"/><Relationship Id="rId15" Type="http://schemas.openxmlformats.org/officeDocument/2006/relationships/image" Target="../media/image670.png"/><Relationship Id="rId10" Type="http://schemas.openxmlformats.org/officeDocument/2006/relationships/image" Target="../media/image620.png"/><Relationship Id="rId4" Type="http://schemas.openxmlformats.org/officeDocument/2006/relationships/image" Target="../media/image70.png"/><Relationship Id="rId9" Type="http://schemas.openxmlformats.org/officeDocument/2006/relationships/image" Target="../media/image610.png"/><Relationship Id="rId14" Type="http://schemas.openxmlformats.org/officeDocument/2006/relationships/image" Target="../media/image6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1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8A6A9-FAE3-9146-AB24-353838CD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" y="1728373"/>
            <a:ext cx="11861799" cy="1933988"/>
          </a:xfrm>
        </p:spPr>
        <p:txBody>
          <a:bodyPr>
            <a:normAutofit/>
          </a:bodyPr>
          <a:lstStyle/>
          <a:p>
            <a:r>
              <a:rPr lang="en" altLang="zh-CN" sz="4400" dirty="0"/>
              <a:t>Inductive Relation Prediction </a:t>
            </a:r>
            <a:br>
              <a:rPr lang="en" altLang="zh-CN" sz="4400" dirty="0"/>
            </a:br>
            <a:r>
              <a:rPr lang="en" altLang="zh-CN" sz="4400" dirty="0"/>
              <a:t>by Subgraph Reasoning</a:t>
            </a:r>
            <a:endParaRPr kumimoji="1" lang="zh-CN" altLang="en-US" sz="3800" dirty="0">
              <a:cs typeface="Adobe Arabic" panose="02040503050201020203" pitchFamily="18" charset="-78"/>
            </a:endParaRPr>
          </a:p>
        </p:txBody>
      </p:sp>
      <p:sp>
        <p:nvSpPr>
          <p:cNvPr id="4" name="副标题 5">
            <a:extLst>
              <a:ext uri="{FF2B5EF4-FFF2-40B4-BE49-F238E27FC236}">
                <a16:creationId xmlns:a16="http://schemas.microsoft.com/office/drawing/2014/main" id="{DF34D6F1-FA91-D541-9523-00C4ADC25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8437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zh-CN" sz="2000" dirty="0">
                <a:latin typeface="Gill Sans MT" charset="0"/>
                <a:ea typeface="Gill Sans MT" charset="0"/>
                <a:cs typeface="Gill Sans MT" charset="0"/>
              </a:rPr>
              <a:t>Presenter: Zhanke Zhou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2021.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11. 12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kumimoji="1" lang="en-US" altLang="zh-CN" sz="3200" baseline="300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2658BBED-C598-5440-B417-E4573B5E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748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Two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paradigms: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Inductive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48C6C8E4-C48C-244B-9A8E-D08BED29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49" y="1105412"/>
            <a:ext cx="10923450" cy="1852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Inductive</a:t>
            </a:r>
            <a:r>
              <a:rPr lang="zh-CN" altLang="en-US" b="1" dirty="0"/>
              <a:t> </a:t>
            </a:r>
            <a:r>
              <a:rPr lang="en-US" altLang="zh-CN" b="1" dirty="0"/>
              <a:t>learning</a:t>
            </a:r>
          </a:p>
          <a:p>
            <a:r>
              <a:rPr lang="en" altLang="zh-CN" sz="2400" dirty="0"/>
              <a:t>is how AI systems attempt to </a:t>
            </a:r>
            <a:r>
              <a:rPr lang="en" altLang="zh-CN" sz="2400" dirty="0">
                <a:solidFill>
                  <a:srgbClr val="00B050"/>
                </a:solidFill>
              </a:rPr>
              <a:t>use a generalized rule </a:t>
            </a:r>
            <a:r>
              <a:rPr lang="en" altLang="zh-CN" sz="2400" dirty="0"/>
              <a:t>to carry out observations</a:t>
            </a:r>
            <a:r>
              <a:rPr lang="zh-CN" altLang="en-US" sz="2400" dirty="0"/>
              <a:t> </a:t>
            </a:r>
            <a:r>
              <a:rPr lang="en-US" altLang="zh-CN" sz="2000" baseline="30000" dirty="0">
                <a:solidFill>
                  <a:schemeClr val="bg1">
                    <a:lumMod val="50000"/>
                  </a:schemeClr>
                </a:solidFill>
              </a:rPr>
              <a:t>[1]</a:t>
            </a:r>
            <a:endParaRPr lang="en-US" altLang="zh-CN" sz="2400" dirty="0"/>
          </a:p>
          <a:p>
            <a:r>
              <a:rPr lang="en" altLang="zh-CN" sz="2400" dirty="0"/>
              <a:t>e.g.,</a:t>
            </a:r>
            <a:r>
              <a:rPr lang="zh-CN" altLang="en-US" sz="2400" dirty="0"/>
              <a:t> </a:t>
            </a:r>
            <a:r>
              <a:rPr lang="en" altLang="zh-CN" sz="2400" dirty="0"/>
              <a:t>to find symbolic descriptions expressed in high-level terms that people can understand</a:t>
            </a:r>
            <a:r>
              <a:rPr lang="zh-CN" altLang="en-US" sz="2400" dirty="0"/>
              <a:t> </a:t>
            </a:r>
            <a:r>
              <a:rPr lang="en-US" altLang="zh-CN" sz="2000" baseline="30000" dirty="0">
                <a:solidFill>
                  <a:schemeClr val="bg1">
                    <a:lumMod val="50000"/>
                  </a:schemeClr>
                </a:solidFill>
              </a:rPr>
              <a:t>[2]</a:t>
            </a:r>
            <a:endParaRPr lang="en-US" altLang="zh-CN" sz="2400" baseline="30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EB86CF-2DD2-B241-BB85-524D80553F14}"/>
              </a:ext>
            </a:extLst>
          </p:cNvPr>
          <p:cNvSpPr txBox="1"/>
          <p:nvPr/>
        </p:nvSpPr>
        <p:spPr>
          <a:xfrm>
            <a:off x="167634" y="6125094"/>
            <a:ext cx="12102993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>
                <a:hlinkClick r:id="rId2"/>
              </a:rPr>
              <a:t>[1]</a:t>
            </a:r>
            <a:r>
              <a:rPr kumimoji="1" lang="zh-CN" altLang="en-US" sz="1050" dirty="0">
                <a:hlinkClick r:id="rId2"/>
              </a:rPr>
              <a:t> </a:t>
            </a:r>
            <a:r>
              <a:rPr kumimoji="1" lang="en" altLang="zh-CN" sz="1050" dirty="0">
                <a:hlinkClick r:id="rId2"/>
              </a:rPr>
              <a:t>https://towardsdatascience.com/introduction-to-inductive-learning-in-artificial-intelligence-dafc2796405b#:~:text=Inductive%20Learning%2C%20also%20known%20as,If%20this%20then%20that%E2%80%9D%20format</a:t>
            </a:r>
            <a:r>
              <a:rPr kumimoji="1" lang="en" altLang="zh-CN" sz="1050" dirty="0"/>
              <a:t>.</a:t>
            </a:r>
          </a:p>
          <a:p>
            <a:r>
              <a:rPr kumimoji="1" lang="en-US" altLang="zh-CN" sz="1200" dirty="0"/>
              <a:t>[2]</a:t>
            </a:r>
            <a:r>
              <a:rPr kumimoji="1" lang="zh-CN" altLang="en-US" sz="1200" dirty="0"/>
              <a:t> </a:t>
            </a:r>
            <a:r>
              <a:rPr lang="en" altLang="zh-CN" sz="1200" dirty="0"/>
              <a:t>Applying inductive learning to enhance knowledge-based expert systems</a:t>
            </a:r>
            <a:r>
              <a:rPr lang="en-US" altLang="zh-CN" sz="1200" dirty="0"/>
              <a:t>.</a:t>
            </a:r>
            <a:r>
              <a:rPr lang="zh-CN" altLang="en-US" sz="1200" dirty="0"/>
              <a:t> </a:t>
            </a:r>
            <a:r>
              <a:rPr lang="en-US" altLang="zh-CN" sz="1200" dirty="0"/>
              <a:t>MJ</a:t>
            </a:r>
            <a:r>
              <a:rPr lang="zh-CN" altLang="en-US" sz="1200" dirty="0"/>
              <a:t> </a:t>
            </a:r>
            <a:r>
              <a:rPr lang="en-US" altLang="zh-CN" sz="1200" dirty="0"/>
              <a:t>Shaw.</a:t>
            </a:r>
            <a:r>
              <a:rPr lang="zh-CN" altLang="en-US" sz="1200" dirty="0"/>
              <a:t> </a:t>
            </a:r>
            <a:r>
              <a:rPr lang="en-US" altLang="zh-CN" sz="1200" dirty="0"/>
              <a:t>1987</a:t>
            </a:r>
          </a:p>
          <a:p>
            <a:r>
              <a:rPr lang="en-US" altLang="zh-CN" sz="1200" dirty="0"/>
              <a:t>[3]</a:t>
            </a:r>
            <a:r>
              <a:rPr lang="zh-CN" altLang="en-US" sz="1200" dirty="0"/>
              <a:t> </a:t>
            </a:r>
            <a:r>
              <a:rPr lang="en" altLang="zh-CN" sz="1200" dirty="0">
                <a:hlinkClick r:id="rId3"/>
              </a:rPr>
              <a:t>https://towardsdatascience.com/inductive-vs-transductive-learning-e608e786f7d</a:t>
            </a:r>
            <a:endParaRPr lang="en" altLang="zh-CN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F91B73-875C-8445-9D93-D59F1369B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7"/>
          <a:stretch/>
        </p:blipFill>
        <p:spPr bwMode="auto">
          <a:xfrm>
            <a:off x="2190973" y="3189609"/>
            <a:ext cx="7810053" cy="23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6787969-49BF-0942-8FD2-58C6E278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00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Two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paradigms: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Inductive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4D431B-A885-964F-BF13-E3E36744E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1"/>
          <a:stretch/>
        </p:blipFill>
        <p:spPr>
          <a:xfrm>
            <a:off x="112295" y="2683344"/>
            <a:ext cx="2565571" cy="2273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6F51A8-CF24-DB41-90A9-D384DABFD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25"/>
          <a:stretch/>
        </p:blipFill>
        <p:spPr>
          <a:xfrm>
            <a:off x="3689914" y="1135735"/>
            <a:ext cx="3239696" cy="278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2D4E4F-430D-6B4B-A96A-BA4F4F4B4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47"/>
          <a:stretch/>
        </p:blipFill>
        <p:spPr>
          <a:xfrm>
            <a:off x="3689914" y="4152002"/>
            <a:ext cx="3239696" cy="2227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B62B27DA-D056-9E48-8FAB-EDAC101F604C}"/>
              </a:ext>
            </a:extLst>
          </p:cNvPr>
          <p:cNvSpPr/>
          <p:nvPr/>
        </p:nvSpPr>
        <p:spPr>
          <a:xfrm>
            <a:off x="4875177" y="3312738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BEA2910-3D35-FC49-96C4-817B2C60D791}"/>
              </a:ext>
            </a:extLst>
          </p:cNvPr>
          <p:cNvSpPr/>
          <p:nvPr/>
        </p:nvSpPr>
        <p:spPr>
          <a:xfrm>
            <a:off x="5834199" y="2199186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64824411-DDC8-5A48-8E94-753E4033D7CB}"/>
              </a:ext>
            </a:extLst>
          </p:cNvPr>
          <p:cNvCxnSpPr>
            <a:cxnSpLocks/>
          </p:cNvCxnSpPr>
          <p:nvPr/>
        </p:nvCxnSpPr>
        <p:spPr>
          <a:xfrm flipV="1">
            <a:off x="5075561" y="2451097"/>
            <a:ext cx="746606" cy="8496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4CF541E9-AEA8-D14A-A262-8425588AB243}"/>
              </a:ext>
            </a:extLst>
          </p:cNvPr>
          <p:cNvSpPr/>
          <p:nvPr/>
        </p:nvSpPr>
        <p:spPr>
          <a:xfrm>
            <a:off x="6395672" y="5194298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0E759EF-0521-D84C-B97A-901B4316CD7D}"/>
              </a:ext>
            </a:extLst>
          </p:cNvPr>
          <p:cNvSpPr/>
          <p:nvPr/>
        </p:nvSpPr>
        <p:spPr>
          <a:xfrm>
            <a:off x="4594261" y="4976101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EE17E705-4A07-5C41-A6EE-077184A721BB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5030761" y="5206330"/>
            <a:ext cx="1364911" cy="21819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4A9412DA-FAA1-FA4D-BA34-2677BCA6EC6E}"/>
              </a:ext>
            </a:extLst>
          </p:cNvPr>
          <p:cNvSpPr/>
          <p:nvPr/>
        </p:nvSpPr>
        <p:spPr>
          <a:xfrm>
            <a:off x="1058804" y="4438110"/>
            <a:ext cx="270173" cy="2957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ED78F9E-0D7B-4647-AC0C-576328C74591}"/>
              </a:ext>
            </a:extLst>
          </p:cNvPr>
          <p:cNvSpPr/>
          <p:nvPr/>
        </p:nvSpPr>
        <p:spPr>
          <a:xfrm>
            <a:off x="1852024" y="3527382"/>
            <a:ext cx="270173" cy="2957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1257855D-1BBE-5942-988E-F7A34B2E58E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2677866" y="2529173"/>
            <a:ext cx="1012048" cy="1291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B738E98F-355B-3548-AD15-24823ED9F7A2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2677866" y="3820186"/>
            <a:ext cx="1012048" cy="14453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4F06BE2A-4227-F747-9EF3-9D0837899826}"/>
              </a:ext>
            </a:extLst>
          </p:cNvPr>
          <p:cNvSpPr txBox="1"/>
          <p:nvPr/>
        </p:nvSpPr>
        <p:spPr>
          <a:xfrm rot="18416433">
            <a:off x="2373135" y="2729253"/>
            <a:ext cx="15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603A45D-EE91-5D46-ADDB-31AE8FA2DC54}"/>
              </a:ext>
            </a:extLst>
          </p:cNvPr>
          <p:cNvSpPr txBox="1"/>
          <p:nvPr/>
        </p:nvSpPr>
        <p:spPr>
          <a:xfrm rot="3508717">
            <a:off x="2437899" y="4429588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Inductive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47542F07-38DF-A04B-8404-D94DD591263C}"/>
              </a:ext>
            </a:extLst>
          </p:cNvPr>
          <p:cNvCxnSpPr>
            <a:cxnSpLocks/>
          </p:cNvCxnSpPr>
          <p:nvPr/>
        </p:nvCxnSpPr>
        <p:spPr>
          <a:xfrm flipH="1">
            <a:off x="3669182" y="4022390"/>
            <a:ext cx="838646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9FFC780F-F18D-2A4D-94B6-A7628E5697D2}"/>
              </a:ext>
            </a:extLst>
          </p:cNvPr>
          <p:cNvSpPr txBox="1"/>
          <p:nvPr/>
        </p:nvSpPr>
        <p:spPr>
          <a:xfrm>
            <a:off x="7217881" y="5335015"/>
            <a:ext cx="49400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﻿(</a:t>
            </a:r>
            <a:r>
              <a:rPr kumimoji="1" lang="en" altLang="zh-CN" dirty="0">
                <a:solidFill>
                  <a:srgbClr val="0070C0"/>
                </a:solidFill>
              </a:rPr>
              <a:t>X</a:t>
            </a:r>
            <a:r>
              <a:rPr kumimoji="1" lang="en" altLang="zh-CN" dirty="0"/>
              <a:t>, spouse of, </a:t>
            </a:r>
            <a:r>
              <a:rPr kumimoji="1" lang="en" altLang="zh-CN" dirty="0">
                <a:solidFill>
                  <a:srgbClr val="0070C0"/>
                </a:solidFill>
              </a:rPr>
              <a:t>Y</a:t>
            </a:r>
            <a:r>
              <a:rPr kumimoji="1" lang="en" altLang="zh-CN" dirty="0"/>
              <a:t>) ∧ (</a:t>
            </a:r>
            <a:r>
              <a:rPr kumimoji="1" lang="en" altLang="zh-CN" dirty="0">
                <a:solidFill>
                  <a:srgbClr val="0070C0"/>
                </a:solidFill>
              </a:rPr>
              <a:t>Y,</a:t>
            </a:r>
            <a:r>
              <a:rPr kumimoji="1" lang="en" altLang="zh-CN" dirty="0"/>
              <a:t> lives in, </a:t>
            </a:r>
            <a:r>
              <a:rPr kumimoji="1" lang="en" altLang="zh-CN" dirty="0">
                <a:solidFill>
                  <a:srgbClr val="0070C0"/>
                </a:solidFill>
              </a:rPr>
              <a:t>Z</a:t>
            </a:r>
            <a:r>
              <a:rPr kumimoji="1" lang="en" altLang="zh-CN" dirty="0"/>
              <a:t>) → (</a:t>
            </a:r>
            <a:r>
              <a:rPr kumimoji="1" lang="en" altLang="zh-CN" dirty="0">
                <a:solidFill>
                  <a:srgbClr val="0070C0"/>
                </a:solidFill>
              </a:rPr>
              <a:t>X</a:t>
            </a:r>
            <a:r>
              <a:rPr kumimoji="1" lang="en" altLang="zh-CN" dirty="0"/>
              <a:t>, lives in, </a:t>
            </a:r>
            <a:r>
              <a:rPr kumimoji="1" lang="en" altLang="zh-CN" dirty="0">
                <a:solidFill>
                  <a:srgbClr val="0070C0"/>
                </a:solidFill>
              </a:rPr>
              <a:t>Z</a:t>
            </a:r>
            <a:r>
              <a:rPr kumimoji="1" lang="en" altLang="zh-CN" dirty="0"/>
              <a:t>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45F44B6-460A-394B-8CD0-1D0EA4323D54}"/>
              </a:ext>
            </a:extLst>
          </p:cNvPr>
          <p:cNvSpPr txBox="1"/>
          <p:nvPr/>
        </p:nvSpPr>
        <p:spPr>
          <a:xfrm>
            <a:off x="722500" y="4791435"/>
            <a:ext cx="934102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</a:t>
            </a:r>
            <a:r>
              <a:rPr kumimoji="1" lang="en-US" altLang="zh-CN" dirty="0"/>
              <a:t>Davis</a:t>
            </a:r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8AF7D84-B5FB-334F-8375-A127A4F4DE33}"/>
              </a:ext>
            </a:extLst>
          </p:cNvPr>
          <p:cNvSpPr txBox="1"/>
          <p:nvPr/>
        </p:nvSpPr>
        <p:spPr>
          <a:xfrm>
            <a:off x="1760926" y="3128072"/>
            <a:ext cx="452368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LA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D30DA6E-B77B-894F-B607-4709865864DC}"/>
              </a:ext>
            </a:extLst>
          </p:cNvPr>
          <p:cNvSpPr txBox="1"/>
          <p:nvPr/>
        </p:nvSpPr>
        <p:spPr>
          <a:xfrm>
            <a:off x="3945881" y="3458140"/>
            <a:ext cx="934102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</a:t>
            </a:r>
            <a:r>
              <a:rPr kumimoji="1" lang="en-US" altLang="zh-CN" dirty="0"/>
              <a:t>Davis</a:t>
            </a:r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7A256B1-5F39-7248-B023-F0A985EE24FF}"/>
              </a:ext>
            </a:extLst>
          </p:cNvPr>
          <p:cNvSpPr txBox="1"/>
          <p:nvPr/>
        </p:nvSpPr>
        <p:spPr>
          <a:xfrm>
            <a:off x="5783830" y="1800050"/>
            <a:ext cx="452368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LA</a:t>
            </a:r>
            <a:endParaRPr kumimoji="1"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75716E7-093E-0744-9FB8-83B123FB91D8}"/>
              </a:ext>
            </a:extLst>
          </p:cNvPr>
          <p:cNvSpPr txBox="1"/>
          <p:nvPr/>
        </p:nvSpPr>
        <p:spPr>
          <a:xfrm>
            <a:off x="4382329" y="5470090"/>
            <a:ext cx="950068" cy="36933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S.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Curry</a:t>
            </a:r>
            <a:endParaRPr kumimoji="1" lang="zh-CN" altLang="en-US" dirty="0"/>
          </a:p>
        </p:txBody>
      </p:sp>
      <p:sp>
        <p:nvSpPr>
          <p:cNvPr id="42" name="文本框 38">
            <a:extLst>
              <a:ext uri="{FF2B5EF4-FFF2-40B4-BE49-F238E27FC236}">
                <a16:creationId xmlns:a16="http://schemas.microsoft.com/office/drawing/2014/main" id="{CD30DA6E-B77B-894F-B607-4709865864DC}"/>
              </a:ext>
            </a:extLst>
          </p:cNvPr>
          <p:cNvSpPr txBox="1"/>
          <p:nvPr/>
        </p:nvSpPr>
        <p:spPr>
          <a:xfrm>
            <a:off x="6365121" y="5654756"/>
            <a:ext cx="507831" cy="36933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CA</a:t>
            </a:r>
            <a:endParaRPr kumimoji="1"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CBEDB9C-6B8D-FC4F-B806-035DA4314514}"/>
              </a:ext>
            </a:extLst>
          </p:cNvPr>
          <p:cNvSpPr txBox="1"/>
          <p:nvPr/>
        </p:nvSpPr>
        <p:spPr>
          <a:xfrm>
            <a:off x="7427248" y="1966524"/>
            <a:ext cx="417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Query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=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(A.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Davis,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lives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LA)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?</a:t>
            </a:r>
            <a:endParaRPr kumimoji="1" lang="zh-CN" altLang="en-US" sz="24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38E2DB2-785A-4541-BD30-FE4B72303D56}"/>
              </a:ext>
            </a:extLst>
          </p:cNvPr>
          <p:cNvSpPr txBox="1"/>
          <p:nvPr/>
        </p:nvSpPr>
        <p:spPr>
          <a:xfrm>
            <a:off x="7356652" y="4747720"/>
            <a:ext cx="424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Query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=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(S.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Curry,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lives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CA)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?</a:t>
            </a:r>
            <a:endParaRPr kumimoji="1" lang="zh-CN" altLang="en-US" sz="240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DE50DA0-3B7C-904E-949C-884E9F14897E}"/>
              </a:ext>
            </a:extLst>
          </p:cNvPr>
          <p:cNvSpPr/>
          <p:nvPr/>
        </p:nvSpPr>
        <p:spPr>
          <a:xfrm flipH="1">
            <a:off x="8667139" y="1981758"/>
            <a:ext cx="1137439" cy="446432"/>
          </a:xfrm>
          <a:prstGeom prst="rect">
            <a:avLst/>
          </a:prstGeom>
          <a:noFill/>
          <a:ln w="222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3934402-8091-4344-809B-6EF6A0ACE1B1}"/>
              </a:ext>
            </a:extLst>
          </p:cNvPr>
          <p:cNvSpPr/>
          <p:nvPr/>
        </p:nvSpPr>
        <p:spPr>
          <a:xfrm flipH="1">
            <a:off x="10793080" y="1974140"/>
            <a:ext cx="419193" cy="446432"/>
          </a:xfrm>
          <a:prstGeom prst="rect">
            <a:avLst/>
          </a:prstGeom>
          <a:noFill/>
          <a:ln w="222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75CA5DD-C9A2-3B4E-BB69-35A824E54B49}"/>
              </a:ext>
            </a:extLst>
          </p:cNvPr>
          <p:cNvSpPr/>
          <p:nvPr/>
        </p:nvSpPr>
        <p:spPr>
          <a:xfrm flipH="1">
            <a:off x="9873026" y="1981758"/>
            <a:ext cx="830405" cy="446432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B4DE263-82F5-CE48-BB82-E9585D7B916A}"/>
              </a:ext>
            </a:extLst>
          </p:cNvPr>
          <p:cNvSpPr/>
          <p:nvPr/>
        </p:nvSpPr>
        <p:spPr>
          <a:xfrm flipH="1">
            <a:off x="9802431" y="4762953"/>
            <a:ext cx="830405" cy="446432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37B98C1-630D-B941-B244-5CACCFC06A41}"/>
              </a:ext>
            </a:extLst>
          </p:cNvPr>
          <p:cNvSpPr txBox="1"/>
          <p:nvPr/>
        </p:nvSpPr>
        <p:spPr>
          <a:xfrm>
            <a:off x="6969223" y="2622776"/>
            <a:ext cx="51886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Semantic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embedding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[Davis]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[lives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in]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[LA]</a:t>
            </a:r>
            <a:endParaRPr kumimoji="1" lang="en" altLang="zh-CN" dirty="0"/>
          </a:p>
        </p:txBody>
      </p:sp>
      <p:sp>
        <p:nvSpPr>
          <p:cNvPr id="34" name="灯片编号占位符 3">
            <a:extLst>
              <a:ext uri="{FF2B5EF4-FFF2-40B4-BE49-F238E27FC236}">
                <a16:creationId xmlns:a16="http://schemas.microsoft.com/office/drawing/2014/main" id="{8C1CE110-819A-CE4F-A630-184139DF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11</a:t>
            </a:fld>
            <a:endParaRPr kumimoji="1"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B9ABB7A-C210-0548-AC8D-94D9DAE75C62}"/>
              </a:ext>
            </a:extLst>
          </p:cNvPr>
          <p:cNvSpPr txBox="1"/>
          <p:nvPr/>
        </p:nvSpPr>
        <p:spPr>
          <a:xfrm>
            <a:off x="7217880" y="5744592"/>
            <a:ext cx="48290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﻿(</a:t>
            </a:r>
            <a:r>
              <a:rPr kumimoji="1" lang="en" altLang="zh-CN" dirty="0">
                <a:solidFill>
                  <a:srgbClr val="0070C0"/>
                </a:solidFill>
              </a:rPr>
              <a:t>X</a:t>
            </a:r>
            <a:r>
              <a:rPr kumimoji="1" lang="en" altLang="zh-CN" dirty="0"/>
              <a:t>,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" altLang="zh-CN" dirty="0"/>
              <a:t>of, </a:t>
            </a:r>
            <a:r>
              <a:rPr kumimoji="1" lang="en" altLang="zh-CN" dirty="0">
                <a:solidFill>
                  <a:srgbClr val="0070C0"/>
                </a:solidFill>
              </a:rPr>
              <a:t>Y</a:t>
            </a:r>
            <a:r>
              <a:rPr kumimoji="1" lang="en" altLang="zh-CN" dirty="0"/>
              <a:t>) ∧ (</a:t>
            </a:r>
            <a:r>
              <a:rPr kumimoji="1" lang="en" altLang="zh-CN" dirty="0">
                <a:solidFill>
                  <a:srgbClr val="0070C0"/>
                </a:solidFill>
              </a:rPr>
              <a:t>Y,</a:t>
            </a:r>
            <a:r>
              <a:rPr kumimoji="1" lang="en" altLang="zh-CN" dirty="0"/>
              <a:t> </a:t>
            </a:r>
            <a:r>
              <a:rPr kumimoji="1" lang="en-US" altLang="zh-CN" dirty="0"/>
              <a:t>located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en" altLang="zh-CN" dirty="0"/>
              <a:t>, </a:t>
            </a:r>
            <a:r>
              <a:rPr kumimoji="1" lang="en" altLang="zh-CN" dirty="0">
                <a:solidFill>
                  <a:srgbClr val="0070C0"/>
                </a:solidFill>
              </a:rPr>
              <a:t>Z</a:t>
            </a:r>
            <a:r>
              <a:rPr kumimoji="1" lang="en" altLang="zh-CN" dirty="0"/>
              <a:t>) → (</a:t>
            </a:r>
            <a:r>
              <a:rPr kumimoji="1" lang="en" altLang="zh-CN" dirty="0">
                <a:solidFill>
                  <a:srgbClr val="0070C0"/>
                </a:solidFill>
              </a:rPr>
              <a:t>X</a:t>
            </a:r>
            <a:r>
              <a:rPr kumimoji="1" lang="en" altLang="zh-CN" dirty="0"/>
              <a:t>, lives in, </a:t>
            </a:r>
            <a:r>
              <a:rPr kumimoji="1" lang="en" altLang="zh-CN" dirty="0">
                <a:solidFill>
                  <a:srgbClr val="0070C0"/>
                </a:solidFill>
              </a:rPr>
              <a:t>Z</a:t>
            </a:r>
            <a:r>
              <a:rPr kumimoji="1" lang="en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329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Two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paradigms: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Inductive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4D431B-A885-964F-BF13-E3E36744E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1"/>
          <a:stretch/>
        </p:blipFill>
        <p:spPr>
          <a:xfrm>
            <a:off x="112295" y="2683344"/>
            <a:ext cx="2565571" cy="2273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6F51A8-CF24-DB41-90A9-D384DABFD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25"/>
          <a:stretch/>
        </p:blipFill>
        <p:spPr>
          <a:xfrm>
            <a:off x="3689914" y="1135735"/>
            <a:ext cx="3239696" cy="278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2D4E4F-430D-6B4B-A96A-BA4F4F4B4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47"/>
          <a:stretch/>
        </p:blipFill>
        <p:spPr>
          <a:xfrm>
            <a:off x="3689914" y="4152002"/>
            <a:ext cx="3239696" cy="2227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B62B27DA-D056-9E48-8FAB-EDAC101F604C}"/>
              </a:ext>
            </a:extLst>
          </p:cNvPr>
          <p:cNvSpPr/>
          <p:nvPr/>
        </p:nvSpPr>
        <p:spPr>
          <a:xfrm>
            <a:off x="4875177" y="3312738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BEA2910-3D35-FC49-96C4-817B2C60D791}"/>
              </a:ext>
            </a:extLst>
          </p:cNvPr>
          <p:cNvSpPr/>
          <p:nvPr/>
        </p:nvSpPr>
        <p:spPr>
          <a:xfrm>
            <a:off x="5834199" y="2199186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64824411-DDC8-5A48-8E94-753E4033D7CB}"/>
              </a:ext>
            </a:extLst>
          </p:cNvPr>
          <p:cNvCxnSpPr>
            <a:cxnSpLocks/>
          </p:cNvCxnSpPr>
          <p:nvPr/>
        </p:nvCxnSpPr>
        <p:spPr>
          <a:xfrm flipV="1">
            <a:off x="5075561" y="2451097"/>
            <a:ext cx="746606" cy="8496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4CF541E9-AEA8-D14A-A262-8425588AB243}"/>
              </a:ext>
            </a:extLst>
          </p:cNvPr>
          <p:cNvSpPr/>
          <p:nvPr/>
        </p:nvSpPr>
        <p:spPr>
          <a:xfrm>
            <a:off x="6395672" y="5194298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0E759EF-0521-D84C-B97A-901B4316CD7D}"/>
              </a:ext>
            </a:extLst>
          </p:cNvPr>
          <p:cNvSpPr/>
          <p:nvPr/>
        </p:nvSpPr>
        <p:spPr>
          <a:xfrm>
            <a:off x="4594261" y="4976101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EE17E705-4A07-5C41-A6EE-077184A721BB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5030761" y="5206330"/>
            <a:ext cx="1364911" cy="21819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4A9412DA-FAA1-FA4D-BA34-2677BCA6EC6E}"/>
              </a:ext>
            </a:extLst>
          </p:cNvPr>
          <p:cNvSpPr/>
          <p:nvPr/>
        </p:nvSpPr>
        <p:spPr>
          <a:xfrm>
            <a:off x="1058804" y="4438110"/>
            <a:ext cx="270173" cy="2957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ED78F9E-0D7B-4647-AC0C-576328C74591}"/>
              </a:ext>
            </a:extLst>
          </p:cNvPr>
          <p:cNvSpPr/>
          <p:nvPr/>
        </p:nvSpPr>
        <p:spPr>
          <a:xfrm>
            <a:off x="1852024" y="3527382"/>
            <a:ext cx="270173" cy="2957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1257855D-1BBE-5942-988E-F7A34B2E58E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2677866" y="2529173"/>
            <a:ext cx="1012048" cy="1291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B738E98F-355B-3548-AD15-24823ED9F7A2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2677866" y="3820186"/>
            <a:ext cx="1012048" cy="14453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4F06BE2A-4227-F747-9EF3-9D0837899826}"/>
              </a:ext>
            </a:extLst>
          </p:cNvPr>
          <p:cNvSpPr txBox="1"/>
          <p:nvPr/>
        </p:nvSpPr>
        <p:spPr>
          <a:xfrm rot="18416433">
            <a:off x="2373135" y="2729253"/>
            <a:ext cx="15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603A45D-EE91-5D46-ADDB-31AE8FA2DC54}"/>
              </a:ext>
            </a:extLst>
          </p:cNvPr>
          <p:cNvSpPr txBox="1"/>
          <p:nvPr/>
        </p:nvSpPr>
        <p:spPr>
          <a:xfrm rot="3508717">
            <a:off x="2437899" y="4429588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Inductive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47542F07-38DF-A04B-8404-D94DD591263C}"/>
              </a:ext>
            </a:extLst>
          </p:cNvPr>
          <p:cNvCxnSpPr>
            <a:cxnSpLocks/>
          </p:cNvCxnSpPr>
          <p:nvPr/>
        </p:nvCxnSpPr>
        <p:spPr>
          <a:xfrm flipH="1">
            <a:off x="3669182" y="4022390"/>
            <a:ext cx="838646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9FFC780F-F18D-2A4D-94B6-A7628E5697D2}"/>
              </a:ext>
            </a:extLst>
          </p:cNvPr>
          <p:cNvSpPr txBox="1"/>
          <p:nvPr/>
        </p:nvSpPr>
        <p:spPr>
          <a:xfrm>
            <a:off x="7133223" y="4836998"/>
            <a:ext cx="49400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" altLang="zh-CN" dirty="0">
                <a:solidFill>
                  <a:schemeClr val="bg1">
                    <a:lumMod val="50000"/>
                  </a:schemeClr>
                </a:solidFill>
              </a:rPr>
              <a:t>﻿(X, spouse of, Y) ∧ (Y, lives in, Z) → (X, lives in, Z)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45F44B6-460A-394B-8CD0-1D0EA4323D54}"/>
              </a:ext>
            </a:extLst>
          </p:cNvPr>
          <p:cNvSpPr txBox="1"/>
          <p:nvPr/>
        </p:nvSpPr>
        <p:spPr>
          <a:xfrm>
            <a:off x="722500" y="4791435"/>
            <a:ext cx="934102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</a:t>
            </a:r>
            <a:r>
              <a:rPr kumimoji="1" lang="en-US" altLang="zh-CN" dirty="0"/>
              <a:t>Davis</a:t>
            </a:r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8AF7D84-B5FB-334F-8375-A127A4F4DE33}"/>
              </a:ext>
            </a:extLst>
          </p:cNvPr>
          <p:cNvSpPr txBox="1"/>
          <p:nvPr/>
        </p:nvSpPr>
        <p:spPr>
          <a:xfrm>
            <a:off x="1760926" y="3128072"/>
            <a:ext cx="452368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LA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D30DA6E-B77B-894F-B607-4709865864DC}"/>
              </a:ext>
            </a:extLst>
          </p:cNvPr>
          <p:cNvSpPr txBox="1"/>
          <p:nvPr/>
        </p:nvSpPr>
        <p:spPr>
          <a:xfrm>
            <a:off x="3945881" y="3458140"/>
            <a:ext cx="934102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</a:t>
            </a:r>
            <a:r>
              <a:rPr kumimoji="1" lang="en-US" altLang="zh-CN" dirty="0"/>
              <a:t>Davis</a:t>
            </a:r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7A256B1-5F39-7248-B023-F0A985EE24FF}"/>
              </a:ext>
            </a:extLst>
          </p:cNvPr>
          <p:cNvSpPr txBox="1"/>
          <p:nvPr/>
        </p:nvSpPr>
        <p:spPr>
          <a:xfrm>
            <a:off x="5783830" y="1800050"/>
            <a:ext cx="452368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LA</a:t>
            </a:r>
            <a:endParaRPr kumimoji="1"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75716E7-093E-0744-9FB8-83B123FB91D8}"/>
              </a:ext>
            </a:extLst>
          </p:cNvPr>
          <p:cNvSpPr txBox="1"/>
          <p:nvPr/>
        </p:nvSpPr>
        <p:spPr>
          <a:xfrm>
            <a:off x="4382329" y="5470090"/>
            <a:ext cx="950068" cy="36933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S.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Curry</a:t>
            </a:r>
            <a:endParaRPr kumimoji="1" lang="zh-CN" altLang="en-US" dirty="0"/>
          </a:p>
        </p:txBody>
      </p:sp>
      <p:sp>
        <p:nvSpPr>
          <p:cNvPr id="42" name="文本框 38">
            <a:extLst>
              <a:ext uri="{FF2B5EF4-FFF2-40B4-BE49-F238E27FC236}">
                <a16:creationId xmlns:a16="http://schemas.microsoft.com/office/drawing/2014/main" id="{CD30DA6E-B77B-894F-B607-4709865864DC}"/>
              </a:ext>
            </a:extLst>
          </p:cNvPr>
          <p:cNvSpPr txBox="1"/>
          <p:nvPr/>
        </p:nvSpPr>
        <p:spPr>
          <a:xfrm>
            <a:off x="6365121" y="5654756"/>
            <a:ext cx="507831" cy="36933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CA</a:t>
            </a:r>
            <a:endParaRPr kumimoji="1"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CBEDB9C-6B8D-FC4F-B806-035DA4314514}"/>
              </a:ext>
            </a:extLst>
          </p:cNvPr>
          <p:cNvSpPr txBox="1"/>
          <p:nvPr/>
        </p:nvSpPr>
        <p:spPr>
          <a:xfrm>
            <a:off x="7271995" y="1155054"/>
            <a:ext cx="417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Query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(A.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Davis,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lives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in,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LA)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kumimoji="1"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38E2DB2-785A-4541-BD30-FE4B72303D56}"/>
              </a:ext>
            </a:extLst>
          </p:cNvPr>
          <p:cNvSpPr txBox="1"/>
          <p:nvPr/>
        </p:nvSpPr>
        <p:spPr>
          <a:xfrm>
            <a:off x="7271994" y="4249703"/>
            <a:ext cx="424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Query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(S.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Curry,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lives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in,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CA)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kumimoji="1"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37B98C1-630D-B941-B244-5CACCFC06A41}"/>
              </a:ext>
            </a:extLst>
          </p:cNvPr>
          <p:cNvSpPr txBox="1"/>
          <p:nvPr/>
        </p:nvSpPr>
        <p:spPr>
          <a:xfrm>
            <a:off x="7097128" y="1811306"/>
            <a:ext cx="46548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Semantic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embedding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[Davis]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[lives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in]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[LA]</a:t>
            </a:r>
            <a:endParaRPr kumimoji="1" lang="en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4CE49C-6422-1941-8DA5-92F8310F4700}"/>
              </a:ext>
            </a:extLst>
          </p:cNvPr>
          <p:cNvSpPr txBox="1"/>
          <p:nvPr/>
        </p:nvSpPr>
        <p:spPr>
          <a:xfrm>
            <a:off x="9014376" y="2354805"/>
            <a:ext cx="1802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TransE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RotatE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ComplEx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DistMult</a:t>
            </a:r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AE4BC40-992E-4D43-8948-5DF9F6E34236}"/>
              </a:ext>
            </a:extLst>
          </p:cNvPr>
          <p:cNvSpPr txBox="1"/>
          <p:nvPr/>
        </p:nvSpPr>
        <p:spPr>
          <a:xfrm>
            <a:off x="9039181" y="5343991"/>
            <a:ext cx="230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Neural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DRUM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RuleN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CB8F09-6AD8-2845-A94D-D4980F21B4EE}"/>
                  </a:ext>
                </a:extLst>
              </p:cNvPr>
              <p:cNvSpPr txBox="1"/>
              <p:nvPr/>
            </p:nvSpPr>
            <p:spPr>
              <a:xfrm>
                <a:off x="7119488" y="2620752"/>
                <a:ext cx="19361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Embedding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/>
                      <m:t>✓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1" lang="zh-CN" altLang="en-US" dirty="0"/>
                  <a:t>  </a:t>
                </a:r>
                <a:r>
                  <a:rPr kumimoji="1" lang="en-US" altLang="zh-CN" dirty="0"/>
                  <a:t>topologies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CB8F09-6AD8-2845-A94D-D4980F21B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488" y="2620752"/>
                <a:ext cx="1936107" cy="923330"/>
              </a:xfrm>
              <a:prstGeom prst="rect">
                <a:avLst/>
              </a:prstGeom>
              <a:blipFill>
                <a:blip r:embed="rId5"/>
                <a:stretch>
                  <a:fillRect l="-2614" t="-2740" r="-1961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95CBCE9-95CD-A241-92FD-F88EFAA73CAE}"/>
                  </a:ext>
                </a:extLst>
              </p:cNvPr>
              <p:cNvSpPr txBox="1"/>
              <p:nvPr/>
            </p:nvSpPr>
            <p:spPr>
              <a:xfrm>
                <a:off x="7131607" y="5444309"/>
                <a:ext cx="20104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mining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1" lang="zh-CN" altLang="en-US" dirty="0"/>
                  <a:t>  </a:t>
                </a:r>
                <a:r>
                  <a:rPr kumimoji="1" lang="en-US" altLang="zh-CN" dirty="0"/>
                  <a:t>semantics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/>
                      <m:t>✓</m:t>
                    </m:r>
                  </m:oMath>
                </a14:m>
                <a:r>
                  <a:rPr lang="zh-CN" altLang="en-US" dirty="0"/>
                  <a:t> </a:t>
                </a:r>
                <a:r>
                  <a:rPr kumimoji="1" lang="en-US" altLang="zh-CN" dirty="0"/>
                  <a:t>topologies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95CBCE9-95CD-A241-92FD-F88EFAA73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07" y="5444309"/>
                <a:ext cx="2010487" cy="923330"/>
              </a:xfrm>
              <a:prstGeom prst="rect">
                <a:avLst/>
              </a:prstGeom>
              <a:blipFill>
                <a:blip r:embed="rId6"/>
                <a:stretch>
                  <a:fillRect l="-2516" t="-2703" r="-1887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>
            <a:extLst>
              <a:ext uri="{FF2B5EF4-FFF2-40B4-BE49-F238E27FC236}">
                <a16:creationId xmlns:a16="http://schemas.microsoft.com/office/drawing/2014/main" id="{6F83C6FE-62F5-104B-AF2E-3551531168A9}"/>
              </a:ext>
            </a:extLst>
          </p:cNvPr>
          <p:cNvSpPr/>
          <p:nvPr/>
        </p:nvSpPr>
        <p:spPr>
          <a:xfrm flipH="1">
            <a:off x="7097128" y="2367885"/>
            <a:ext cx="3827546" cy="1524887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778AA0A-1E75-614D-8F9A-F28711A2717D}"/>
              </a:ext>
            </a:extLst>
          </p:cNvPr>
          <p:cNvSpPr/>
          <p:nvPr/>
        </p:nvSpPr>
        <p:spPr>
          <a:xfrm flipH="1">
            <a:off x="7132846" y="5331959"/>
            <a:ext cx="3791827" cy="1319665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45" name="灯片编号占位符 3">
            <a:extLst>
              <a:ext uri="{FF2B5EF4-FFF2-40B4-BE49-F238E27FC236}">
                <a16:creationId xmlns:a16="http://schemas.microsoft.com/office/drawing/2014/main" id="{652BA6A5-6937-EB4F-A4D9-A50612CD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650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Rethink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38" name="内容占位符 2">
            <a:extLst>
              <a:ext uri="{FF2B5EF4-FFF2-40B4-BE49-F238E27FC236}">
                <a16:creationId xmlns:a16="http://schemas.microsoft.com/office/drawing/2014/main" id="{E68C8F85-69FA-184A-A2EC-CA572C5F4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1105411"/>
            <a:ext cx="7712818" cy="520225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400" dirty="0"/>
              <a:t>E</a:t>
            </a:r>
            <a:r>
              <a:rPr lang="en" altLang="zh-CN" sz="3400" dirty="0"/>
              <a:t>mbedding</a:t>
            </a:r>
            <a:r>
              <a:rPr lang="zh-CN" altLang="en-US" sz="3400" dirty="0"/>
              <a:t> </a:t>
            </a:r>
            <a:r>
              <a:rPr lang="en-US" altLang="zh-CN" sz="3400" dirty="0"/>
              <a:t>models</a:t>
            </a:r>
            <a:endParaRPr lang="en" altLang="zh-CN" sz="3400" dirty="0"/>
          </a:p>
          <a:p>
            <a:pPr lvl="1"/>
            <a:r>
              <a:rPr lang="en-US" altLang="zh-CN" sz="3000" dirty="0"/>
              <a:t>Pros</a:t>
            </a:r>
          </a:p>
          <a:p>
            <a:pPr lvl="2"/>
            <a:r>
              <a:rPr lang="en-US" altLang="zh-CN" sz="2600" dirty="0"/>
              <a:t>simple,</a:t>
            </a:r>
            <a:r>
              <a:rPr lang="zh-CN" altLang="en-US" sz="2600" dirty="0"/>
              <a:t> </a:t>
            </a:r>
            <a:r>
              <a:rPr lang="en-US" altLang="zh-CN" sz="2600" dirty="0"/>
              <a:t>powerful,</a:t>
            </a:r>
            <a:r>
              <a:rPr lang="zh-CN" altLang="en-US" sz="2600" dirty="0"/>
              <a:t> </a:t>
            </a:r>
            <a:r>
              <a:rPr lang="en-US" altLang="zh-CN" sz="2600" dirty="0"/>
              <a:t>and</a:t>
            </a:r>
            <a:r>
              <a:rPr lang="zh-CN" altLang="en-US" sz="2600" dirty="0"/>
              <a:t> </a:t>
            </a:r>
            <a:r>
              <a:rPr lang="en-US" altLang="zh-CN" sz="2600" dirty="0"/>
              <a:t>popular</a:t>
            </a:r>
          </a:p>
          <a:p>
            <a:pPr lvl="2"/>
            <a:r>
              <a:rPr lang="en-US" altLang="zh-CN" sz="2600" dirty="0"/>
              <a:t>can</a:t>
            </a:r>
            <a:r>
              <a:rPr lang="zh-CN" altLang="en-US" sz="2600" dirty="0"/>
              <a:t> </a:t>
            </a:r>
            <a:r>
              <a:rPr lang="en-US" altLang="zh-CN" sz="2600" dirty="0"/>
              <a:t>be</a:t>
            </a:r>
            <a:r>
              <a:rPr lang="zh-CN" altLang="en-US" sz="2600" dirty="0"/>
              <a:t> </a:t>
            </a:r>
            <a:r>
              <a:rPr lang="en-US" altLang="zh-CN" sz="2600" dirty="0"/>
              <a:t>enhanced</a:t>
            </a:r>
            <a:r>
              <a:rPr lang="zh-CN" altLang="en-US" sz="2600" dirty="0"/>
              <a:t> </a:t>
            </a:r>
            <a:r>
              <a:rPr lang="en-US" altLang="zh-CN" sz="2600" dirty="0"/>
              <a:t>by</a:t>
            </a:r>
            <a:r>
              <a:rPr lang="zh-CN" altLang="en-US" sz="2600" dirty="0"/>
              <a:t> </a:t>
            </a:r>
            <a:r>
              <a:rPr lang="en-US" altLang="zh-CN" sz="2600" dirty="0"/>
              <a:t>other</a:t>
            </a:r>
            <a:r>
              <a:rPr lang="zh-CN" altLang="en-US" sz="2600" dirty="0"/>
              <a:t> </a:t>
            </a:r>
            <a:r>
              <a:rPr lang="en-US" altLang="zh-CN" sz="2600" dirty="0"/>
              <a:t>models</a:t>
            </a:r>
            <a:r>
              <a:rPr lang="zh-CN" altLang="en-US" sz="2600" dirty="0"/>
              <a:t> </a:t>
            </a:r>
            <a:r>
              <a:rPr lang="en-US" altLang="zh-CN" sz="2600" dirty="0"/>
              <a:t>(e.g.,</a:t>
            </a:r>
            <a:r>
              <a:rPr lang="zh-CN" altLang="en-US" sz="2600" dirty="0"/>
              <a:t> </a:t>
            </a:r>
            <a:r>
              <a:rPr lang="en-US" altLang="zh-CN" sz="2600" dirty="0"/>
              <a:t>RNN,</a:t>
            </a:r>
            <a:r>
              <a:rPr lang="zh-CN" altLang="en-US" sz="2600" dirty="0"/>
              <a:t> </a:t>
            </a:r>
            <a:r>
              <a:rPr lang="en-US" altLang="zh-CN" sz="2600" dirty="0"/>
              <a:t>GNN)</a:t>
            </a:r>
          </a:p>
          <a:p>
            <a:pPr lvl="1"/>
            <a:r>
              <a:rPr lang="en" altLang="zh-CN" sz="3000" dirty="0"/>
              <a:t>Cons</a:t>
            </a:r>
          </a:p>
          <a:p>
            <a:pPr lvl="2"/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learned</a:t>
            </a:r>
            <a:r>
              <a:rPr lang="zh-CN" altLang="en-US" sz="2600" dirty="0"/>
              <a:t> </a:t>
            </a:r>
            <a:r>
              <a:rPr lang="en-US" altLang="zh-CN" sz="2600" dirty="0"/>
              <a:t>embedding</a:t>
            </a:r>
            <a:r>
              <a:rPr lang="zh-CN" altLang="en-US" sz="2600" dirty="0"/>
              <a:t> </a:t>
            </a:r>
            <a:r>
              <a:rPr lang="en-US" altLang="zh-CN" sz="2600" dirty="0"/>
              <a:t>is</a:t>
            </a:r>
            <a:r>
              <a:rPr lang="zh-CN" altLang="en-US" sz="2600" dirty="0"/>
              <a:t> </a:t>
            </a:r>
            <a:r>
              <a:rPr lang="en-US" altLang="zh-CN" sz="2600" dirty="0"/>
              <a:t>not</a:t>
            </a:r>
            <a:r>
              <a:rPr lang="zh-CN" altLang="en-US" sz="2600" dirty="0"/>
              <a:t> </a:t>
            </a:r>
            <a:r>
              <a:rPr lang="en-US" altLang="zh-CN" sz="2600" dirty="0"/>
              <a:t>understandable</a:t>
            </a:r>
            <a:r>
              <a:rPr lang="zh-CN" altLang="en-US" sz="2600" dirty="0"/>
              <a:t> </a:t>
            </a:r>
            <a:r>
              <a:rPr lang="en-US" altLang="zh-CN" sz="2600" dirty="0"/>
              <a:t>to</a:t>
            </a:r>
            <a:r>
              <a:rPr lang="zh-CN" altLang="en-US" sz="2600" dirty="0"/>
              <a:t> </a:t>
            </a:r>
            <a:r>
              <a:rPr lang="en-US" altLang="zh-CN" sz="2600" dirty="0"/>
              <a:t>human</a:t>
            </a:r>
            <a:endParaRPr lang="en" altLang="zh-CN" sz="2600" dirty="0"/>
          </a:p>
          <a:p>
            <a:pPr lvl="2"/>
            <a:r>
              <a:rPr lang="en" altLang="zh-CN" sz="2600" dirty="0"/>
              <a:t>do not </a:t>
            </a:r>
            <a:r>
              <a:rPr lang="en" altLang="zh-CN" sz="2600" dirty="0">
                <a:solidFill>
                  <a:srgbClr val="FF0000"/>
                </a:solidFill>
              </a:rPr>
              <a:t>explicitly</a:t>
            </a:r>
            <a:r>
              <a:rPr lang="en" altLang="zh-CN" sz="2600" dirty="0"/>
              <a:t> capture the compositional </a:t>
            </a:r>
            <a:r>
              <a:rPr lang="en" altLang="zh-CN" sz="2600" dirty="0">
                <a:solidFill>
                  <a:srgbClr val="FF0000"/>
                </a:solidFill>
              </a:rPr>
              <a:t>logical rules</a:t>
            </a:r>
          </a:p>
          <a:p>
            <a:pPr lvl="2"/>
            <a:r>
              <a:rPr lang="en" altLang="zh-CN" sz="2600" dirty="0"/>
              <a:t>limited to the </a:t>
            </a:r>
            <a:r>
              <a:rPr lang="en" altLang="zh-CN" sz="2600" dirty="0">
                <a:solidFill>
                  <a:srgbClr val="FF0000"/>
                </a:solidFill>
              </a:rPr>
              <a:t>transductive</a:t>
            </a:r>
            <a:r>
              <a:rPr lang="en" altLang="zh-CN" sz="2600" dirty="0"/>
              <a:t> setting</a:t>
            </a:r>
            <a:endParaRPr lang="en-US" altLang="zh-CN" sz="3400" dirty="0"/>
          </a:p>
          <a:p>
            <a:endParaRPr lang="en-US" altLang="zh-CN" sz="1200" dirty="0"/>
          </a:p>
          <a:p>
            <a:r>
              <a:rPr lang="en-US" altLang="zh-CN" sz="3400" dirty="0"/>
              <a:t>R</a:t>
            </a:r>
            <a:r>
              <a:rPr lang="en" altLang="zh-CN" sz="3400" dirty="0"/>
              <a:t>ule</a:t>
            </a:r>
            <a:r>
              <a:rPr lang="zh-CN" altLang="en-US" sz="3400" dirty="0"/>
              <a:t> </a:t>
            </a:r>
            <a:r>
              <a:rPr lang="en-US" altLang="zh-CN" sz="3400" dirty="0"/>
              <a:t>mining</a:t>
            </a:r>
            <a:r>
              <a:rPr lang="zh-CN" altLang="en-US" sz="3400" dirty="0"/>
              <a:t> </a:t>
            </a:r>
            <a:r>
              <a:rPr lang="en-US" altLang="zh-CN" sz="3400" dirty="0"/>
              <a:t>models</a:t>
            </a:r>
            <a:r>
              <a:rPr lang="zh-CN" altLang="en-US" sz="3400" dirty="0"/>
              <a:t> </a:t>
            </a:r>
            <a:r>
              <a:rPr lang="en-US" altLang="zh-CN" sz="3400" dirty="0"/>
              <a:t>(structure</a:t>
            </a:r>
            <a:r>
              <a:rPr lang="zh-CN" altLang="en-US" sz="3400" dirty="0"/>
              <a:t> </a:t>
            </a:r>
            <a:r>
              <a:rPr lang="en-US" altLang="zh-CN" sz="3400" dirty="0"/>
              <a:t>learning</a:t>
            </a:r>
            <a:r>
              <a:rPr lang="zh-CN" altLang="en-US" sz="3400" dirty="0"/>
              <a:t> </a:t>
            </a:r>
            <a:r>
              <a:rPr lang="en-US" altLang="zh-CN" sz="3400" dirty="0"/>
              <a:t>models)</a:t>
            </a:r>
          </a:p>
          <a:p>
            <a:pPr lvl="1"/>
            <a:r>
              <a:rPr lang="en" altLang="zh-CN" sz="3000" dirty="0"/>
              <a:t>﻿</a:t>
            </a:r>
            <a:r>
              <a:rPr lang="en-US" altLang="zh-CN" sz="3000" dirty="0"/>
              <a:t>Pros</a:t>
            </a:r>
          </a:p>
          <a:p>
            <a:pPr lvl="2"/>
            <a:r>
              <a:rPr lang="en-US" altLang="zh-CN" sz="2600" dirty="0"/>
              <a:t>more</a:t>
            </a:r>
            <a:r>
              <a:rPr lang="zh-CN" altLang="en-US" sz="2600" dirty="0"/>
              <a:t> </a:t>
            </a:r>
            <a:r>
              <a:rPr lang="en-US" altLang="zh-CN" sz="2600" dirty="0"/>
              <a:t>explainable,</a:t>
            </a:r>
            <a:r>
              <a:rPr lang="zh-CN" altLang="en-US" sz="2600" dirty="0"/>
              <a:t> </a:t>
            </a:r>
            <a:r>
              <a:rPr lang="en-US" altLang="zh-CN" sz="2600" dirty="0"/>
              <a:t>easier</a:t>
            </a:r>
            <a:r>
              <a:rPr lang="zh-CN" altLang="en-US" sz="2600" dirty="0"/>
              <a:t> </a:t>
            </a:r>
            <a:r>
              <a:rPr lang="en-US" altLang="zh-CN" sz="2600" dirty="0"/>
              <a:t>to</a:t>
            </a:r>
            <a:r>
              <a:rPr lang="zh-CN" altLang="en-US" sz="2600" dirty="0"/>
              <a:t> </a:t>
            </a:r>
            <a:r>
              <a:rPr lang="en-US" altLang="zh-CN" sz="2600" dirty="0"/>
              <a:t>understand</a:t>
            </a:r>
            <a:endParaRPr lang="en" altLang="zh-CN" sz="2600" dirty="0"/>
          </a:p>
          <a:p>
            <a:pPr lvl="1"/>
            <a:r>
              <a:rPr lang="en-US" altLang="zh-CN" sz="3000" dirty="0"/>
              <a:t>Cons</a:t>
            </a:r>
            <a:endParaRPr lang="en" altLang="zh-CN" sz="3000" dirty="0"/>
          </a:p>
          <a:p>
            <a:pPr lvl="2"/>
            <a:r>
              <a:rPr lang="en-US" altLang="zh-CN" sz="2600" dirty="0"/>
              <a:t>more</a:t>
            </a:r>
            <a:r>
              <a:rPr lang="zh-CN" altLang="en-US" sz="2600" dirty="0"/>
              <a:t> </a:t>
            </a:r>
            <a:r>
              <a:rPr lang="en-US" altLang="zh-CN" sz="2600" dirty="0"/>
              <a:t>difficult</a:t>
            </a:r>
            <a:r>
              <a:rPr lang="zh-CN" altLang="en-US" sz="2600" dirty="0"/>
              <a:t> </a:t>
            </a:r>
            <a:r>
              <a:rPr lang="en-US" altLang="zh-CN" sz="2600" dirty="0"/>
              <a:t>to</a:t>
            </a:r>
            <a:r>
              <a:rPr lang="zh-CN" altLang="en-US" sz="2600" dirty="0"/>
              <a:t> </a:t>
            </a:r>
            <a:r>
              <a:rPr lang="en-US" altLang="zh-CN" sz="2600" dirty="0"/>
              <a:t>train</a:t>
            </a:r>
            <a:r>
              <a:rPr lang="zh-CN" altLang="en-US" sz="2600" dirty="0"/>
              <a:t> </a:t>
            </a:r>
            <a:r>
              <a:rPr lang="en-US" altLang="zh-CN" sz="2600" dirty="0"/>
              <a:t>and</a:t>
            </a:r>
            <a:r>
              <a:rPr lang="zh-CN" altLang="en-US" sz="2600" dirty="0"/>
              <a:t> </a:t>
            </a:r>
            <a:r>
              <a:rPr lang="en-US" altLang="zh-CN" sz="2600" dirty="0">
                <a:solidFill>
                  <a:srgbClr val="FF0000"/>
                </a:solidFill>
              </a:rPr>
              <a:t>optimize</a:t>
            </a:r>
            <a:r>
              <a:rPr lang="en" altLang="zh-CN" sz="2600" dirty="0"/>
              <a:t> </a:t>
            </a:r>
          </a:p>
          <a:p>
            <a:pPr lvl="2"/>
            <a:r>
              <a:rPr lang="en" altLang="zh-CN" sz="2600" dirty="0"/>
              <a:t>suffer from </a:t>
            </a:r>
            <a:r>
              <a:rPr lang="en" altLang="zh-CN" sz="2600" dirty="0">
                <a:solidFill>
                  <a:srgbClr val="FF0000"/>
                </a:solidFill>
              </a:rPr>
              <a:t>scalability</a:t>
            </a:r>
            <a:r>
              <a:rPr lang="en" altLang="zh-CN" sz="2600" dirty="0"/>
              <a:t> issues</a:t>
            </a:r>
            <a:endParaRPr lang="en" altLang="zh-CN" dirty="0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896F51A8-CF24-DB41-90A9-D384DABFD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25"/>
          <a:stretch/>
        </p:blipFill>
        <p:spPr>
          <a:xfrm>
            <a:off x="8339668" y="803591"/>
            <a:ext cx="3239696" cy="278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FC2D4E4F-430D-6B4B-A96A-BA4F4F4B4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47"/>
          <a:stretch/>
        </p:blipFill>
        <p:spPr>
          <a:xfrm>
            <a:off x="8339668" y="3819858"/>
            <a:ext cx="3239696" cy="2227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椭圆 51">
            <a:extLst>
              <a:ext uri="{FF2B5EF4-FFF2-40B4-BE49-F238E27FC236}">
                <a16:creationId xmlns:a16="http://schemas.microsoft.com/office/drawing/2014/main" id="{B62B27DA-D056-9E48-8FAB-EDAC101F604C}"/>
              </a:ext>
            </a:extLst>
          </p:cNvPr>
          <p:cNvSpPr/>
          <p:nvPr/>
        </p:nvSpPr>
        <p:spPr>
          <a:xfrm>
            <a:off x="9524931" y="2980594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BEA2910-3D35-FC49-96C4-817B2C60D791}"/>
              </a:ext>
            </a:extLst>
          </p:cNvPr>
          <p:cNvSpPr/>
          <p:nvPr/>
        </p:nvSpPr>
        <p:spPr>
          <a:xfrm>
            <a:off x="10483953" y="1867042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64824411-DDC8-5A48-8E94-753E4033D7CB}"/>
              </a:ext>
            </a:extLst>
          </p:cNvPr>
          <p:cNvCxnSpPr>
            <a:cxnSpLocks/>
          </p:cNvCxnSpPr>
          <p:nvPr/>
        </p:nvCxnSpPr>
        <p:spPr>
          <a:xfrm flipV="1">
            <a:off x="9725315" y="2118953"/>
            <a:ext cx="746606" cy="8496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4CF541E9-AEA8-D14A-A262-8425588AB243}"/>
              </a:ext>
            </a:extLst>
          </p:cNvPr>
          <p:cNvSpPr/>
          <p:nvPr/>
        </p:nvSpPr>
        <p:spPr>
          <a:xfrm>
            <a:off x="11045426" y="4862154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90E759EF-0521-D84C-B97A-901B4316CD7D}"/>
              </a:ext>
            </a:extLst>
          </p:cNvPr>
          <p:cNvSpPr/>
          <p:nvPr/>
        </p:nvSpPr>
        <p:spPr>
          <a:xfrm>
            <a:off x="9244015" y="4643957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EE17E705-4A07-5C41-A6EE-077184A721B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9680515" y="4874186"/>
            <a:ext cx="1364911" cy="21819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38">
            <a:extLst>
              <a:ext uri="{FF2B5EF4-FFF2-40B4-BE49-F238E27FC236}">
                <a16:creationId xmlns:a16="http://schemas.microsoft.com/office/drawing/2014/main" id="{CD30DA6E-B77B-894F-B607-4709865864DC}"/>
              </a:ext>
            </a:extLst>
          </p:cNvPr>
          <p:cNvSpPr txBox="1"/>
          <p:nvPr/>
        </p:nvSpPr>
        <p:spPr>
          <a:xfrm>
            <a:off x="8595635" y="3125996"/>
            <a:ext cx="934102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A.</a:t>
            </a:r>
            <a:r>
              <a:rPr kumimoji="1" lang="zh-CN" altLang="en-US" dirty="0"/>
              <a:t> </a:t>
            </a:r>
            <a:r>
              <a:rPr kumimoji="1" lang="en-US" altLang="zh-CN" dirty="0"/>
              <a:t>Davis</a:t>
            </a:r>
            <a:endParaRPr kumimoji="1" lang="zh-CN" altLang="en-US" dirty="0"/>
          </a:p>
        </p:txBody>
      </p:sp>
      <p:sp>
        <p:nvSpPr>
          <p:cNvPr id="59" name="文本框 39">
            <a:extLst>
              <a:ext uri="{FF2B5EF4-FFF2-40B4-BE49-F238E27FC236}">
                <a16:creationId xmlns:a16="http://schemas.microsoft.com/office/drawing/2014/main" id="{37A256B1-5F39-7248-B023-F0A985EE24FF}"/>
              </a:ext>
            </a:extLst>
          </p:cNvPr>
          <p:cNvSpPr txBox="1"/>
          <p:nvPr/>
        </p:nvSpPr>
        <p:spPr>
          <a:xfrm>
            <a:off x="10433584" y="1467906"/>
            <a:ext cx="452368" cy="36933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LA</a:t>
            </a:r>
            <a:endParaRPr kumimoji="1" lang="zh-CN" altLang="en-US" dirty="0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7AB49FF5-7007-B544-837D-631D8065F85F}"/>
              </a:ext>
            </a:extLst>
          </p:cNvPr>
          <p:cNvSpPr/>
          <p:nvPr/>
        </p:nvSpPr>
        <p:spPr>
          <a:xfrm>
            <a:off x="10278572" y="4083600"/>
            <a:ext cx="461564" cy="4726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5B8E3A9C-70C4-1244-B26B-6434BD29B306}"/>
              </a:ext>
            </a:extLst>
          </p:cNvPr>
          <p:cNvSpPr/>
          <p:nvPr/>
        </p:nvSpPr>
        <p:spPr>
          <a:xfrm>
            <a:off x="10082981" y="5489276"/>
            <a:ext cx="461564" cy="4726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2D99E290-A647-B047-9FF3-C18AAF75F599}"/>
              </a:ext>
            </a:extLst>
          </p:cNvPr>
          <p:cNvCxnSpPr>
            <a:cxnSpLocks/>
          </p:cNvCxnSpPr>
          <p:nvPr/>
        </p:nvCxnSpPr>
        <p:spPr>
          <a:xfrm flipV="1">
            <a:off x="9653535" y="4422396"/>
            <a:ext cx="711103" cy="252052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C5A57DF2-6AB6-CA44-9272-1A6891DE433B}"/>
              </a:ext>
            </a:extLst>
          </p:cNvPr>
          <p:cNvCxnSpPr>
            <a:cxnSpLocks/>
            <a:stCxn id="62" idx="5"/>
            <a:endCxn id="55" idx="1"/>
          </p:cNvCxnSpPr>
          <p:nvPr/>
        </p:nvCxnSpPr>
        <p:spPr>
          <a:xfrm>
            <a:off x="10672542" y="4487048"/>
            <a:ext cx="436808" cy="442539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29071055-EAE8-7546-92DB-1679E5A262B6}"/>
              </a:ext>
            </a:extLst>
          </p:cNvPr>
          <p:cNvCxnSpPr>
            <a:cxnSpLocks/>
            <a:stCxn id="64" idx="7"/>
            <a:endCxn id="55" idx="3"/>
          </p:cNvCxnSpPr>
          <p:nvPr/>
        </p:nvCxnSpPr>
        <p:spPr>
          <a:xfrm flipV="1">
            <a:off x="10476951" y="5255179"/>
            <a:ext cx="632399" cy="303318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CC1CEE20-2A5E-0E4C-BBC0-F5F822233288}"/>
              </a:ext>
            </a:extLst>
          </p:cNvPr>
          <p:cNvCxnSpPr>
            <a:cxnSpLocks/>
            <a:stCxn id="56" idx="5"/>
            <a:endCxn id="64" idx="1"/>
          </p:cNvCxnSpPr>
          <p:nvPr/>
        </p:nvCxnSpPr>
        <p:spPr>
          <a:xfrm>
            <a:off x="9616591" y="5036982"/>
            <a:ext cx="533984" cy="521515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C19432E4-A70F-3E46-9E7F-91B7A88D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7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proposed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framework: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GraIL</a:t>
            </a:r>
          </a:p>
          <a:p>
            <a:pPr lvl="1"/>
            <a:r>
              <a:rPr kumimoji="1" lang="en-US" altLang="zh-CN" dirty="0"/>
              <a:t>Overview</a:t>
            </a:r>
          </a:p>
          <a:p>
            <a:pPr lvl="1"/>
            <a:r>
              <a:rPr kumimoji="1" lang="en-US" altLang="zh-CN" dirty="0"/>
              <a:t>Technical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details</a:t>
            </a:r>
          </a:p>
          <a:p>
            <a:pPr lvl="1"/>
            <a:r>
              <a:rPr kumimoji="1" lang="en-US" altLang="zh-CN" dirty="0"/>
              <a:t>Experiments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Key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takeaways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directions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8B7706-7514-5B4F-9736-5798EFDF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990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34" y="1085076"/>
            <a:ext cx="11042835" cy="2530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b="1" dirty="0"/>
              <a:t>Overview</a:t>
            </a:r>
            <a:endParaRPr lang="en" altLang="zh-CN" b="1" dirty="0"/>
          </a:p>
          <a:p>
            <a:r>
              <a:rPr kumimoji="1" lang="en" altLang="zh-CN" dirty="0"/>
              <a:t>﻿a </a:t>
            </a:r>
            <a:r>
              <a:rPr kumimoji="1" lang="en-US" altLang="zh-CN" dirty="0">
                <a:solidFill>
                  <a:srgbClr val="00B050"/>
                </a:solidFill>
              </a:rPr>
              <a:t>GNN-</a:t>
            </a:r>
            <a:r>
              <a:rPr kumimoji="1" lang="en" altLang="zh-CN" dirty="0">
                <a:solidFill>
                  <a:srgbClr val="00B050"/>
                </a:solidFill>
              </a:rPr>
              <a:t>based </a:t>
            </a:r>
            <a:r>
              <a:rPr kumimoji="1" lang="en" altLang="zh-CN" dirty="0"/>
              <a:t>relation prediction framework</a:t>
            </a:r>
          </a:p>
          <a:p>
            <a:r>
              <a:rPr kumimoji="1" lang="en" altLang="zh-CN" dirty="0"/>
              <a:t>reasons over </a:t>
            </a:r>
            <a:r>
              <a:rPr kumimoji="1" lang="en" altLang="zh-CN" dirty="0">
                <a:solidFill>
                  <a:srgbClr val="00B050"/>
                </a:solidFill>
              </a:rPr>
              <a:t>local subgraph structures </a:t>
            </a:r>
          </a:p>
          <a:p>
            <a:r>
              <a:rPr kumimoji="1" lang="en" altLang="zh-CN" dirty="0"/>
              <a:t>has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" altLang="zh-CN" dirty="0">
                <a:solidFill>
                  <a:srgbClr val="00B050"/>
                </a:solidFill>
              </a:rPr>
              <a:t>inductive bias </a:t>
            </a:r>
            <a:r>
              <a:rPr kumimoji="1" lang="en" altLang="zh-CN" dirty="0"/>
              <a:t>to learn entity-independent relational semantics</a:t>
            </a:r>
          </a:p>
          <a:p>
            <a:pPr lvl="1"/>
            <a:r>
              <a:rPr kumimoji="1" lang="en" altLang="zh-CN" dirty="0"/>
              <a:t>﻿can generalize to unseen entities and graphs after training</a:t>
            </a:r>
            <a:endParaRPr kumimoji="1"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﻿</a:t>
            </a:r>
            <a:r>
              <a:rPr kumimoji="1" lang="en-US" altLang="zh-CN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Gra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ph </a:t>
            </a:r>
            <a:r>
              <a:rPr kumimoji="1" lang="en-US" altLang="zh-CN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I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nductive </a:t>
            </a:r>
            <a:r>
              <a:rPr kumimoji="1" lang="en-US" altLang="zh-CN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L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earning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(GraIL)</a:t>
            </a:r>
            <a:endParaRPr kumimoji="1" lang="zh-CN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3997A1-58ED-CA46-A5D3-5743E037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58" y="4020021"/>
            <a:ext cx="6890810" cy="240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D28BDD8-6D14-9645-8F0D-C644D4E3DE03}"/>
              </a:ext>
            </a:extLst>
          </p:cNvPr>
          <p:cNvSpPr txBox="1"/>
          <p:nvPr/>
        </p:nvSpPr>
        <p:spPr>
          <a:xfrm>
            <a:off x="443983" y="3852795"/>
            <a:ext cx="33629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/>
              <a:t>Two</a:t>
            </a:r>
            <a:r>
              <a:rPr lang="zh-CN" altLang="en-US" b="1" dirty="0"/>
              <a:t> </a:t>
            </a:r>
            <a:r>
              <a:rPr lang="en-US" altLang="zh-CN" b="1" dirty="0"/>
              <a:t>key</a:t>
            </a:r>
            <a:r>
              <a:rPr lang="zh-CN" altLang="en-US" b="1" dirty="0"/>
              <a:t> </a:t>
            </a:r>
            <a:r>
              <a:rPr lang="en-US" altLang="zh-CN" b="1" dirty="0"/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preparing</a:t>
            </a:r>
            <a:r>
              <a:rPr lang="zh-CN" altLang="en-US" dirty="0"/>
              <a:t> </a:t>
            </a:r>
            <a:r>
              <a:rPr lang="en-US" altLang="zh-CN" dirty="0"/>
              <a:t>(step1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scoring</a:t>
            </a:r>
            <a:r>
              <a:rPr lang="zh-CN" altLang="en-US" dirty="0"/>
              <a:t> </a:t>
            </a:r>
            <a:r>
              <a:rPr lang="en-US" altLang="zh-CN" dirty="0"/>
              <a:t>(step</a:t>
            </a:r>
            <a:r>
              <a:rPr lang="zh-CN" altLang="en-US" dirty="0"/>
              <a:t> </a:t>
            </a:r>
            <a:r>
              <a:rPr lang="en-US" altLang="zh-CN" dirty="0"/>
              <a:t>3)</a:t>
            </a:r>
            <a:endParaRPr lang="en" altLang="zh-CN" sz="1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9A8C56B-16D0-D34E-B5E6-690E52B0D832}"/>
              </a:ext>
            </a:extLst>
          </p:cNvPr>
          <p:cNvSpPr txBox="1"/>
          <p:nvPr/>
        </p:nvSpPr>
        <p:spPr>
          <a:xfrm>
            <a:off x="4326858" y="3580923"/>
            <a:ext cx="282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AD49ACB-A5CF-2C45-8565-11ADEEF4EFD9}"/>
              </a:ext>
            </a:extLst>
          </p:cNvPr>
          <p:cNvSpPr txBox="1"/>
          <p:nvPr/>
        </p:nvSpPr>
        <p:spPr>
          <a:xfrm>
            <a:off x="7125599" y="3580923"/>
            <a:ext cx="114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labeling</a:t>
            </a:r>
            <a:r>
              <a:rPr kumimoji="1" lang="zh-CN" altLang="en-US" dirty="0"/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AE9C38-C8E2-EF4E-B313-7A28E7D911E5}"/>
              </a:ext>
            </a:extLst>
          </p:cNvPr>
          <p:cNvSpPr txBox="1"/>
          <p:nvPr/>
        </p:nvSpPr>
        <p:spPr>
          <a:xfrm>
            <a:off x="9124106" y="3575535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3:</a:t>
            </a:r>
            <a:r>
              <a:rPr kumimoji="1" lang="zh-CN" altLang="en-US" dirty="0"/>
              <a:t> </a:t>
            </a:r>
            <a:r>
              <a:rPr kumimoji="1" lang="en-US" altLang="zh-CN" dirty="0"/>
              <a:t>scoring</a:t>
            </a:r>
            <a:endParaRPr kumimoji="1" lang="zh-CN" altLang="en-US" dirty="0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AAAAAE0F-7A1D-524A-B55F-ABB706B5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07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proposed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framework: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GraIL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Technical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details</a:t>
            </a:r>
          </a:p>
          <a:p>
            <a:pPr lvl="2"/>
            <a:r>
              <a:rPr kumimoji="1" lang="en-US" altLang="zh-CN" dirty="0"/>
              <a:t>step1: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</a:p>
          <a:p>
            <a:pPr lvl="2"/>
            <a:r>
              <a:rPr kumimoji="1" lang="en-US" altLang="zh-CN" dirty="0"/>
              <a:t>step2: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labeling</a:t>
            </a:r>
          </a:p>
          <a:p>
            <a:pPr lvl="2"/>
            <a:r>
              <a:rPr kumimoji="1" lang="en-US" altLang="zh-CN" dirty="0"/>
              <a:t>step3: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scoring</a:t>
            </a:r>
          </a:p>
          <a:p>
            <a:pPr lvl="1"/>
            <a:r>
              <a:rPr kumimoji="1" lang="en-US" altLang="zh-CN" dirty="0"/>
              <a:t>Experiments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Key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takeaways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directions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F0E171-BDEF-5A44-BAF4-3273C7A9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47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E28BD3EC-51CA-EC41-906E-FE76DCAC35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752" y="1060295"/>
                <a:ext cx="11072060" cy="52929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3400" dirty="0"/>
                  <a:t>Step</a:t>
                </a:r>
                <a:r>
                  <a:rPr lang="zh-CN" altLang="en-US" sz="3400" dirty="0"/>
                  <a:t> </a:t>
                </a:r>
                <a:r>
                  <a:rPr lang="en-US" altLang="zh-CN" sz="3400" dirty="0"/>
                  <a:t>1:</a:t>
                </a:r>
                <a:r>
                  <a:rPr lang="zh-CN" altLang="en-US" sz="3400" dirty="0"/>
                  <a:t> </a:t>
                </a:r>
                <a:r>
                  <a:rPr lang="en-US" altLang="zh-CN" sz="3400" dirty="0"/>
                  <a:t>Subgraph</a:t>
                </a:r>
                <a:r>
                  <a:rPr lang="zh-CN" altLang="en-US" sz="3400" dirty="0"/>
                  <a:t> </a:t>
                </a:r>
                <a:r>
                  <a:rPr lang="en-US" altLang="zh-CN" sz="3400" dirty="0"/>
                  <a:t>generation</a:t>
                </a:r>
              </a:p>
              <a:p>
                <a:r>
                  <a:rPr lang="en" altLang="zh-CN" sz="2400" dirty="0"/>
                  <a:t>﻿</a:t>
                </a:r>
                <a:r>
                  <a:rPr lang="en-US" altLang="zh-CN" sz="2400" dirty="0"/>
                  <a:t>Assumption</a:t>
                </a:r>
              </a:p>
              <a:p>
                <a:pPr lvl="1"/>
                <a:r>
                  <a:rPr lang="en" altLang="zh-CN" sz="2000" dirty="0">
                    <a:solidFill>
                      <a:srgbClr val="0070C0"/>
                    </a:solidFill>
                  </a:rPr>
                  <a:t>local graph neighborhood </a:t>
                </a:r>
                <a:r>
                  <a:rPr lang="en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a particular triplet in the KG contain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logical evidence</a:t>
                </a:r>
              </a:p>
              <a:p>
                <a:r>
                  <a:rPr kumimoji="1" lang="en-US" altLang="zh-CN" sz="2400" dirty="0"/>
                  <a:t>Subgraph</a:t>
                </a:r>
                <a:r>
                  <a:rPr kumimoji="1" lang="zh-CN" altLang="en-US" sz="2400" dirty="0"/>
                  <a:t> </a:t>
                </a:r>
                <a:r>
                  <a:rPr lang="en-US" altLang="zh-CN" sz="2400" dirty="0"/>
                  <a:t>generation</a:t>
                </a:r>
                <a:endParaRPr kumimoji="1" lang="en" altLang="zh-CN" sz="2400" dirty="0"/>
              </a:p>
              <a:p>
                <a:pPr lvl="1"/>
                <a:r>
                  <a:rPr kumimoji="1" lang="en" altLang="zh-CN" sz="2000" i="1" dirty="0"/>
                  <a:t>﻿enclosing subgraph</a:t>
                </a:r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 </a:t>
                </a:r>
                <a:r>
                  <a:rPr kumimoji="1" lang="en-US" altLang="zh-CN" sz="2000" dirty="0"/>
                  <a:t>t</a:t>
                </a:r>
                <a:r>
                  <a:rPr kumimoji="1" lang="en" altLang="zh-CN" sz="2000" dirty="0"/>
                  <a:t>he graph induced by all the nodes that occur on a path between u and v.</a:t>
                </a:r>
                <a:r>
                  <a:rPr kumimoji="1" lang="zh-CN" altLang="en-US" sz="2000" dirty="0"/>
                  <a:t>       </a:t>
                </a:r>
                <a:r>
                  <a:rPr kumimoji="1" lang="en-US" altLang="zh-CN" sz="2000" dirty="0"/>
                  <a:t>(﻿by taking the intersection,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)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E28BD3EC-51CA-EC41-906E-FE76DCAC35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752" y="1060295"/>
                <a:ext cx="11072060" cy="5292951"/>
              </a:xfrm>
              <a:blipFill>
                <a:blip r:embed="rId2"/>
                <a:stretch>
                  <a:fillRect l="-1606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FAFA196-0295-C545-B155-9962278B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285" y="3563916"/>
            <a:ext cx="2662364" cy="2694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8CF703-1AAB-964A-8EE3-83214E4D9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14"/>
          <a:stretch/>
        </p:blipFill>
        <p:spPr>
          <a:xfrm>
            <a:off x="585813" y="3712489"/>
            <a:ext cx="2767313" cy="2494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D1DCD8-FDB7-6240-8C36-648474A7B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14"/>
          <a:stretch/>
        </p:blipFill>
        <p:spPr>
          <a:xfrm>
            <a:off x="4423049" y="3712489"/>
            <a:ext cx="2767313" cy="2494311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C62271EA-1052-B44C-ADF5-9C873EBDAC28}"/>
              </a:ext>
            </a:extLst>
          </p:cNvPr>
          <p:cNvSpPr/>
          <p:nvPr/>
        </p:nvSpPr>
        <p:spPr>
          <a:xfrm>
            <a:off x="5017683" y="4934848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080CA3D-BE7B-3E40-89F8-AC0F445DA081}"/>
              </a:ext>
            </a:extLst>
          </p:cNvPr>
          <p:cNvSpPr/>
          <p:nvPr/>
        </p:nvSpPr>
        <p:spPr>
          <a:xfrm>
            <a:off x="6263557" y="4620552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F25A571-0AFD-5F46-9E5C-0AABA66FB51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369313" y="4801817"/>
            <a:ext cx="894244" cy="242425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18836241-FE2B-384C-8B88-102390498EBE}"/>
              </a:ext>
            </a:extLst>
          </p:cNvPr>
          <p:cNvSpPr/>
          <p:nvPr/>
        </p:nvSpPr>
        <p:spPr>
          <a:xfrm>
            <a:off x="8463293" y="3892429"/>
            <a:ext cx="2521527" cy="2401454"/>
          </a:xfrm>
          <a:custGeom>
            <a:avLst/>
            <a:gdLst>
              <a:gd name="connsiteX0" fmla="*/ 960582 w 2521527"/>
              <a:gd name="connsiteY0" fmla="*/ 0 h 2401454"/>
              <a:gd name="connsiteX1" fmla="*/ 0 w 2521527"/>
              <a:gd name="connsiteY1" fmla="*/ 988291 h 2401454"/>
              <a:gd name="connsiteX2" fmla="*/ 600363 w 2521527"/>
              <a:gd name="connsiteY2" fmla="*/ 2272145 h 2401454"/>
              <a:gd name="connsiteX3" fmla="*/ 2521527 w 2521527"/>
              <a:gd name="connsiteY3" fmla="*/ 2401454 h 2401454"/>
              <a:gd name="connsiteX4" fmla="*/ 2124363 w 2521527"/>
              <a:gd name="connsiteY4" fmla="*/ 452582 h 2401454"/>
              <a:gd name="connsiteX5" fmla="*/ 960582 w 2521527"/>
              <a:gd name="connsiteY5" fmla="*/ 0 h 24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1527" h="2401454">
                <a:moveTo>
                  <a:pt x="960582" y="0"/>
                </a:moveTo>
                <a:lnTo>
                  <a:pt x="0" y="988291"/>
                </a:lnTo>
                <a:lnTo>
                  <a:pt x="600363" y="2272145"/>
                </a:lnTo>
                <a:lnTo>
                  <a:pt x="2521527" y="2401454"/>
                </a:lnTo>
                <a:lnTo>
                  <a:pt x="2124363" y="452582"/>
                </a:lnTo>
                <a:lnTo>
                  <a:pt x="960582" y="0"/>
                </a:lnTo>
                <a:close/>
              </a:path>
            </a:pathLst>
          </a:cu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2B09D2EE-6711-A74B-9C87-87D42178C933}"/>
              </a:ext>
            </a:extLst>
          </p:cNvPr>
          <p:cNvSpPr/>
          <p:nvPr/>
        </p:nvSpPr>
        <p:spPr>
          <a:xfrm>
            <a:off x="3363141" y="4767718"/>
            <a:ext cx="762591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AB643CFD-25D8-0147-8A7D-F0EA31CEC2AE}"/>
              </a:ext>
            </a:extLst>
          </p:cNvPr>
          <p:cNvSpPr/>
          <p:nvPr/>
        </p:nvSpPr>
        <p:spPr>
          <a:xfrm>
            <a:off x="7282689" y="4815951"/>
            <a:ext cx="762591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50010F1-591C-944A-B0D2-AF7197406951}"/>
              </a:ext>
            </a:extLst>
          </p:cNvPr>
          <p:cNvSpPr txBox="1"/>
          <p:nvPr/>
        </p:nvSpPr>
        <p:spPr>
          <a:xfrm>
            <a:off x="3304422" y="4473452"/>
            <a:ext cx="72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query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E71EF58-3732-8943-957A-4064C4F0CB92}"/>
              </a:ext>
            </a:extLst>
          </p:cNvPr>
          <p:cNvSpPr txBox="1"/>
          <p:nvPr/>
        </p:nvSpPr>
        <p:spPr>
          <a:xfrm>
            <a:off x="7195227" y="4475814"/>
            <a:ext cx="101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generate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subgraph</a:t>
            </a:r>
            <a:endParaRPr kumimoji="1" lang="zh-CN" altLang="en-US" dirty="0"/>
          </a:p>
        </p:txBody>
      </p: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ADA5217C-1862-A64E-B435-0FBFE096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AC222D-8B8F-0745-B1D1-040AB207D069}"/>
              </a:ext>
            </a:extLst>
          </p:cNvPr>
          <p:cNvSpPr txBox="1"/>
          <p:nvPr/>
        </p:nvSpPr>
        <p:spPr>
          <a:xfrm>
            <a:off x="10828034" y="5116113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k=2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52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49" y="1107583"/>
            <a:ext cx="11042835" cy="303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2: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labeling</a:t>
            </a:r>
          </a:p>
          <a:p>
            <a:r>
              <a:rPr lang="en-US" altLang="zh-CN" dirty="0"/>
              <a:t>aims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entity-independent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r>
              <a:rPr lang="zh-CN" altLang="en-US" dirty="0"/>
              <a:t> </a:t>
            </a:r>
            <a:r>
              <a:rPr lang="en" altLang="zh-CN" dirty="0"/>
              <a:t>﻿is labeled with </a:t>
            </a:r>
            <a:r>
              <a:rPr lang="en-US" altLang="zh-CN" dirty="0"/>
              <a:t>(</a:t>
            </a:r>
            <a:r>
              <a:rPr lang="en" altLang="zh-CN" dirty="0">
                <a:solidFill>
                  <a:schemeClr val="accent2">
                    <a:lumMod val="50000"/>
                  </a:schemeClr>
                </a:solidFill>
              </a:rPr>
              <a:t>d(</a:t>
            </a:r>
            <a:r>
              <a:rPr lang="en" altLang="zh-CN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" altLang="zh-CN" dirty="0">
                <a:solidFill>
                  <a:schemeClr val="accent2">
                    <a:lumMod val="50000"/>
                  </a:schemeClr>
                </a:solidFill>
              </a:rPr>
              <a:t>, u), d(</a:t>
            </a:r>
            <a:r>
              <a:rPr lang="en" altLang="zh-CN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" altLang="zh-CN" dirty="0">
                <a:solidFill>
                  <a:schemeClr val="accent2">
                    <a:lumMod val="50000"/>
                  </a:schemeClr>
                </a:solidFill>
              </a:rPr>
              <a:t>, v)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altLang="zh-CN" dirty="0"/>
              <a:t>﻿d(</a:t>
            </a:r>
            <a:r>
              <a:rPr lang="en-US" altLang="zh-CN" dirty="0" err="1"/>
              <a:t>i</a:t>
            </a:r>
            <a:r>
              <a:rPr lang="en-US" altLang="zh-CN" dirty="0"/>
              <a:t>, u) denotes the shortest distance between nodes </a:t>
            </a:r>
            <a:r>
              <a:rPr lang="en-US" altLang="zh-CN" dirty="0" err="1"/>
              <a:t>i</a:t>
            </a:r>
            <a:r>
              <a:rPr lang="en-US" altLang="zh-CN" dirty="0"/>
              <a:t> and u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counted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" altLang="zh-CN" dirty="0"/>
              <a:t>﻿Dijkstras algorithm</a:t>
            </a:r>
            <a:endParaRPr lang="en-US" altLang="zh-CN" dirty="0"/>
          </a:p>
          <a:p>
            <a:pPr lvl="1"/>
            <a:r>
              <a:rPr lang="en" altLang="zh-CN" dirty="0"/>
              <a:t>The node features are [</a:t>
            </a:r>
            <a:r>
              <a:rPr lang="en" altLang="zh-CN" dirty="0">
                <a:solidFill>
                  <a:schemeClr val="accent2">
                    <a:lumMod val="50000"/>
                  </a:schemeClr>
                </a:solidFill>
              </a:rPr>
              <a:t>one-hot(d(</a:t>
            </a:r>
            <a:r>
              <a:rPr lang="en" altLang="zh-CN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" altLang="zh-CN" dirty="0">
                <a:solidFill>
                  <a:schemeClr val="accent2">
                    <a:lumMod val="50000"/>
                  </a:schemeClr>
                </a:solidFill>
              </a:rPr>
              <a:t>, u))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accent2">
                    <a:lumMod val="50000"/>
                  </a:schemeClr>
                </a:solidFill>
              </a:rPr>
              <a:t>⊕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accent2">
                    <a:lumMod val="50000"/>
                  </a:schemeClr>
                </a:solidFill>
              </a:rPr>
              <a:t>one-hot(d(</a:t>
            </a:r>
            <a:r>
              <a:rPr lang="en" altLang="zh-CN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" altLang="zh-CN" dirty="0">
                <a:solidFill>
                  <a:schemeClr val="accent2">
                    <a:lumMod val="50000"/>
                  </a:schemeClr>
                </a:solidFill>
              </a:rPr>
              <a:t>, v))</a:t>
            </a:r>
            <a:r>
              <a:rPr lang="en" altLang="zh-CN" dirty="0"/>
              <a:t>]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A46AEA-8399-9A43-BCE9-AE51568D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885" y="3919009"/>
            <a:ext cx="3017419" cy="28139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F44155-9A2F-714D-B24A-1C7BCA75D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465" y="3952893"/>
            <a:ext cx="2662364" cy="269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FE94A6-83B8-DF4C-BC62-18FC3BE4B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14"/>
          <a:stretch/>
        </p:blipFill>
        <p:spPr>
          <a:xfrm>
            <a:off x="353006" y="4103649"/>
            <a:ext cx="2767313" cy="2494311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67D1B5C0-66B3-824A-B604-5604BC1EB4E5}"/>
              </a:ext>
            </a:extLst>
          </p:cNvPr>
          <p:cNvSpPr/>
          <p:nvPr/>
        </p:nvSpPr>
        <p:spPr>
          <a:xfrm>
            <a:off x="947640" y="5326008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316FA86-06E2-4D4A-B2C3-436537B84DD1}"/>
              </a:ext>
            </a:extLst>
          </p:cNvPr>
          <p:cNvSpPr/>
          <p:nvPr/>
        </p:nvSpPr>
        <p:spPr>
          <a:xfrm>
            <a:off x="2193514" y="5011712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70F6E4FB-3435-3445-B872-6DC39A8665FD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299270" y="5192977"/>
            <a:ext cx="894244" cy="242425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148B64FC-E229-8240-A685-D60E84EDC4E7}"/>
              </a:ext>
            </a:extLst>
          </p:cNvPr>
          <p:cNvSpPr/>
          <p:nvPr/>
        </p:nvSpPr>
        <p:spPr>
          <a:xfrm>
            <a:off x="3574473" y="4281406"/>
            <a:ext cx="2521527" cy="2401454"/>
          </a:xfrm>
          <a:custGeom>
            <a:avLst/>
            <a:gdLst>
              <a:gd name="connsiteX0" fmla="*/ 960582 w 2521527"/>
              <a:gd name="connsiteY0" fmla="*/ 0 h 2401454"/>
              <a:gd name="connsiteX1" fmla="*/ 0 w 2521527"/>
              <a:gd name="connsiteY1" fmla="*/ 988291 h 2401454"/>
              <a:gd name="connsiteX2" fmla="*/ 600363 w 2521527"/>
              <a:gd name="connsiteY2" fmla="*/ 2272145 h 2401454"/>
              <a:gd name="connsiteX3" fmla="*/ 2521527 w 2521527"/>
              <a:gd name="connsiteY3" fmla="*/ 2401454 h 2401454"/>
              <a:gd name="connsiteX4" fmla="*/ 2124363 w 2521527"/>
              <a:gd name="connsiteY4" fmla="*/ 452582 h 2401454"/>
              <a:gd name="connsiteX5" fmla="*/ 960582 w 2521527"/>
              <a:gd name="connsiteY5" fmla="*/ 0 h 24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1527" h="2401454">
                <a:moveTo>
                  <a:pt x="960582" y="0"/>
                </a:moveTo>
                <a:lnTo>
                  <a:pt x="0" y="988291"/>
                </a:lnTo>
                <a:lnTo>
                  <a:pt x="600363" y="2272145"/>
                </a:lnTo>
                <a:lnTo>
                  <a:pt x="2521527" y="2401454"/>
                </a:lnTo>
                <a:lnTo>
                  <a:pt x="2124363" y="452582"/>
                </a:lnTo>
                <a:lnTo>
                  <a:pt x="960582" y="0"/>
                </a:lnTo>
                <a:close/>
              </a:path>
            </a:pathLst>
          </a:cu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45DDDCB4-7351-924A-8441-76A52DC04C34}"/>
              </a:ext>
            </a:extLst>
          </p:cNvPr>
          <p:cNvCxnSpPr>
            <a:cxnSpLocks/>
          </p:cNvCxnSpPr>
          <p:nvPr/>
        </p:nvCxnSpPr>
        <p:spPr>
          <a:xfrm>
            <a:off x="6807504" y="3899249"/>
            <a:ext cx="0" cy="274863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1D0BE17-B46E-BF44-AD89-DFF672F2FCFA}"/>
              </a:ext>
            </a:extLst>
          </p:cNvPr>
          <p:cNvSpPr txBox="1"/>
          <p:nvPr/>
        </p:nvSpPr>
        <p:spPr>
          <a:xfrm>
            <a:off x="5864935" y="3872816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step1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AC7300-87CE-A94B-880F-662F8B368BD9}"/>
              </a:ext>
            </a:extLst>
          </p:cNvPr>
          <p:cNvSpPr txBox="1"/>
          <p:nvPr/>
        </p:nvSpPr>
        <p:spPr>
          <a:xfrm>
            <a:off x="6903907" y="387281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step2</a:t>
            </a:r>
            <a:endParaRPr kumimoji="1" lang="zh-CN" altLang="en-US" sz="2400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84B8E08E-2671-F64B-B419-EBA35B9341C3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1D576E02-33CF-2349-A19C-D8E3A052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DB5213-2D0D-8149-94F9-435E0C160FFE}"/>
              </a:ext>
            </a:extLst>
          </p:cNvPr>
          <p:cNvSpPr txBox="1"/>
          <p:nvPr/>
        </p:nvSpPr>
        <p:spPr>
          <a:xfrm>
            <a:off x="8411245" y="777045"/>
            <a:ext cx="33629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/>
              <a:t>Two</a:t>
            </a:r>
            <a:r>
              <a:rPr lang="zh-CN" altLang="en-US" b="1" dirty="0"/>
              <a:t> </a:t>
            </a:r>
            <a:r>
              <a:rPr lang="en-US" altLang="zh-CN" b="1" dirty="0"/>
              <a:t>key</a:t>
            </a:r>
            <a:r>
              <a:rPr lang="zh-CN" altLang="en-US" b="1" dirty="0"/>
              <a:t> </a:t>
            </a:r>
            <a:r>
              <a:rPr lang="en-US" altLang="zh-CN" b="1" dirty="0"/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subgraph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preparing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(step1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&amp;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scoring</a:t>
            </a:r>
            <a:r>
              <a:rPr lang="zh-CN" altLang="en-US" dirty="0"/>
              <a:t> </a:t>
            </a:r>
            <a:r>
              <a:rPr lang="en-US" altLang="zh-CN" dirty="0"/>
              <a:t>(step</a:t>
            </a:r>
            <a:r>
              <a:rPr lang="zh-CN" altLang="en-US" dirty="0"/>
              <a:t> </a:t>
            </a:r>
            <a:r>
              <a:rPr lang="en-US" altLang="zh-CN" dirty="0"/>
              <a:t>3)</a:t>
            </a:r>
            <a:endParaRPr lang="e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564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id="{F42D4BEA-0F1D-0B47-A1FB-DC168ED97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14"/>
          <a:stretch/>
        </p:blipFill>
        <p:spPr>
          <a:xfrm>
            <a:off x="1257379" y="2667336"/>
            <a:ext cx="2767313" cy="2494311"/>
          </a:xfrm>
          <a:prstGeom prst="rect">
            <a:avLst/>
          </a:prstGeom>
        </p:spPr>
      </p:pic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23" y="1092827"/>
            <a:ext cx="11042835" cy="85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3: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scoring</a:t>
            </a:r>
            <a:endParaRPr lang="e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FF5CDAD7-124F-D94E-B6BC-42BF7866C11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FC54BE05-56B7-724F-B420-12F76C355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94" y="2815761"/>
            <a:ext cx="2462393" cy="2296389"/>
          </a:xfrm>
          <a:prstGeom prst="rect">
            <a:avLst/>
          </a:prstGeom>
        </p:spPr>
      </p:pic>
      <p:sp>
        <p:nvSpPr>
          <p:cNvPr id="64" name="椭圆 63">
            <a:extLst>
              <a:ext uri="{FF2B5EF4-FFF2-40B4-BE49-F238E27FC236}">
                <a16:creationId xmlns:a16="http://schemas.microsoft.com/office/drawing/2014/main" id="{3D3C18B8-C581-8E44-ABA0-0283B502AD23}"/>
              </a:ext>
            </a:extLst>
          </p:cNvPr>
          <p:cNvSpPr/>
          <p:nvPr/>
        </p:nvSpPr>
        <p:spPr>
          <a:xfrm>
            <a:off x="1852013" y="3889695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EAF00A4-66CD-5046-BFAD-B68ED00568E9}"/>
              </a:ext>
            </a:extLst>
          </p:cNvPr>
          <p:cNvSpPr/>
          <p:nvPr/>
        </p:nvSpPr>
        <p:spPr>
          <a:xfrm>
            <a:off x="3097887" y="3575399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A140B331-4BEA-BD4C-8794-C405C440A4AE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2203643" y="3756664"/>
            <a:ext cx="894244" cy="242425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9FD83CF5-300F-A342-A0B0-CF76E679EDC5}"/>
              </a:ext>
            </a:extLst>
          </p:cNvPr>
          <p:cNvCxnSpPr>
            <a:cxnSpLocks/>
          </p:cNvCxnSpPr>
          <p:nvPr/>
        </p:nvCxnSpPr>
        <p:spPr>
          <a:xfrm>
            <a:off x="7323058" y="2612188"/>
            <a:ext cx="0" cy="249996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3E50465B-BCDA-3345-8A2E-6C3C5E814040}"/>
              </a:ext>
            </a:extLst>
          </p:cNvPr>
          <p:cNvSpPr txBox="1"/>
          <p:nvPr/>
        </p:nvSpPr>
        <p:spPr>
          <a:xfrm>
            <a:off x="6250112" y="266168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step2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7F7EFF5-D8DB-B648-A7C3-692098743271}"/>
              </a:ext>
            </a:extLst>
          </p:cNvPr>
          <p:cNvSpPr txBox="1"/>
          <p:nvPr/>
        </p:nvSpPr>
        <p:spPr>
          <a:xfrm>
            <a:off x="3301831" y="263032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step1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右箭头 69">
            <a:extLst>
              <a:ext uri="{FF2B5EF4-FFF2-40B4-BE49-F238E27FC236}">
                <a16:creationId xmlns:a16="http://schemas.microsoft.com/office/drawing/2014/main" id="{402372B2-ADEF-C24A-8D25-4C2A9F2E7952}"/>
              </a:ext>
            </a:extLst>
          </p:cNvPr>
          <p:cNvSpPr/>
          <p:nvPr/>
        </p:nvSpPr>
        <p:spPr>
          <a:xfrm>
            <a:off x="6703592" y="3638626"/>
            <a:ext cx="1510894" cy="340275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B63BC60-B562-9242-B30D-C27B2055DFDF}"/>
                  </a:ext>
                </a:extLst>
              </p:cNvPr>
              <p:cNvSpPr txBox="1"/>
              <p:nvPr/>
            </p:nvSpPr>
            <p:spPr>
              <a:xfrm>
                <a:off x="8263503" y="3575391"/>
                <a:ext cx="2333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r>
                        <a:rPr kumimoji="1" lang="zh-CN" altLang="en-US" sz="28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[0,1]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B63BC60-B562-9242-B30D-C27B2055D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503" y="3575391"/>
                <a:ext cx="2333331" cy="523220"/>
              </a:xfrm>
              <a:prstGeom prst="rect">
                <a:avLst/>
              </a:prstGeom>
              <a:blipFill>
                <a:blip r:embed="rId4"/>
                <a:stretch>
                  <a:fillRect r="-541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8651F12-7107-024B-B44E-FE0519574E87}"/>
              </a:ext>
            </a:extLst>
          </p:cNvPr>
          <p:cNvSpPr txBox="1"/>
          <p:nvPr/>
        </p:nvSpPr>
        <p:spPr>
          <a:xfrm>
            <a:off x="6781884" y="3254643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scoring</a:t>
            </a:r>
            <a:endParaRPr kumimoji="1" lang="zh-CN" altLang="en-US" sz="24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4228021-0933-FB4E-AD9A-4C9C8885765C}"/>
              </a:ext>
            </a:extLst>
          </p:cNvPr>
          <p:cNvSpPr txBox="1"/>
          <p:nvPr/>
        </p:nvSpPr>
        <p:spPr>
          <a:xfrm>
            <a:off x="8606062" y="266168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step3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灯片编号占位符 3">
            <a:extLst>
              <a:ext uri="{FF2B5EF4-FFF2-40B4-BE49-F238E27FC236}">
                <a16:creationId xmlns:a16="http://schemas.microsoft.com/office/drawing/2014/main" id="{B160FF99-9565-A844-81F6-8488666F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D8B93EB-FC9E-3143-9DE3-5CD6765289DB}"/>
              </a:ext>
            </a:extLst>
          </p:cNvPr>
          <p:cNvSpPr txBox="1"/>
          <p:nvPr/>
        </p:nvSpPr>
        <p:spPr>
          <a:xfrm>
            <a:off x="8411245" y="777045"/>
            <a:ext cx="33629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/>
              <a:t>Two</a:t>
            </a:r>
            <a:r>
              <a:rPr lang="zh-CN" altLang="en-US" b="1" dirty="0"/>
              <a:t> </a:t>
            </a:r>
            <a:r>
              <a:rPr lang="en-US" altLang="zh-CN" b="1" dirty="0"/>
              <a:t>key</a:t>
            </a:r>
            <a:r>
              <a:rPr lang="zh-CN" altLang="en-US" b="1" dirty="0"/>
              <a:t> </a:t>
            </a:r>
            <a:r>
              <a:rPr lang="en-US" altLang="zh-CN" b="1" dirty="0"/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preparing</a:t>
            </a:r>
            <a:r>
              <a:rPr lang="zh-CN" altLang="en-US" dirty="0"/>
              <a:t> </a:t>
            </a:r>
            <a:r>
              <a:rPr lang="en-US" altLang="zh-CN" dirty="0"/>
              <a:t>(step1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subgraph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scoring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(step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3)</a:t>
            </a:r>
            <a:endParaRPr lang="en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36688-5CBA-0A42-ACEB-D18FCC7F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9468196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About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the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paper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5BDF8-0C8F-2D4B-A400-49FB4EAB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16" y="1325563"/>
            <a:ext cx="8009243" cy="497852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Title:</a:t>
            </a:r>
            <a:r>
              <a:rPr lang="zh-CN" altLang="en-US" sz="2400" dirty="0"/>
              <a:t> </a:t>
            </a:r>
            <a:r>
              <a:rPr lang="en" altLang="zh-CN" sz="2400" dirty="0"/>
              <a:t>Inductive Relation Prediction by Subgraph Reasoning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r>
              <a:rPr lang="en-US" altLang="zh-CN" sz="2200" dirty="0"/>
              <a:t>Authors:</a:t>
            </a:r>
            <a:r>
              <a:rPr lang="zh-CN" altLang="en-US" sz="2200" dirty="0"/>
              <a:t> </a:t>
            </a:r>
            <a:r>
              <a:rPr lang="en-US" altLang="zh-CN" sz="2200" dirty="0"/>
              <a:t>﻿Komal K. </a:t>
            </a:r>
            <a:r>
              <a:rPr lang="en-US" altLang="zh-CN" sz="2200" dirty="0" err="1"/>
              <a:t>Teru</a:t>
            </a:r>
            <a:r>
              <a:rPr lang="en-US" altLang="zh-CN" sz="2200" dirty="0"/>
              <a:t>, </a:t>
            </a:r>
            <a:r>
              <a:rPr lang="zh-CN" altLang="en-US" sz="2200" dirty="0"/>
              <a:t> </a:t>
            </a:r>
            <a:r>
              <a:rPr lang="en-US" altLang="zh-CN" sz="2200" dirty="0"/>
              <a:t>Etienne Denis,</a:t>
            </a:r>
            <a:r>
              <a:rPr lang="zh-CN" altLang="en-US" sz="2200" dirty="0"/>
              <a:t>  </a:t>
            </a:r>
            <a:r>
              <a:rPr lang="en-US" altLang="zh-CN" sz="2200" dirty="0"/>
              <a:t>William L. Hamilton</a:t>
            </a:r>
          </a:p>
          <a:p>
            <a:r>
              <a:rPr kumimoji="1" lang="en-US" altLang="zh-CN" sz="2200" dirty="0"/>
              <a:t>Conference: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ICML’20</a:t>
            </a:r>
          </a:p>
          <a:p>
            <a:r>
              <a:rPr kumimoji="1" lang="en-US" altLang="zh-CN" sz="2200" dirty="0"/>
              <a:t>Affiliation: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﻿McGill University,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Mila</a:t>
            </a:r>
          </a:p>
          <a:p>
            <a:r>
              <a:rPr kumimoji="1" lang="en-US" altLang="zh-CN" sz="2000" dirty="0">
                <a:latin typeface="Gill Sans MT" charset="0"/>
                <a:ea typeface="Gill Sans MT" charset="0"/>
                <a:cs typeface="Gill Sans MT" charset="0"/>
              </a:rPr>
              <a:t>Paper: </a:t>
            </a:r>
            <a:r>
              <a:rPr kumimoji="1" lang="en-US" altLang="zh-CN" sz="2000" dirty="0">
                <a:latin typeface="Gill Sans MT" charset="0"/>
                <a:ea typeface="Gill Sans MT" charset="0"/>
                <a:cs typeface="Gill Sans MT" charset="0"/>
                <a:hlinkClick r:id="rId3"/>
              </a:rPr>
              <a:t>http://proceedings.mlr.press/v119/teru20a/teru20a.pdf</a:t>
            </a:r>
            <a:endParaRPr kumimoji="1" lang="en-US" altLang="zh-CN" sz="20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kumimoji="1" lang="en-US" altLang="zh-CN" sz="2000" dirty="0">
                <a:latin typeface="Gill Sans MT" charset="0"/>
                <a:ea typeface="Gill Sans MT" charset="0"/>
                <a:cs typeface="Gill Sans MT" charset="0"/>
              </a:rPr>
              <a:t>Code:</a:t>
            </a:r>
            <a:r>
              <a:rPr kumimoji="1" lang="zh-CN" altLang="en-US" sz="2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" altLang="zh-CN" sz="2000" dirty="0">
                <a:latin typeface="Gill Sans MT" charset="0"/>
                <a:ea typeface="Gill Sans MT" charset="0"/>
                <a:cs typeface="Gill Sans MT" charset="0"/>
                <a:hlinkClick r:id="rId4"/>
              </a:rPr>
              <a:t>https://github.com/kkteru/grail</a:t>
            </a:r>
            <a:endParaRPr kumimoji="1" lang="en" altLang="zh-CN" sz="2000" dirty="0">
              <a:latin typeface="Gill Sans MT" charset="0"/>
              <a:ea typeface="Gill Sans MT" charset="0"/>
              <a:cs typeface="Gill Sans MT" charset="0"/>
            </a:endParaRPr>
          </a:p>
          <a:p>
            <a:pPr marL="0" indent="0"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87938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id="{F42D4BEA-0F1D-0B47-A1FB-DC168ED97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14"/>
          <a:stretch/>
        </p:blipFill>
        <p:spPr>
          <a:xfrm>
            <a:off x="1103267" y="1742663"/>
            <a:ext cx="2767313" cy="2494311"/>
          </a:xfrm>
          <a:prstGeom prst="rect">
            <a:avLst/>
          </a:prstGeom>
        </p:spPr>
      </p:pic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23" y="1092827"/>
            <a:ext cx="11042835" cy="85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3: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scoring</a:t>
            </a:r>
            <a:endParaRPr lang="e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8E9FE0E1-CEB3-964F-A4A8-E7224E95B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772" y="4420560"/>
            <a:ext cx="2305264" cy="2149853"/>
          </a:xfrm>
          <a:prstGeom prst="rect">
            <a:avLst/>
          </a:prstGeom>
        </p:spPr>
      </p:pic>
      <p:sp>
        <p:nvSpPr>
          <p:cNvPr id="35" name="椭圆 34">
            <a:extLst>
              <a:ext uri="{FF2B5EF4-FFF2-40B4-BE49-F238E27FC236}">
                <a16:creationId xmlns:a16="http://schemas.microsoft.com/office/drawing/2014/main" id="{7D8D9B56-4868-394C-9731-FDA465F4CD86}"/>
              </a:ext>
            </a:extLst>
          </p:cNvPr>
          <p:cNvSpPr/>
          <p:nvPr/>
        </p:nvSpPr>
        <p:spPr>
          <a:xfrm>
            <a:off x="3766308" y="4481529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C0AD58A-F244-1747-A06F-09441C1BA0B8}"/>
              </a:ext>
            </a:extLst>
          </p:cNvPr>
          <p:cNvSpPr/>
          <p:nvPr/>
        </p:nvSpPr>
        <p:spPr>
          <a:xfrm>
            <a:off x="3099497" y="514282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4549023" y="4786184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4249934" y="554570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3567343" y="5896660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4932694" y="612725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566467" y="5188758"/>
                <a:ext cx="533030" cy="287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67" y="5188758"/>
                <a:ext cx="533030" cy="287386"/>
              </a:xfrm>
              <a:prstGeom prst="rect">
                <a:avLst/>
              </a:prstGeom>
              <a:blipFill>
                <a:blip r:embed="rId4"/>
                <a:stretch>
                  <a:fillRect l="-11905" r="-2381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/>
              <p:nvPr/>
            </p:nvSpPr>
            <p:spPr>
              <a:xfrm>
                <a:off x="3499793" y="6299948"/>
                <a:ext cx="533030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793" y="6299948"/>
                <a:ext cx="533030" cy="287964"/>
              </a:xfrm>
              <a:prstGeom prst="rect">
                <a:avLst/>
              </a:prstGeom>
              <a:blipFill>
                <a:blip r:embed="rId5"/>
                <a:stretch>
                  <a:fillRect l="-9302" r="-232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4282508" y="5557315"/>
                <a:ext cx="533030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08" y="5557315"/>
                <a:ext cx="533030" cy="289375"/>
              </a:xfrm>
              <a:prstGeom prst="rect">
                <a:avLst/>
              </a:prstGeom>
              <a:blipFill>
                <a:blip r:embed="rId6"/>
                <a:stretch>
                  <a:fillRect l="-9302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766308" y="4339778"/>
                <a:ext cx="533030" cy="286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308" y="4339778"/>
                <a:ext cx="533030" cy="286810"/>
              </a:xfrm>
              <a:prstGeom prst="rect">
                <a:avLst/>
              </a:prstGeom>
              <a:blipFill>
                <a:blip r:embed="rId7"/>
                <a:stretch>
                  <a:fillRect l="-9302" r="-232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5065706" y="6187259"/>
                <a:ext cx="533030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06" y="6187259"/>
                <a:ext cx="533030" cy="293607"/>
              </a:xfrm>
              <a:prstGeom prst="rect">
                <a:avLst/>
              </a:prstGeom>
              <a:blipFill>
                <a:blip r:embed="rId8"/>
                <a:stretch>
                  <a:fillRect l="-9302" r="-2326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4900583" y="4905471"/>
                <a:ext cx="533030" cy="28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8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583" y="4905471"/>
                <a:ext cx="533030" cy="289695"/>
              </a:xfrm>
              <a:prstGeom prst="rect">
                <a:avLst/>
              </a:prstGeom>
              <a:blipFill>
                <a:blip r:embed="rId9"/>
                <a:stretch>
                  <a:fillRect l="-9302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图片 41">
            <a:extLst>
              <a:ext uri="{FF2B5EF4-FFF2-40B4-BE49-F238E27FC236}">
                <a16:creationId xmlns:a16="http://schemas.microsoft.com/office/drawing/2014/main" id="{DAA976F5-596D-A34D-82C2-526CB7DA1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936" y="4407717"/>
            <a:ext cx="2305264" cy="2149853"/>
          </a:xfrm>
          <a:prstGeom prst="rect">
            <a:avLst/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2900E7EB-A391-6641-8C4F-7B6444C58E2A}"/>
              </a:ext>
            </a:extLst>
          </p:cNvPr>
          <p:cNvSpPr/>
          <p:nvPr/>
        </p:nvSpPr>
        <p:spPr>
          <a:xfrm>
            <a:off x="9897472" y="446868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57300BD-2AFB-1F45-ACA5-8201DCC15A88}"/>
              </a:ext>
            </a:extLst>
          </p:cNvPr>
          <p:cNvSpPr/>
          <p:nvPr/>
        </p:nvSpPr>
        <p:spPr>
          <a:xfrm>
            <a:off x="9230661" y="512998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ACC9D2DF-441E-6D48-BABC-0D517121D0D8}"/>
              </a:ext>
            </a:extLst>
          </p:cNvPr>
          <p:cNvSpPr/>
          <p:nvPr/>
        </p:nvSpPr>
        <p:spPr>
          <a:xfrm>
            <a:off x="10680187" y="477334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39625DC-9B69-2445-9130-71FC311C166F}"/>
              </a:ext>
            </a:extLst>
          </p:cNvPr>
          <p:cNvSpPr/>
          <p:nvPr/>
        </p:nvSpPr>
        <p:spPr>
          <a:xfrm>
            <a:off x="10381098" y="553286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593756F9-E0D4-1640-B566-D2C5E3AF43D3}"/>
              </a:ext>
            </a:extLst>
          </p:cNvPr>
          <p:cNvSpPr/>
          <p:nvPr/>
        </p:nvSpPr>
        <p:spPr>
          <a:xfrm>
            <a:off x="9698507" y="588381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DAC9ECAD-3B6E-B14A-A695-2F7029CC3D1F}"/>
              </a:ext>
            </a:extLst>
          </p:cNvPr>
          <p:cNvSpPr/>
          <p:nvPr/>
        </p:nvSpPr>
        <p:spPr>
          <a:xfrm>
            <a:off x="11063858" y="6114409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8CDC801-8DE5-BF44-AB38-6E2E32A3FDF4}"/>
                  </a:ext>
                </a:extLst>
              </p:cNvPr>
              <p:cNvSpPr txBox="1"/>
              <p:nvPr/>
            </p:nvSpPr>
            <p:spPr>
              <a:xfrm>
                <a:off x="8882517" y="5200411"/>
                <a:ext cx="313419" cy="287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8CDC801-8DE5-BF44-AB38-6E2E32A3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517" y="5200411"/>
                <a:ext cx="313419" cy="287386"/>
              </a:xfrm>
              <a:prstGeom prst="rect">
                <a:avLst/>
              </a:prstGeom>
              <a:blipFill>
                <a:blip r:embed="rId10"/>
                <a:stretch>
                  <a:fillRect l="-15385" t="-4167" r="-384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1560F99-7C4E-3C4F-ABCB-7255BC3153BC}"/>
                  </a:ext>
                </a:extLst>
              </p:cNvPr>
              <p:cNvSpPr txBox="1"/>
              <p:nvPr/>
            </p:nvSpPr>
            <p:spPr>
              <a:xfrm>
                <a:off x="9630957" y="6287105"/>
                <a:ext cx="313419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1560F99-7C4E-3C4F-ABCB-7255BC31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957" y="6287105"/>
                <a:ext cx="313419" cy="287964"/>
              </a:xfrm>
              <a:prstGeom prst="rect">
                <a:avLst/>
              </a:prstGeom>
              <a:blipFill>
                <a:blip r:embed="rId11"/>
                <a:stretch>
                  <a:fillRect l="-16000" r="-40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42">
                <a:extLst>
                  <a:ext uri="{FF2B5EF4-FFF2-40B4-BE49-F238E27FC236}">
                    <a16:creationId xmlns:a16="http://schemas.microsoft.com/office/drawing/2014/main" id="{95D73FF1-E3AD-3041-A8B3-FE2852B4F137}"/>
                  </a:ext>
                </a:extLst>
              </p:cNvPr>
              <p:cNvSpPr txBox="1"/>
              <p:nvPr/>
            </p:nvSpPr>
            <p:spPr>
              <a:xfrm>
                <a:off x="10413672" y="5544472"/>
                <a:ext cx="313419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7" name="文本框 42">
                <a:extLst>
                  <a:ext uri="{FF2B5EF4-FFF2-40B4-BE49-F238E27FC236}">
                    <a16:creationId xmlns:a16="http://schemas.microsoft.com/office/drawing/2014/main" id="{95D73FF1-E3AD-3041-A8B3-FE2852B4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672" y="5544472"/>
                <a:ext cx="313419" cy="289375"/>
              </a:xfrm>
              <a:prstGeom prst="rect">
                <a:avLst/>
              </a:prstGeom>
              <a:blipFill>
                <a:blip r:embed="rId12"/>
                <a:stretch>
                  <a:fillRect l="-11538" r="-384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42">
                <a:extLst>
                  <a:ext uri="{FF2B5EF4-FFF2-40B4-BE49-F238E27FC236}">
                    <a16:creationId xmlns:a16="http://schemas.microsoft.com/office/drawing/2014/main" id="{3EA73E74-1ADE-EA48-9A2E-7C10BB860958}"/>
                  </a:ext>
                </a:extLst>
              </p:cNvPr>
              <p:cNvSpPr txBox="1"/>
              <p:nvPr/>
            </p:nvSpPr>
            <p:spPr>
              <a:xfrm>
                <a:off x="9888383" y="4284523"/>
                <a:ext cx="313419" cy="286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文本框 42">
                <a:extLst>
                  <a:ext uri="{FF2B5EF4-FFF2-40B4-BE49-F238E27FC236}">
                    <a16:creationId xmlns:a16="http://schemas.microsoft.com/office/drawing/2014/main" id="{3EA73E74-1ADE-EA48-9A2E-7C10BB860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383" y="4284523"/>
                <a:ext cx="313419" cy="286810"/>
              </a:xfrm>
              <a:prstGeom prst="rect">
                <a:avLst/>
              </a:prstGeom>
              <a:blipFill>
                <a:blip r:embed="rId13"/>
                <a:stretch>
                  <a:fillRect l="-15385" t="-4348" r="-384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42">
                <a:extLst>
                  <a:ext uri="{FF2B5EF4-FFF2-40B4-BE49-F238E27FC236}">
                    <a16:creationId xmlns:a16="http://schemas.microsoft.com/office/drawing/2014/main" id="{13C01F09-C166-4F4E-9D1E-FA142A7B74CB}"/>
                  </a:ext>
                </a:extLst>
              </p:cNvPr>
              <p:cNvSpPr txBox="1"/>
              <p:nvPr/>
            </p:nvSpPr>
            <p:spPr>
              <a:xfrm>
                <a:off x="11196870" y="6174416"/>
                <a:ext cx="313419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9" name="文本框 42">
                <a:extLst>
                  <a:ext uri="{FF2B5EF4-FFF2-40B4-BE49-F238E27FC236}">
                    <a16:creationId xmlns:a16="http://schemas.microsoft.com/office/drawing/2014/main" id="{13C01F09-C166-4F4E-9D1E-FA142A7B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870" y="6174416"/>
                <a:ext cx="313419" cy="293607"/>
              </a:xfrm>
              <a:prstGeom prst="rect">
                <a:avLst/>
              </a:prstGeom>
              <a:blipFill>
                <a:blip r:embed="rId14"/>
                <a:stretch>
                  <a:fillRect l="-15385" r="-3846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42">
                <a:extLst>
                  <a:ext uri="{FF2B5EF4-FFF2-40B4-BE49-F238E27FC236}">
                    <a16:creationId xmlns:a16="http://schemas.microsoft.com/office/drawing/2014/main" id="{000F8218-12CE-0549-AE09-8B8EC395623F}"/>
                  </a:ext>
                </a:extLst>
              </p:cNvPr>
              <p:cNvSpPr txBox="1"/>
              <p:nvPr/>
            </p:nvSpPr>
            <p:spPr>
              <a:xfrm>
                <a:off x="11031747" y="4892628"/>
                <a:ext cx="313419" cy="28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0" name="文本框 42">
                <a:extLst>
                  <a:ext uri="{FF2B5EF4-FFF2-40B4-BE49-F238E27FC236}">
                    <a16:creationId xmlns:a16="http://schemas.microsoft.com/office/drawing/2014/main" id="{000F8218-12CE-0549-AE09-8B8EC3956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747" y="4892628"/>
                <a:ext cx="313419" cy="289695"/>
              </a:xfrm>
              <a:prstGeom prst="rect">
                <a:avLst/>
              </a:prstGeom>
              <a:blipFill>
                <a:blip r:embed="rId15"/>
                <a:stretch>
                  <a:fillRect l="-15385" t="-4167" r="-384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右箭头 60">
            <a:extLst>
              <a:ext uri="{FF2B5EF4-FFF2-40B4-BE49-F238E27FC236}">
                <a16:creationId xmlns:a16="http://schemas.microsoft.com/office/drawing/2014/main" id="{6BE5C467-EE38-2243-9BF9-1D2CA1B0C7F0}"/>
              </a:ext>
            </a:extLst>
          </p:cNvPr>
          <p:cNvSpPr/>
          <p:nvPr/>
        </p:nvSpPr>
        <p:spPr>
          <a:xfrm>
            <a:off x="5378625" y="5209281"/>
            <a:ext cx="3369665" cy="340275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AB64C1-49C0-3942-92B4-A0987340354E}"/>
              </a:ext>
            </a:extLst>
          </p:cNvPr>
          <p:cNvSpPr txBox="1"/>
          <p:nvPr/>
        </p:nvSpPr>
        <p:spPr>
          <a:xfrm>
            <a:off x="5883074" y="5510721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Message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passing</a:t>
            </a:r>
            <a:endParaRPr kumimoji="1" lang="zh-CN" altLang="en-US" sz="2400" dirty="0"/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FF5CDAD7-124F-D94E-B6BC-42BF7866C11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FC54BE05-56B7-724F-B420-12F76C355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282" y="1891088"/>
            <a:ext cx="2462393" cy="2296389"/>
          </a:xfrm>
          <a:prstGeom prst="rect">
            <a:avLst/>
          </a:prstGeom>
        </p:spPr>
      </p:pic>
      <p:sp>
        <p:nvSpPr>
          <p:cNvPr id="64" name="椭圆 63">
            <a:extLst>
              <a:ext uri="{FF2B5EF4-FFF2-40B4-BE49-F238E27FC236}">
                <a16:creationId xmlns:a16="http://schemas.microsoft.com/office/drawing/2014/main" id="{3D3C18B8-C581-8E44-ABA0-0283B502AD23}"/>
              </a:ext>
            </a:extLst>
          </p:cNvPr>
          <p:cNvSpPr/>
          <p:nvPr/>
        </p:nvSpPr>
        <p:spPr>
          <a:xfrm>
            <a:off x="1697901" y="2965022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EAF00A4-66CD-5046-BFAD-B68ED00568E9}"/>
              </a:ext>
            </a:extLst>
          </p:cNvPr>
          <p:cNvSpPr/>
          <p:nvPr/>
        </p:nvSpPr>
        <p:spPr>
          <a:xfrm>
            <a:off x="2943775" y="2650726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A140B331-4BEA-BD4C-8794-C405C440A4AE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2049531" y="2831991"/>
            <a:ext cx="894244" cy="242425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9FD83CF5-300F-A342-A0B0-CF76E679EDC5}"/>
              </a:ext>
            </a:extLst>
          </p:cNvPr>
          <p:cNvCxnSpPr>
            <a:cxnSpLocks/>
          </p:cNvCxnSpPr>
          <p:nvPr/>
        </p:nvCxnSpPr>
        <p:spPr>
          <a:xfrm>
            <a:off x="7009400" y="1737012"/>
            <a:ext cx="0" cy="249996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3E50465B-BCDA-3345-8A2E-6C3C5E814040}"/>
              </a:ext>
            </a:extLst>
          </p:cNvPr>
          <p:cNvSpPr txBox="1"/>
          <p:nvPr/>
        </p:nvSpPr>
        <p:spPr>
          <a:xfrm>
            <a:off x="6096000" y="173701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step2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7F7EFF5-D8DB-B648-A7C3-692098743271}"/>
              </a:ext>
            </a:extLst>
          </p:cNvPr>
          <p:cNvSpPr txBox="1"/>
          <p:nvPr/>
        </p:nvSpPr>
        <p:spPr>
          <a:xfrm>
            <a:off x="3147719" y="170565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step1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右箭头 69">
            <a:extLst>
              <a:ext uri="{FF2B5EF4-FFF2-40B4-BE49-F238E27FC236}">
                <a16:creationId xmlns:a16="http://schemas.microsoft.com/office/drawing/2014/main" id="{402372B2-ADEF-C24A-8D25-4C2A9F2E7952}"/>
              </a:ext>
            </a:extLst>
          </p:cNvPr>
          <p:cNvSpPr/>
          <p:nvPr/>
        </p:nvSpPr>
        <p:spPr>
          <a:xfrm>
            <a:off x="6389934" y="2763450"/>
            <a:ext cx="1510894" cy="340275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B63BC60-B562-9242-B30D-C27B2055DFDF}"/>
                  </a:ext>
                </a:extLst>
              </p:cNvPr>
              <p:cNvSpPr txBox="1"/>
              <p:nvPr/>
            </p:nvSpPr>
            <p:spPr>
              <a:xfrm>
                <a:off x="7939865" y="2650726"/>
                <a:ext cx="2333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r>
                        <a:rPr kumimoji="1" lang="zh-CN" altLang="en-US" sz="28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[0,1]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B63BC60-B562-9242-B30D-C27B2055D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65" y="2650726"/>
                <a:ext cx="2333331" cy="523220"/>
              </a:xfrm>
              <a:prstGeom prst="rect">
                <a:avLst/>
              </a:prstGeom>
              <a:blipFill>
                <a:blip r:embed="rId16"/>
                <a:stretch>
                  <a:fillRect r="-1081" b="-18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8651F12-7107-024B-B44E-FE0519574E87}"/>
              </a:ext>
            </a:extLst>
          </p:cNvPr>
          <p:cNvSpPr txBox="1"/>
          <p:nvPr/>
        </p:nvSpPr>
        <p:spPr>
          <a:xfrm>
            <a:off x="6468226" y="2379467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scoring</a:t>
            </a:r>
            <a:endParaRPr kumimoji="1"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ED875C-E397-1F45-9C58-509AE58EA35A}"/>
              </a:ext>
            </a:extLst>
          </p:cNvPr>
          <p:cNvSpPr txBox="1"/>
          <p:nvPr/>
        </p:nvSpPr>
        <p:spPr>
          <a:xfrm>
            <a:off x="6469876" y="4819485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GNN</a:t>
            </a:r>
            <a:endParaRPr kumimoji="1" lang="zh-CN" altLang="en-US" sz="24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4228021-0933-FB4E-AD9A-4C9C8885765C}"/>
              </a:ext>
            </a:extLst>
          </p:cNvPr>
          <p:cNvSpPr txBox="1"/>
          <p:nvPr/>
        </p:nvSpPr>
        <p:spPr>
          <a:xfrm>
            <a:off x="8451950" y="1737011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step3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F006ED3-9AFE-D540-AEA2-86A1F24EB37B}"/>
              </a:ext>
            </a:extLst>
          </p:cNvPr>
          <p:cNvSpPr/>
          <p:nvPr/>
        </p:nvSpPr>
        <p:spPr>
          <a:xfrm flipH="1">
            <a:off x="6308936" y="2494884"/>
            <a:ext cx="1591888" cy="679062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8C030A5-5FA0-9742-92A0-A1DD0B792336}"/>
              </a:ext>
            </a:extLst>
          </p:cNvPr>
          <p:cNvSpPr/>
          <p:nvPr/>
        </p:nvSpPr>
        <p:spPr>
          <a:xfrm flipH="1">
            <a:off x="2486923" y="4288386"/>
            <a:ext cx="9156358" cy="2400089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5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16" y="1256855"/>
            <a:ext cx="11042835" cy="85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3: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encoding</a:t>
            </a:r>
            <a:r>
              <a:rPr lang="zh-CN" altLang="en-US" sz="3400" dirty="0"/>
              <a:t> </a:t>
            </a:r>
            <a:r>
              <a:rPr lang="en-US" altLang="zh-CN" sz="3400" dirty="0"/>
              <a:t>and</a:t>
            </a:r>
            <a:r>
              <a:rPr lang="zh-CN" altLang="en-US" sz="3400" dirty="0"/>
              <a:t> </a:t>
            </a:r>
            <a:r>
              <a:rPr lang="en-US" altLang="zh-CN" sz="3400" dirty="0"/>
              <a:t>scoring</a:t>
            </a:r>
            <a:endParaRPr lang="e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7091DB-ADEE-594E-811E-5170086E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306" y="3907360"/>
            <a:ext cx="4794483" cy="850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E9FE0E1-CEB3-964F-A4A8-E7224E95B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92" y="3451292"/>
            <a:ext cx="2305264" cy="2149853"/>
          </a:xfrm>
          <a:prstGeom prst="rect">
            <a:avLst/>
          </a:prstGeom>
        </p:spPr>
      </p:pic>
      <p:sp>
        <p:nvSpPr>
          <p:cNvPr id="35" name="椭圆 34">
            <a:extLst>
              <a:ext uri="{FF2B5EF4-FFF2-40B4-BE49-F238E27FC236}">
                <a16:creationId xmlns:a16="http://schemas.microsoft.com/office/drawing/2014/main" id="{7D8D9B56-4868-394C-9731-FDA465F4CD86}"/>
              </a:ext>
            </a:extLst>
          </p:cNvPr>
          <p:cNvSpPr/>
          <p:nvPr/>
        </p:nvSpPr>
        <p:spPr>
          <a:xfrm>
            <a:off x="2026328" y="351226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C0AD58A-F244-1747-A06F-09441C1BA0B8}"/>
              </a:ext>
            </a:extLst>
          </p:cNvPr>
          <p:cNvSpPr/>
          <p:nvPr/>
        </p:nvSpPr>
        <p:spPr>
          <a:xfrm>
            <a:off x="1359517" y="417355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809043" y="381691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509954" y="457643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1827363" y="492739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3192714" y="5157984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826487" y="4219490"/>
                <a:ext cx="533030" cy="287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87" y="4219490"/>
                <a:ext cx="533030" cy="287386"/>
              </a:xfrm>
              <a:prstGeom prst="rect">
                <a:avLst/>
              </a:prstGeom>
              <a:blipFill>
                <a:blip r:embed="rId4"/>
                <a:stretch>
                  <a:fillRect l="-11628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/>
              <p:nvPr/>
            </p:nvSpPr>
            <p:spPr>
              <a:xfrm>
                <a:off x="1759813" y="5330680"/>
                <a:ext cx="533030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813" y="5330680"/>
                <a:ext cx="533030" cy="287964"/>
              </a:xfrm>
              <a:prstGeom prst="rect">
                <a:avLst/>
              </a:prstGeom>
              <a:blipFill>
                <a:blip r:embed="rId5"/>
                <a:stretch>
                  <a:fillRect l="-9302" r="-232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542528" y="4588047"/>
                <a:ext cx="533030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528" y="4588047"/>
                <a:ext cx="533030" cy="289375"/>
              </a:xfrm>
              <a:prstGeom prst="rect">
                <a:avLst/>
              </a:prstGeom>
              <a:blipFill>
                <a:blip r:embed="rId6"/>
                <a:stretch>
                  <a:fillRect l="-9302" t="-4348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026328" y="3370510"/>
                <a:ext cx="533030" cy="286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28" y="3370510"/>
                <a:ext cx="533030" cy="286810"/>
              </a:xfrm>
              <a:prstGeom prst="rect">
                <a:avLst/>
              </a:prstGeom>
              <a:blipFill>
                <a:blip r:embed="rId7"/>
                <a:stretch>
                  <a:fillRect l="-9302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325726" y="5217991"/>
                <a:ext cx="533030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26" y="5217991"/>
                <a:ext cx="533030" cy="293607"/>
              </a:xfrm>
              <a:prstGeom prst="rect">
                <a:avLst/>
              </a:prstGeom>
              <a:blipFill>
                <a:blip r:embed="rId8"/>
                <a:stretch>
                  <a:fillRect l="-11905" r="-2381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160603" y="3936203"/>
                <a:ext cx="533030" cy="28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8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603" y="3936203"/>
                <a:ext cx="533030" cy="289695"/>
              </a:xfrm>
              <a:prstGeom prst="rect">
                <a:avLst/>
              </a:prstGeom>
              <a:blipFill>
                <a:blip r:embed="rId9"/>
                <a:stretch>
                  <a:fillRect l="-9302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图片 41">
            <a:extLst>
              <a:ext uri="{FF2B5EF4-FFF2-40B4-BE49-F238E27FC236}">
                <a16:creationId xmlns:a16="http://schemas.microsoft.com/office/drawing/2014/main" id="{DAA976F5-596D-A34D-82C2-526CB7DA1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798" y="3451292"/>
            <a:ext cx="2305264" cy="2149853"/>
          </a:xfrm>
          <a:prstGeom prst="rect">
            <a:avLst/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2900E7EB-A391-6641-8C4F-7B6444C58E2A}"/>
              </a:ext>
            </a:extLst>
          </p:cNvPr>
          <p:cNvSpPr/>
          <p:nvPr/>
        </p:nvSpPr>
        <p:spPr>
          <a:xfrm>
            <a:off x="9952334" y="351226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57300BD-2AFB-1F45-ACA5-8201DCC15A88}"/>
              </a:ext>
            </a:extLst>
          </p:cNvPr>
          <p:cNvSpPr/>
          <p:nvPr/>
        </p:nvSpPr>
        <p:spPr>
          <a:xfrm>
            <a:off x="9285523" y="417355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ACC9D2DF-441E-6D48-BABC-0D517121D0D8}"/>
              </a:ext>
            </a:extLst>
          </p:cNvPr>
          <p:cNvSpPr/>
          <p:nvPr/>
        </p:nvSpPr>
        <p:spPr>
          <a:xfrm>
            <a:off x="10735049" y="381691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39625DC-9B69-2445-9130-71FC311C166F}"/>
              </a:ext>
            </a:extLst>
          </p:cNvPr>
          <p:cNvSpPr/>
          <p:nvPr/>
        </p:nvSpPr>
        <p:spPr>
          <a:xfrm>
            <a:off x="10435960" y="457643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593756F9-E0D4-1640-B566-D2C5E3AF43D3}"/>
              </a:ext>
            </a:extLst>
          </p:cNvPr>
          <p:cNvSpPr/>
          <p:nvPr/>
        </p:nvSpPr>
        <p:spPr>
          <a:xfrm>
            <a:off x="9753369" y="492739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DAC9ECAD-3B6E-B14A-A695-2F7029CC3D1F}"/>
              </a:ext>
            </a:extLst>
          </p:cNvPr>
          <p:cNvSpPr/>
          <p:nvPr/>
        </p:nvSpPr>
        <p:spPr>
          <a:xfrm>
            <a:off x="11118720" y="5157984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8CDC801-8DE5-BF44-AB38-6E2E32A3FDF4}"/>
                  </a:ext>
                </a:extLst>
              </p:cNvPr>
              <p:cNvSpPr txBox="1"/>
              <p:nvPr/>
            </p:nvSpPr>
            <p:spPr>
              <a:xfrm>
                <a:off x="8937379" y="4243986"/>
                <a:ext cx="313419" cy="287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8CDC801-8DE5-BF44-AB38-6E2E32A3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379" y="4243986"/>
                <a:ext cx="313419" cy="287386"/>
              </a:xfrm>
              <a:prstGeom prst="rect">
                <a:avLst/>
              </a:prstGeom>
              <a:blipFill>
                <a:blip r:embed="rId10"/>
                <a:stretch>
                  <a:fillRect l="-15385" t="-4348" r="-384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1560F99-7C4E-3C4F-ABCB-7255BC3153BC}"/>
                  </a:ext>
                </a:extLst>
              </p:cNvPr>
              <p:cNvSpPr txBox="1"/>
              <p:nvPr/>
            </p:nvSpPr>
            <p:spPr>
              <a:xfrm>
                <a:off x="9685819" y="5330680"/>
                <a:ext cx="313419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1560F99-7C4E-3C4F-ABCB-7255BC31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819" y="5330680"/>
                <a:ext cx="313419" cy="287964"/>
              </a:xfrm>
              <a:prstGeom prst="rect">
                <a:avLst/>
              </a:prstGeom>
              <a:blipFill>
                <a:blip r:embed="rId11"/>
                <a:stretch>
                  <a:fillRect l="-15385" r="-384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42">
                <a:extLst>
                  <a:ext uri="{FF2B5EF4-FFF2-40B4-BE49-F238E27FC236}">
                    <a16:creationId xmlns:a16="http://schemas.microsoft.com/office/drawing/2014/main" id="{95D73FF1-E3AD-3041-A8B3-FE2852B4F137}"/>
                  </a:ext>
                </a:extLst>
              </p:cNvPr>
              <p:cNvSpPr txBox="1"/>
              <p:nvPr/>
            </p:nvSpPr>
            <p:spPr>
              <a:xfrm>
                <a:off x="10468534" y="4588047"/>
                <a:ext cx="313419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7" name="文本框 42">
                <a:extLst>
                  <a:ext uri="{FF2B5EF4-FFF2-40B4-BE49-F238E27FC236}">
                    <a16:creationId xmlns:a16="http://schemas.microsoft.com/office/drawing/2014/main" id="{95D73FF1-E3AD-3041-A8B3-FE2852B4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534" y="4588047"/>
                <a:ext cx="313419" cy="289375"/>
              </a:xfrm>
              <a:prstGeom prst="rect">
                <a:avLst/>
              </a:prstGeom>
              <a:blipFill>
                <a:blip r:embed="rId12"/>
                <a:stretch>
                  <a:fillRect l="-15385" t="-4348" r="-384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42">
                <a:extLst>
                  <a:ext uri="{FF2B5EF4-FFF2-40B4-BE49-F238E27FC236}">
                    <a16:creationId xmlns:a16="http://schemas.microsoft.com/office/drawing/2014/main" id="{3EA73E74-1ADE-EA48-9A2E-7C10BB860958}"/>
                  </a:ext>
                </a:extLst>
              </p:cNvPr>
              <p:cNvSpPr txBox="1"/>
              <p:nvPr/>
            </p:nvSpPr>
            <p:spPr>
              <a:xfrm>
                <a:off x="9943245" y="3328098"/>
                <a:ext cx="313419" cy="286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文本框 42">
                <a:extLst>
                  <a:ext uri="{FF2B5EF4-FFF2-40B4-BE49-F238E27FC236}">
                    <a16:creationId xmlns:a16="http://schemas.microsoft.com/office/drawing/2014/main" id="{3EA73E74-1ADE-EA48-9A2E-7C10BB860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245" y="3328098"/>
                <a:ext cx="313419" cy="286810"/>
              </a:xfrm>
              <a:prstGeom prst="rect">
                <a:avLst/>
              </a:prstGeom>
              <a:blipFill>
                <a:blip r:embed="rId13"/>
                <a:stretch>
                  <a:fillRect l="-15385" t="-4348" r="-384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42">
                <a:extLst>
                  <a:ext uri="{FF2B5EF4-FFF2-40B4-BE49-F238E27FC236}">
                    <a16:creationId xmlns:a16="http://schemas.microsoft.com/office/drawing/2014/main" id="{13C01F09-C166-4F4E-9D1E-FA142A7B74CB}"/>
                  </a:ext>
                </a:extLst>
              </p:cNvPr>
              <p:cNvSpPr txBox="1"/>
              <p:nvPr/>
            </p:nvSpPr>
            <p:spPr>
              <a:xfrm>
                <a:off x="11251732" y="5217991"/>
                <a:ext cx="313419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9" name="文本框 42">
                <a:extLst>
                  <a:ext uri="{FF2B5EF4-FFF2-40B4-BE49-F238E27FC236}">
                    <a16:creationId xmlns:a16="http://schemas.microsoft.com/office/drawing/2014/main" id="{13C01F09-C166-4F4E-9D1E-FA142A7B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732" y="5217991"/>
                <a:ext cx="313419" cy="293607"/>
              </a:xfrm>
              <a:prstGeom prst="rect">
                <a:avLst/>
              </a:prstGeom>
              <a:blipFill>
                <a:blip r:embed="rId14"/>
                <a:stretch>
                  <a:fillRect l="-20000" r="-4000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42">
                <a:extLst>
                  <a:ext uri="{FF2B5EF4-FFF2-40B4-BE49-F238E27FC236}">
                    <a16:creationId xmlns:a16="http://schemas.microsoft.com/office/drawing/2014/main" id="{000F8218-12CE-0549-AE09-8B8EC395623F}"/>
                  </a:ext>
                </a:extLst>
              </p:cNvPr>
              <p:cNvSpPr txBox="1"/>
              <p:nvPr/>
            </p:nvSpPr>
            <p:spPr>
              <a:xfrm>
                <a:off x="11086609" y="3936203"/>
                <a:ext cx="313419" cy="28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0" name="文本框 42">
                <a:extLst>
                  <a:ext uri="{FF2B5EF4-FFF2-40B4-BE49-F238E27FC236}">
                    <a16:creationId xmlns:a16="http://schemas.microsoft.com/office/drawing/2014/main" id="{000F8218-12CE-0549-AE09-8B8EC3956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609" y="3936203"/>
                <a:ext cx="313419" cy="289695"/>
              </a:xfrm>
              <a:prstGeom prst="rect">
                <a:avLst/>
              </a:prstGeom>
              <a:blipFill>
                <a:blip r:embed="rId15"/>
                <a:stretch>
                  <a:fillRect l="-20000" t="-4348" r="-4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右箭头 60">
            <a:extLst>
              <a:ext uri="{FF2B5EF4-FFF2-40B4-BE49-F238E27FC236}">
                <a16:creationId xmlns:a16="http://schemas.microsoft.com/office/drawing/2014/main" id="{6BE5C467-EE38-2243-9BF9-1D2CA1B0C7F0}"/>
              </a:ext>
            </a:extLst>
          </p:cNvPr>
          <p:cNvSpPr/>
          <p:nvPr/>
        </p:nvSpPr>
        <p:spPr>
          <a:xfrm>
            <a:off x="3858756" y="4817709"/>
            <a:ext cx="5274629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FE4D6E-F5A2-4340-9B36-F16C91ABEA8B}"/>
                  </a:ext>
                </a:extLst>
              </p:cNvPr>
              <p:cNvSpPr txBox="1"/>
              <p:nvPr/>
            </p:nvSpPr>
            <p:spPr>
              <a:xfrm>
                <a:off x="669230" y="2146866"/>
                <a:ext cx="5750228" cy="855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representation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node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layer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(k-1)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kumimoji="1" lang="zh-CN" altLang="en-US" sz="2400" dirty="0"/>
                  <a:t>     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representation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node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layer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k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FE4D6E-F5A2-4340-9B36-F16C91ABE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30" y="2146866"/>
                <a:ext cx="5750228" cy="855106"/>
              </a:xfrm>
              <a:prstGeom prst="rect">
                <a:avLst/>
              </a:prstGeom>
              <a:blipFill>
                <a:blip r:embed="rId16"/>
                <a:stretch>
                  <a:fillRect l="-220" t="-2899" r="-661"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2DAB64C1-49C0-3942-92B4-A0987340354E}"/>
              </a:ext>
            </a:extLst>
          </p:cNvPr>
          <p:cNvSpPr txBox="1"/>
          <p:nvPr/>
        </p:nvSpPr>
        <p:spPr>
          <a:xfrm>
            <a:off x="5159707" y="5099847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Message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passing</a:t>
            </a:r>
            <a:endParaRPr kumimoji="1" lang="zh-CN" altLang="en-US" sz="2400" dirty="0"/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FF5CDAD7-124F-D94E-B6BC-42BF7866C11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62" name="灯片编号占位符 3">
            <a:extLst>
              <a:ext uri="{FF2B5EF4-FFF2-40B4-BE49-F238E27FC236}">
                <a16:creationId xmlns:a16="http://schemas.microsoft.com/office/drawing/2014/main" id="{FDD0EFC4-1622-114E-9480-96623FEE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00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1" y="928739"/>
            <a:ext cx="11042835" cy="85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3: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encoding</a:t>
            </a:r>
            <a:r>
              <a:rPr lang="zh-CN" altLang="en-US" sz="3400" dirty="0"/>
              <a:t> </a:t>
            </a:r>
            <a:r>
              <a:rPr lang="en-US" altLang="zh-CN" sz="3400" dirty="0"/>
              <a:t>and</a:t>
            </a:r>
            <a:r>
              <a:rPr lang="zh-CN" altLang="en-US" sz="3400" dirty="0"/>
              <a:t> </a:t>
            </a:r>
            <a:r>
              <a:rPr lang="en-US" altLang="zh-CN" sz="3400" dirty="0"/>
              <a:t>scoring</a:t>
            </a:r>
          </a:p>
          <a:p>
            <a:endParaRPr lang="e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7091DB-ADEE-594E-811E-5170086E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6" y="4464404"/>
            <a:ext cx="4794483" cy="8503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75A02-51D2-EE45-8529-55ED703E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19" y="4013828"/>
            <a:ext cx="4305300" cy="1193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564304-32A3-3F49-A987-CCDD6A7F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196" y="5366650"/>
            <a:ext cx="5637363" cy="5626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75EA30-205C-AD41-BB0A-132EB0B9D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369" y="5904632"/>
            <a:ext cx="2763492" cy="5662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2D2660-4847-8847-8F88-9B457BBCD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564" y="1584889"/>
            <a:ext cx="2305264" cy="2149853"/>
          </a:xfrm>
          <a:prstGeom prst="rect">
            <a:avLst/>
          </a:prstGeom>
        </p:spPr>
      </p:pic>
      <p:sp>
        <p:nvSpPr>
          <p:cNvPr id="8" name="左大括号 7">
            <a:extLst>
              <a:ext uri="{FF2B5EF4-FFF2-40B4-BE49-F238E27FC236}">
                <a16:creationId xmlns:a16="http://schemas.microsoft.com/office/drawing/2014/main" id="{84B025E2-920F-6944-A628-2CFEB18677F5}"/>
              </a:ext>
            </a:extLst>
          </p:cNvPr>
          <p:cNvSpPr/>
          <p:nvPr/>
        </p:nvSpPr>
        <p:spPr>
          <a:xfrm>
            <a:off x="6146157" y="5358352"/>
            <a:ext cx="202039" cy="1269670"/>
          </a:xfrm>
          <a:prstGeom prst="leftBrac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5F75BF-4EEE-0141-86C1-ED8D34BF87AD}"/>
              </a:ext>
            </a:extLst>
          </p:cNvPr>
          <p:cNvSpPr/>
          <p:nvPr/>
        </p:nvSpPr>
        <p:spPr>
          <a:xfrm flipH="1">
            <a:off x="8009682" y="4282335"/>
            <a:ext cx="906544" cy="613458"/>
          </a:xfrm>
          <a:prstGeom prst="rect">
            <a:avLst/>
          </a:prstGeom>
          <a:noFill/>
          <a:ln w="317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6FE36018-16F0-B54D-A7CF-6706066775CE}"/>
              </a:ext>
            </a:extLst>
          </p:cNvPr>
          <p:cNvCxnSpPr>
            <a:cxnSpLocks/>
            <a:stCxn id="8" idx="1"/>
            <a:endCxn id="11" idx="0"/>
          </p:cNvCxnSpPr>
          <p:nvPr/>
        </p:nvCxnSpPr>
        <p:spPr>
          <a:xfrm rot="10800000" flipH="1">
            <a:off x="6146156" y="4282335"/>
            <a:ext cx="2316797" cy="1710852"/>
          </a:xfrm>
          <a:prstGeom prst="curvedConnector4">
            <a:avLst>
              <a:gd name="adj1" fmla="val -28352"/>
              <a:gd name="adj2" fmla="val 126217"/>
            </a:avLst>
          </a:prstGeom>
          <a:ln w="2222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CE154A21-7274-9B4D-A63F-14AC45210FA7}"/>
              </a:ext>
            </a:extLst>
          </p:cNvPr>
          <p:cNvSpPr/>
          <p:nvPr/>
        </p:nvSpPr>
        <p:spPr>
          <a:xfrm>
            <a:off x="6383369" y="2707140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34DDB01-AF09-7447-BD3A-B18382FCF2F9}"/>
              </a:ext>
            </a:extLst>
          </p:cNvPr>
          <p:cNvSpPr/>
          <p:nvPr/>
        </p:nvSpPr>
        <p:spPr>
          <a:xfrm>
            <a:off x="5692535" y="3054771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BE23846-F765-BE48-BD8D-5EB870F737CD}"/>
              </a:ext>
            </a:extLst>
          </p:cNvPr>
          <p:cNvSpPr/>
          <p:nvPr/>
        </p:nvSpPr>
        <p:spPr>
          <a:xfrm>
            <a:off x="7057886" y="3291581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34DDB01-AF09-7447-BD3A-B18382FCF2F9}"/>
              </a:ext>
            </a:extLst>
          </p:cNvPr>
          <p:cNvSpPr/>
          <p:nvPr/>
        </p:nvSpPr>
        <p:spPr>
          <a:xfrm>
            <a:off x="5233855" y="2307155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5894969" y="164585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C4D2420-29FA-BE42-8647-00EB623C73D9}"/>
              </a:ext>
            </a:extLst>
          </p:cNvPr>
          <p:cNvSpPr/>
          <p:nvPr/>
        </p:nvSpPr>
        <p:spPr>
          <a:xfrm>
            <a:off x="6684981" y="194245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F827B2E5-AD13-2A4B-A697-FA9B16708C05}"/>
              </a:ext>
            </a:extLst>
          </p:cNvPr>
          <p:cNvSpPr/>
          <p:nvPr/>
        </p:nvSpPr>
        <p:spPr>
          <a:xfrm>
            <a:off x="5081088" y="3854370"/>
            <a:ext cx="395997" cy="2882096"/>
          </a:xfrm>
          <a:prstGeom prst="leftBrace">
            <a:avLst>
              <a:gd name="adj1" fmla="val 31716"/>
              <a:gd name="adj2" fmla="val 30578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8E9FE0E1-CEB3-964F-A4A8-E7224E95B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79" y="1584889"/>
            <a:ext cx="2305264" cy="2149853"/>
          </a:xfrm>
          <a:prstGeom prst="rect">
            <a:avLst/>
          </a:prstGeom>
        </p:spPr>
      </p:pic>
      <p:sp>
        <p:nvSpPr>
          <p:cNvPr id="35" name="椭圆 34">
            <a:extLst>
              <a:ext uri="{FF2B5EF4-FFF2-40B4-BE49-F238E27FC236}">
                <a16:creationId xmlns:a16="http://schemas.microsoft.com/office/drawing/2014/main" id="{7D8D9B56-4868-394C-9731-FDA465F4CD86}"/>
              </a:ext>
            </a:extLst>
          </p:cNvPr>
          <p:cNvSpPr/>
          <p:nvPr/>
        </p:nvSpPr>
        <p:spPr>
          <a:xfrm>
            <a:off x="2505515" y="164585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C0AD58A-F244-1747-A06F-09441C1BA0B8}"/>
              </a:ext>
            </a:extLst>
          </p:cNvPr>
          <p:cNvSpPr/>
          <p:nvPr/>
        </p:nvSpPr>
        <p:spPr>
          <a:xfrm>
            <a:off x="1838704" y="230715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3288230" y="195051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989141" y="2710034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306550" y="3060989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3671901" y="329158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566DFA6-06B2-014D-AEE2-B88E2B73B3AB}"/>
              </a:ext>
            </a:extLst>
          </p:cNvPr>
          <p:cNvSpPr txBox="1"/>
          <p:nvPr/>
        </p:nvSpPr>
        <p:spPr>
          <a:xfrm>
            <a:off x="246707" y="4070061"/>
            <a:ext cx="440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Aggregated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k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 </a:t>
            </a:r>
            <a:r>
              <a:rPr kumimoji="1" lang="en-US" altLang="zh-CN" dirty="0"/>
              <a:t>(for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t)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1305674" y="2353087"/>
                <a:ext cx="533030" cy="287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74" y="2353087"/>
                <a:ext cx="533030" cy="287386"/>
              </a:xfrm>
              <a:prstGeom prst="rect">
                <a:avLst/>
              </a:prstGeom>
              <a:blipFill>
                <a:blip r:embed="rId7"/>
                <a:stretch>
                  <a:fillRect l="-9302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/>
              <p:nvPr/>
            </p:nvSpPr>
            <p:spPr>
              <a:xfrm>
                <a:off x="2239000" y="3464277"/>
                <a:ext cx="533030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00" y="3464277"/>
                <a:ext cx="533030" cy="287964"/>
              </a:xfrm>
              <a:prstGeom prst="rect">
                <a:avLst/>
              </a:prstGeom>
              <a:blipFill>
                <a:blip r:embed="rId8"/>
                <a:stretch>
                  <a:fillRect l="-9302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021715" y="2721644"/>
                <a:ext cx="533030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15" y="2721644"/>
                <a:ext cx="533030" cy="289375"/>
              </a:xfrm>
              <a:prstGeom prst="rect">
                <a:avLst/>
              </a:prstGeom>
              <a:blipFill>
                <a:blip r:embed="rId9"/>
                <a:stretch>
                  <a:fillRect l="-11905" t="-4167" r="-2381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648024" y="1712835"/>
                <a:ext cx="533030" cy="286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024" y="1712835"/>
                <a:ext cx="533030" cy="286810"/>
              </a:xfrm>
              <a:prstGeom prst="rect">
                <a:avLst/>
              </a:prstGeom>
              <a:blipFill>
                <a:blip r:embed="rId10"/>
                <a:stretch>
                  <a:fillRect l="-9302" r="-232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804913" y="3351588"/>
                <a:ext cx="533030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913" y="3351588"/>
                <a:ext cx="533030" cy="293607"/>
              </a:xfrm>
              <a:prstGeom prst="rect">
                <a:avLst/>
              </a:prstGeom>
              <a:blipFill>
                <a:blip r:embed="rId11"/>
                <a:stretch>
                  <a:fillRect l="-9302" r="-232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639790" y="2069800"/>
                <a:ext cx="533030" cy="28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8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90" y="2069800"/>
                <a:ext cx="533030" cy="289695"/>
              </a:xfrm>
              <a:prstGeom prst="rect">
                <a:avLst/>
              </a:prstGeom>
              <a:blipFill>
                <a:blip r:embed="rId12"/>
                <a:stretch>
                  <a:fillRect l="-9302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2DD87B09-1483-904E-9FEA-C55F241A5902}"/>
              </a:ext>
            </a:extLst>
          </p:cNvPr>
          <p:cNvCxnSpPr>
            <a:stCxn id="27" idx="6"/>
            <a:endCxn id="23" idx="1"/>
          </p:cNvCxnSpPr>
          <p:nvPr/>
        </p:nvCxnSpPr>
        <p:spPr>
          <a:xfrm>
            <a:off x="5585485" y="2488420"/>
            <a:ext cx="849379" cy="27181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C7C6E34C-526F-C842-A2F5-899D21982956}"/>
              </a:ext>
            </a:extLst>
          </p:cNvPr>
          <p:cNvCxnSpPr>
            <a:cxnSpLocks/>
            <a:stCxn id="24" idx="7"/>
            <a:endCxn id="23" idx="2"/>
          </p:cNvCxnSpPr>
          <p:nvPr/>
        </p:nvCxnSpPr>
        <p:spPr>
          <a:xfrm flipV="1">
            <a:off x="5992670" y="2888405"/>
            <a:ext cx="390699" cy="21945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2DD87B09-1483-904E-9FEA-C55F241A5902}"/>
              </a:ext>
            </a:extLst>
          </p:cNvPr>
          <p:cNvCxnSpPr>
            <a:cxnSpLocks/>
            <a:stCxn id="26" idx="1"/>
            <a:endCxn id="23" idx="5"/>
          </p:cNvCxnSpPr>
          <p:nvPr/>
        </p:nvCxnSpPr>
        <p:spPr>
          <a:xfrm flipH="1" flipV="1">
            <a:off x="6683504" y="3016579"/>
            <a:ext cx="425877" cy="32809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>
            <a:extLst>
              <a:ext uri="{FF2B5EF4-FFF2-40B4-BE49-F238E27FC236}">
                <a16:creationId xmlns:a16="http://schemas.microsoft.com/office/drawing/2014/main" id="{FE1D5C1B-E34C-7A4B-ACA0-E42A11C2C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387" y="1504258"/>
            <a:ext cx="2305264" cy="2149853"/>
          </a:xfrm>
          <a:prstGeom prst="rect">
            <a:avLst/>
          </a:prstGeom>
        </p:spPr>
      </p:pic>
      <p:sp>
        <p:nvSpPr>
          <p:cNvPr id="58" name="椭圆 57">
            <a:extLst>
              <a:ext uri="{FF2B5EF4-FFF2-40B4-BE49-F238E27FC236}">
                <a16:creationId xmlns:a16="http://schemas.microsoft.com/office/drawing/2014/main" id="{E72D91ED-EF97-724A-927F-9E84E11B91F6}"/>
              </a:ext>
            </a:extLst>
          </p:cNvPr>
          <p:cNvSpPr/>
          <p:nvPr/>
        </p:nvSpPr>
        <p:spPr>
          <a:xfrm>
            <a:off x="9938192" y="2626509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500818D-E78A-F64A-B521-52D859539161}"/>
              </a:ext>
            </a:extLst>
          </p:cNvPr>
          <p:cNvSpPr/>
          <p:nvPr/>
        </p:nvSpPr>
        <p:spPr>
          <a:xfrm>
            <a:off x="9247358" y="2974140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7EA6C362-A177-D34D-9A3C-E34D5F8EBA24}"/>
              </a:ext>
            </a:extLst>
          </p:cNvPr>
          <p:cNvSpPr/>
          <p:nvPr/>
        </p:nvSpPr>
        <p:spPr>
          <a:xfrm>
            <a:off x="10612709" y="3210950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F5E1EA2-5AFB-BE4F-A3EF-F26289174A20}"/>
              </a:ext>
            </a:extLst>
          </p:cNvPr>
          <p:cNvSpPr/>
          <p:nvPr/>
        </p:nvSpPr>
        <p:spPr>
          <a:xfrm>
            <a:off x="8788678" y="2226524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76519FA6-5FF4-554D-BC7C-A7A253CC2AFB}"/>
              </a:ext>
            </a:extLst>
          </p:cNvPr>
          <p:cNvSpPr/>
          <p:nvPr/>
        </p:nvSpPr>
        <p:spPr>
          <a:xfrm>
            <a:off x="9449792" y="156522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5A1E7C9A-217F-EA4E-96EE-0CDA9A2860F2}"/>
              </a:ext>
            </a:extLst>
          </p:cNvPr>
          <p:cNvSpPr/>
          <p:nvPr/>
        </p:nvSpPr>
        <p:spPr>
          <a:xfrm>
            <a:off x="10239804" y="186182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3DA44826-E130-FA48-A6C2-415AD0F1E486}"/>
                  </a:ext>
                </a:extLst>
              </p:cNvPr>
              <p:cNvSpPr txBox="1"/>
              <p:nvPr/>
            </p:nvSpPr>
            <p:spPr>
              <a:xfrm>
                <a:off x="10183125" y="2488420"/>
                <a:ext cx="674480" cy="5373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3DA44826-E130-FA48-A6C2-415AD0F1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125" y="2488420"/>
                <a:ext cx="674480" cy="537327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右箭头 67">
            <a:extLst>
              <a:ext uri="{FF2B5EF4-FFF2-40B4-BE49-F238E27FC236}">
                <a16:creationId xmlns:a16="http://schemas.microsoft.com/office/drawing/2014/main" id="{D2EB164E-E89F-4E48-8958-35AA99457AFD}"/>
              </a:ext>
            </a:extLst>
          </p:cNvPr>
          <p:cNvSpPr/>
          <p:nvPr/>
        </p:nvSpPr>
        <p:spPr>
          <a:xfrm>
            <a:off x="4265784" y="2627496"/>
            <a:ext cx="762591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右箭头 68">
            <a:extLst>
              <a:ext uri="{FF2B5EF4-FFF2-40B4-BE49-F238E27FC236}">
                <a16:creationId xmlns:a16="http://schemas.microsoft.com/office/drawing/2014/main" id="{6007109D-0B99-4340-ACC7-DF0ABAB618F6}"/>
              </a:ext>
            </a:extLst>
          </p:cNvPr>
          <p:cNvSpPr/>
          <p:nvPr/>
        </p:nvSpPr>
        <p:spPr>
          <a:xfrm>
            <a:off x="7851585" y="2629147"/>
            <a:ext cx="762591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AF93B22-4DBA-C64A-BC93-2C04B00B27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8196" y="296784"/>
            <a:ext cx="5691367" cy="522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303A2E7-6277-C140-ACEA-1CBCF29DF7DE}"/>
              </a:ext>
            </a:extLst>
          </p:cNvPr>
          <p:cNvSpPr txBox="1"/>
          <p:nvPr/>
        </p:nvSpPr>
        <p:spPr>
          <a:xfrm>
            <a:off x="8862653" y="860298"/>
            <a:ext cx="312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Design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GNN.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NeurIPS’20</a:t>
            </a:r>
          </a:p>
        </p:txBody>
      </p:sp>
      <p:sp>
        <p:nvSpPr>
          <p:cNvPr id="49" name="标题 1">
            <a:extLst>
              <a:ext uri="{FF2B5EF4-FFF2-40B4-BE49-F238E27FC236}">
                <a16:creationId xmlns:a16="http://schemas.microsoft.com/office/drawing/2014/main" id="{59601062-95F7-7641-B49F-04C7EFF1485A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2" name="灯片编号占位符 3">
            <a:extLst>
              <a:ext uri="{FF2B5EF4-FFF2-40B4-BE49-F238E27FC236}">
                <a16:creationId xmlns:a16="http://schemas.microsoft.com/office/drawing/2014/main" id="{7E2E4FF1-30EB-8241-861A-24716566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42">
                <a:extLst>
                  <a:ext uri="{FF2B5EF4-FFF2-40B4-BE49-F238E27FC236}">
                    <a16:creationId xmlns:a16="http://schemas.microsoft.com/office/drawing/2014/main" id="{7DEA8932-545C-754C-B1E0-238815F97FED}"/>
                  </a:ext>
                </a:extLst>
              </p:cNvPr>
              <p:cNvSpPr txBox="1"/>
              <p:nvPr/>
            </p:nvSpPr>
            <p:spPr>
              <a:xfrm>
                <a:off x="5358802" y="3384005"/>
                <a:ext cx="53303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3" name="文本框 42">
                <a:extLst>
                  <a:ext uri="{FF2B5EF4-FFF2-40B4-BE49-F238E27FC236}">
                    <a16:creationId xmlns:a16="http://schemas.microsoft.com/office/drawing/2014/main" id="{7DEA8932-545C-754C-B1E0-238815F97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02" y="3384005"/>
                <a:ext cx="533030" cy="281937"/>
              </a:xfrm>
              <a:prstGeom prst="rect">
                <a:avLst/>
              </a:prstGeom>
              <a:blipFill>
                <a:blip r:embed="rId15"/>
                <a:stretch>
                  <a:fillRect l="-6818" r="-2273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42">
                <a:extLst>
                  <a:ext uri="{FF2B5EF4-FFF2-40B4-BE49-F238E27FC236}">
                    <a16:creationId xmlns:a16="http://schemas.microsoft.com/office/drawing/2014/main" id="{5D6A6120-DEB2-5245-AE21-E36CCE23426B}"/>
                  </a:ext>
                </a:extLst>
              </p:cNvPr>
              <p:cNvSpPr txBox="1"/>
              <p:nvPr/>
            </p:nvSpPr>
            <p:spPr>
              <a:xfrm>
                <a:off x="6760477" y="2682395"/>
                <a:ext cx="533030" cy="286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42">
                <a:extLst>
                  <a:ext uri="{FF2B5EF4-FFF2-40B4-BE49-F238E27FC236}">
                    <a16:creationId xmlns:a16="http://schemas.microsoft.com/office/drawing/2014/main" id="{5D6A6120-DEB2-5245-AE21-E36CCE234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477" y="2682395"/>
                <a:ext cx="533030" cy="286040"/>
              </a:xfrm>
              <a:prstGeom prst="rect">
                <a:avLst/>
              </a:prstGeom>
              <a:blipFill>
                <a:blip r:embed="rId16"/>
                <a:stretch>
                  <a:fillRect l="-9302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7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1" y="928739"/>
            <a:ext cx="11042835" cy="85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3: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encoding</a:t>
            </a:r>
            <a:r>
              <a:rPr lang="zh-CN" altLang="en-US" sz="3400" dirty="0"/>
              <a:t> </a:t>
            </a:r>
            <a:r>
              <a:rPr lang="en-US" altLang="zh-CN" sz="3400" dirty="0"/>
              <a:t>and</a:t>
            </a:r>
            <a:r>
              <a:rPr lang="zh-CN" altLang="en-US" sz="3400" dirty="0"/>
              <a:t> </a:t>
            </a:r>
            <a:r>
              <a:rPr lang="en-US" altLang="zh-CN" sz="3400" dirty="0"/>
              <a:t>scoring</a:t>
            </a:r>
          </a:p>
          <a:p>
            <a:endParaRPr lang="e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7091DB-ADEE-594E-811E-5170086E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6" y="4464404"/>
            <a:ext cx="4794483" cy="8503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75A02-51D2-EE45-8529-55ED703E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19" y="4013828"/>
            <a:ext cx="4305300" cy="1193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564304-32A3-3F49-A987-CCDD6A7F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196" y="5251076"/>
            <a:ext cx="5637363" cy="5626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75EA30-205C-AD41-BB0A-132EB0B9D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196" y="5842298"/>
            <a:ext cx="3098800" cy="635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2D2660-4847-8847-8F88-9B457BBCD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564" y="1584889"/>
            <a:ext cx="2305264" cy="2149853"/>
          </a:xfrm>
          <a:prstGeom prst="rect">
            <a:avLst/>
          </a:prstGeom>
        </p:spPr>
      </p:pic>
      <p:sp>
        <p:nvSpPr>
          <p:cNvPr id="8" name="左大括号 7">
            <a:extLst>
              <a:ext uri="{FF2B5EF4-FFF2-40B4-BE49-F238E27FC236}">
                <a16:creationId xmlns:a16="http://schemas.microsoft.com/office/drawing/2014/main" id="{84B025E2-920F-6944-A628-2CFEB18677F5}"/>
              </a:ext>
            </a:extLst>
          </p:cNvPr>
          <p:cNvSpPr/>
          <p:nvPr/>
        </p:nvSpPr>
        <p:spPr>
          <a:xfrm>
            <a:off x="6146157" y="5358352"/>
            <a:ext cx="202039" cy="126967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5F75BF-4EEE-0141-86C1-ED8D34BF87AD}"/>
              </a:ext>
            </a:extLst>
          </p:cNvPr>
          <p:cNvSpPr/>
          <p:nvPr/>
        </p:nvSpPr>
        <p:spPr>
          <a:xfrm flipH="1">
            <a:off x="8009682" y="4282335"/>
            <a:ext cx="906544" cy="613458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6FE36018-16F0-B54D-A7CF-6706066775CE}"/>
              </a:ext>
            </a:extLst>
          </p:cNvPr>
          <p:cNvCxnSpPr>
            <a:cxnSpLocks/>
            <a:stCxn id="8" idx="1"/>
            <a:endCxn id="11" idx="0"/>
          </p:cNvCxnSpPr>
          <p:nvPr/>
        </p:nvCxnSpPr>
        <p:spPr>
          <a:xfrm rot="10800000" flipH="1">
            <a:off x="6146156" y="4282335"/>
            <a:ext cx="2316797" cy="1710852"/>
          </a:xfrm>
          <a:prstGeom prst="curvedConnector4">
            <a:avLst>
              <a:gd name="adj1" fmla="val -28352"/>
              <a:gd name="adj2" fmla="val 126217"/>
            </a:avLst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CE154A21-7274-9B4D-A63F-14AC45210FA7}"/>
              </a:ext>
            </a:extLst>
          </p:cNvPr>
          <p:cNvSpPr/>
          <p:nvPr/>
        </p:nvSpPr>
        <p:spPr>
          <a:xfrm>
            <a:off x="6383369" y="2707140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34DDB01-AF09-7447-BD3A-B18382FCF2F9}"/>
              </a:ext>
            </a:extLst>
          </p:cNvPr>
          <p:cNvSpPr/>
          <p:nvPr/>
        </p:nvSpPr>
        <p:spPr>
          <a:xfrm>
            <a:off x="5692535" y="3054771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BE23846-F765-BE48-BD8D-5EB870F737CD}"/>
              </a:ext>
            </a:extLst>
          </p:cNvPr>
          <p:cNvSpPr/>
          <p:nvPr/>
        </p:nvSpPr>
        <p:spPr>
          <a:xfrm>
            <a:off x="7057886" y="3291581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34DDB01-AF09-7447-BD3A-B18382FCF2F9}"/>
              </a:ext>
            </a:extLst>
          </p:cNvPr>
          <p:cNvSpPr/>
          <p:nvPr/>
        </p:nvSpPr>
        <p:spPr>
          <a:xfrm>
            <a:off x="5233855" y="2307155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5894969" y="164585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C4D2420-29FA-BE42-8647-00EB623C73D9}"/>
              </a:ext>
            </a:extLst>
          </p:cNvPr>
          <p:cNvSpPr/>
          <p:nvPr/>
        </p:nvSpPr>
        <p:spPr>
          <a:xfrm>
            <a:off x="6684981" y="194245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5CFF467-5357-084B-81D0-ED878BF0F2AA}"/>
              </a:ext>
            </a:extLst>
          </p:cNvPr>
          <p:cNvSpPr/>
          <p:nvPr/>
        </p:nvSpPr>
        <p:spPr>
          <a:xfrm flipH="1">
            <a:off x="269766" y="4489578"/>
            <a:ext cx="4779797" cy="466792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F827B2E5-AD13-2A4B-A697-FA9B16708C05}"/>
              </a:ext>
            </a:extLst>
          </p:cNvPr>
          <p:cNvSpPr/>
          <p:nvPr/>
        </p:nvSpPr>
        <p:spPr>
          <a:xfrm>
            <a:off x="5081088" y="3854370"/>
            <a:ext cx="395997" cy="2882096"/>
          </a:xfrm>
          <a:prstGeom prst="leftBrace">
            <a:avLst>
              <a:gd name="adj1" fmla="val 31716"/>
              <a:gd name="adj2" fmla="val 30578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8E9FE0E1-CEB3-964F-A4A8-E7224E95B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79" y="1584889"/>
            <a:ext cx="2305264" cy="2149853"/>
          </a:xfrm>
          <a:prstGeom prst="rect">
            <a:avLst/>
          </a:prstGeom>
        </p:spPr>
      </p:pic>
      <p:sp>
        <p:nvSpPr>
          <p:cNvPr id="35" name="椭圆 34">
            <a:extLst>
              <a:ext uri="{FF2B5EF4-FFF2-40B4-BE49-F238E27FC236}">
                <a16:creationId xmlns:a16="http://schemas.microsoft.com/office/drawing/2014/main" id="{7D8D9B56-4868-394C-9731-FDA465F4CD86}"/>
              </a:ext>
            </a:extLst>
          </p:cNvPr>
          <p:cNvSpPr/>
          <p:nvPr/>
        </p:nvSpPr>
        <p:spPr>
          <a:xfrm>
            <a:off x="2505515" y="164585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C0AD58A-F244-1747-A06F-09441C1BA0B8}"/>
              </a:ext>
            </a:extLst>
          </p:cNvPr>
          <p:cNvSpPr/>
          <p:nvPr/>
        </p:nvSpPr>
        <p:spPr>
          <a:xfrm>
            <a:off x="1838704" y="230715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3288230" y="195051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989141" y="2710034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306550" y="3060989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3671901" y="329158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566DFA6-06B2-014D-AEE2-B88E2B73B3AB}"/>
              </a:ext>
            </a:extLst>
          </p:cNvPr>
          <p:cNvSpPr txBox="1"/>
          <p:nvPr/>
        </p:nvSpPr>
        <p:spPr>
          <a:xfrm>
            <a:off x="246707" y="4070061"/>
            <a:ext cx="440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Aggregated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k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 </a:t>
            </a:r>
            <a:r>
              <a:rPr kumimoji="1" lang="en-US" altLang="zh-CN" dirty="0"/>
              <a:t>(for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t)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1305674" y="2353087"/>
                <a:ext cx="533030" cy="287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74" y="2353087"/>
                <a:ext cx="533030" cy="287386"/>
              </a:xfrm>
              <a:prstGeom prst="rect">
                <a:avLst/>
              </a:prstGeom>
              <a:blipFill>
                <a:blip r:embed="rId7"/>
                <a:stretch>
                  <a:fillRect l="-9302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/>
              <p:nvPr/>
            </p:nvSpPr>
            <p:spPr>
              <a:xfrm>
                <a:off x="2239000" y="3464277"/>
                <a:ext cx="533030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00" y="3464277"/>
                <a:ext cx="533030" cy="287964"/>
              </a:xfrm>
              <a:prstGeom prst="rect">
                <a:avLst/>
              </a:prstGeom>
              <a:blipFill>
                <a:blip r:embed="rId8"/>
                <a:stretch>
                  <a:fillRect l="-9302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021715" y="2721644"/>
                <a:ext cx="533030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15" y="2721644"/>
                <a:ext cx="533030" cy="289375"/>
              </a:xfrm>
              <a:prstGeom prst="rect">
                <a:avLst/>
              </a:prstGeom>
              <a:blipFill>
                <a:blip r:embed="rId9"/>
                <a:stretch>
                  <a:fillRect l="-11905" t="-4167" r="-2381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648024" y="1712835"/>
                <a:ext cx="533030" cy="286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024" y="1712835"/>
                <a:ext cx="533030" cy="286810"/>
              </a:xfrm>
              <a:prstGeom prst="rect">
                <a:avLst/>
              </a:prstGeom>
              <a:blipFill>
                <a:blip r:embed="rId10"/>
                <a:stretch>
                  <a:fillRect l="-9302" r="-232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804913" y="3351588"/>
                <a:ext cx="533030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913" y="3351588"/>
                <a:ext cx="533030" cy="293607"/>
              </a:xfrm>
              <a:prstGeom prst="rect">
                <a:avLst/>
              </a:prstGeom>
              <a:blipFill>
                <a:blip r:embed="rId11"/>
                <a:stretch>
                  <a:fillRect l="-9302" r="-232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639790" y="2069800"/>
                <a:ext cx="533030" cy="28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8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90" y="2069800"/>
                <a:ext cx="533030" cy="289695"/>
              </a:xfrm>
              <a:prstGeom prst="rect">
                <a:avLst/>
              </a:prstGeom>
              <a:blipFill>
                <a:blip r:embed="rId12"/>
                <a:stretch>
                  <a:fillRect l="-9302" t="-4348" r="-232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2DD87B09-1483-904E-9FEA-C55F241A5902}"/>
              </a:ext>
            </a:extLst>
          </p:cNvPr>
          <p:cNvCxnSpPr>
            <a:stCxn id="27" idx="6"/>
            <a:endCxn id="23" idx="1"/>
          </p:cNvCxnSpPr>
          <p:nvPr/>
        </p:nvCxnSpPr>
        <p:spPr>
          <a:xfrm>
            <a:off x="5585485" y="2488420"/>
            <a:ext cx="849379" cy="27181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C7C6E34C-526F-C842-A2F5-899D21982956}"/>
              </a:ext>
            </a:extLst>
          </p:cNvPr>
          <p:cNvCxnSpPr>
            <a:cxnSpLocks/>
            <a:stCxn id="24" idx="7"/>
            <a:endCxn id="23" idx="2"/>
          </p:cNvCxnSpPr>
          <p:nvPr/>
        </p:nvCxnSpPr>
        <p:spPr>
          <a:xfrm flipV="1">
            <a:off x="5992670" y="2888405"/>
            <a:ext cx="390699" cy="21945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2DD87B09-1483-904E-9FEA-C55F241A5902}"/>
              </a:ext>
            </a:extLst>
          </p:cNvPr>
          <p:cNvCxnSpPr>
            <a:cxnSpLocks/>
            <a:stCxn id="26" idx="1"/>
            <a:endCxn id="23" idx="5"/>
          </p:cNvCxnSpPr>
          <p:nvPr/>
        </p:nvCxnSpPr>
        <p:spPr>
          <a:xfrm flipH="1" flipV="1">
            <a:off x="6683504" y="3016579"/>
            <a:ext cx="425877" cy="32809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>
            <a:extLst>
              <a:ext uri="{FF2B5EF4-FFF2-40B4-BE49-F238E27FC236}">
                <a16:creationId xmlns:a16="http://schemas.microsoft.com/office/drawing/2014/main" id="{FE1D5C1B-E34C-7A4B-ACA0-E42A11C2C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387" y="1504258"/>
            <a:ext cx="2305264" cy="2149853"/>
          </a:xfrm>
          <a:prstGeom prst="rect">
            <a:avLst/>
          </a:prstGeom>
        </p:spPr>
      </p:pic>
      <p:sp>
        <p:nvSpPr>
          <p:cNvPr id="58" name="椭圆 57">
            <a:extLst>
              <a:ext uri="{FF2B5EF4-FFF2-40B4-BE49-F238E27FC236}">
                <a16:creationId xmlns:a16="http://schemas.microsoft.com/office/drawing/2014/main" id="{E72D91ED-EF97-724A-927F-9E84E11B91F6}"/>
              </a:ext>
            </a:extLst>
          </p:cNvPr>
          <p:cNvSpPr/>
          <p:nvPr/>
        </p:nvSpPr>
        <p:spPr>
          <a:xfrm>
            <a:off x="9938192" y="2626509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500818D-E78A-F64A-B521-52D859539161}"/>
              </a:ext>
            </a:extLst>
          </p:cNvPr>
          <p:cNvSpPr/>
          <p:nvPr/>
        </p:nvSpPr>
        <p:spPr>
          <a:xfrm>
            <a:off x="9247358" y="2974140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7EA6C362-A177-D34D-9A3C-E34D5F8EBA24}"/>
              </a:ext>
            </a:extLst>
          </p:cNvPr>
          <p:cNvSpPr/>
          <p:nvPr/>
        </p:nvSpPr>
        <p:spPr>
          <a:xfrm>
            <a:off x="10612709" y="3210950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F5E1EA2-5AFB-BE4F-A3EF-F26289174A20}"/>
              </a:ext>
            </a:extLst>
          </p:cNvPr>
          <p:cNvSpPr/>
          <p:nvPr/>
        </p:nvSpPr>
        <p:spPr>
          <a:xfrm>
            <a:off x="8788678" y="2226524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76519FA6-5FF4-554D-BC7C-A7A253CC2AFB}"/>
              </a:ext>
            </a:extLst>
          </p:cNvPr>
          <p:cNvSpPr/>
          <p:nvPr/>
        </p:nvSpPr>
        <p:spPr>
          <a:xfrm>
            <a:off x="9449792" y="156522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5A1E7C9A-217F-EA4E-96EE-0CDA9A2860F2}"/>
              </a:ext>
            </a:extLst>
          </p:cNvPr>
          <p:cNvSpPr/>
          <p:nvPr/>
        </p:nvSpPr>
        <p:spPr>
          <a:xfrm>
            <a:off x="10239804" y="186182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3DA44826-E130-FA48-A6C2-415AD0F1E486}"/>
                  </a:ext>
                </a:extLst>
              </p:cNvPr>
              <p:cNvSpPr txBox="1"/>
              <p:nvPr/>
            </p:nvSpPr>
            <p:spPr>
              <a:xfrm>
                <a:off x="10183125" y="2488420"/>
                <a:ext cx="674480" cy="5373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3DA44826-E130-FA48-A6C2-415AD0F1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125" y="2488420"/>
                <a:ext cx="674480" cy="537327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右箭头 67">
            <a:extLst>
              <a:ext uri="{FF2B5EF4-FFF2-40B4-BE49-F238E27FC236}">
                <a16:creationId xmlns:a16="http://schemas.microsoft.com/office/drawing/2014/main" id="{D2EB164E-E89F-4E48-8958-35AA99457AFD}"/>
              </a:ext>
            </a:extLst>
          </p:cNvPr>
          <p:cNvSpPr/>
          <p:nvPr/>
        </p:nvSpPr>
        <p:spPr>
          <a:xfrm>
            <a:off x="4265784" y="2627496"/>
            <a:ext cx="762591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右箭头 68">
            <a:extLst>
              <a:ext uri="{FF2B5EF4-FFF2-40B4-BE49-F238E27FC236}">
                <a16:creationId xmlns:a16="http://schemas.microsoft.com/office/drawing/2014/main" id="{6007109D-0B99-4340-ACC7-DF0ABAB618F6}"/>
              </a:ext>
            </a:extLst>
          </p:cNvPr>
          <p:cNvSpPr/>
          <p:nvPr/>
        </p:nvSpPr>
        <p:spPr>
          <a:xfrm>
            <a:off x="7851585" y="2629147"/>
            <a:ext cx="762591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9571D4BF-46AD-5C4F-9AF5-E4F12C7C112B}"/>
              </a:ext>
            </a:extLst>
          </p:cNvPr>
          <p:cNvSpPr/>
          <p:nvPr/>
        </p:nvSpPr>
        <p:spPr>
          <a:xfrm flipH="1">
            <a:off x="5065127" y="1552003"/>
            <a:ext cx="6150739" cy="2182739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778AA0A-1E75-614D-8F9A-F28711A2717D}"/>
              </a:ext>
            </a:extLst>
          </p:cNvPr>
          <p:cNvSpPr/>
          <p:nvPr/>
        </p:nvSpPr>
        <p:spPr>
          <a:xfrm flipH="1">
            <a:off x="10054199" y="5251076"/>
            <a:ext cx="1871144" cy="613458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96C5AFB-EC86-F04F-87AD-8C9150A933AB}"/>
              </a:ext>
            </a:extLst>
          </p:cNvPr>
          <p:cNvSpPr/>
          <p:nvPr/>
        </p:nvSpPr>
        <p:spPr>
          <a:xfrm flipH="1">
            <a:off x="7947077" y="5855234"/>
            <a:ext cx="444225" cy="613458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778AA0A-1E75-614D-8F9A-F28711A2717D}"/>
              </a:ext>
            </a:extLst>
          </p:cNvPr>
          <p:cNvSpPr/>
          <p:nvPr/>
        </p:nvSpPr>
        <p:spPr>
          <a:xfrm flipH="1">
            <a:off x="8917380" y="5864534"/>
            <a:ext cx="444225" cy="613458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56EAD7-4A9F-4C4D-B5AC-0987EF3B6146}"/>
              </a:ext>
            </a:extLst>
          </p:cNvPr>
          <p:cNvSpPr txBox="1"/>
          <p:nvPr/>
        </p:nvSpPr>
        <p:spPr>
          <a:xfrm>
            <a:off x="9548011" y="6097632"/>
            <a:ext cx="2435282" cy="40011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</a:rPr>
              <a:t>Learnable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</a:rPr>
              <a:t>parameters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DDFDB7-399C-9548-BD4B-4A91840F8A75}"/>
              </a:ext>
            </a:extLst>
          </p:cNvPr>
          <p:cNvSpPr txBox="1"/>
          <p:nvPr/>
        </p:nvSpPr>
        <p:spPr>
          <a:xfrm>
            <a:off x="8354488" y="1063043"/>
            <a:ext cx="2732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0070C0"/>
                </a:solidFill>
              </a:rPr>
              <a:t>Aggregate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operation</a:t>
            </a:r>
            <a:endParaRPr kumimoji="1"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56" name="标题 1">
            <a:extLst>
              <a:ext uri="{FF2B5EF4-FFF2-40B4-BE49-F238E27FC236}">
                <a16:creationId xmlns:a16="http://schemas.microsoft.com/office/drawing/2014/main" id="{43AC71BF-DF51-A24B-8007-A9C94B6A4E40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64" name="灯片编号占位符 3">
            <a:extLst>
              <a:ext uri="{FF2B5EF4-FFF2-40B4-BE49-F238E27FC236}">
                <a16:creationId xmlns:a16="http://schemas.microsoft.com/office/drawing/2014/main" id="{9D6115D1-7FCB-974D-8530-2C8B3029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13FDD3E-0AB0-3C41-9DDA-C4A8E651614D}"/>
              </a:ext>
            </a:extLst>
          </p:cNvPr>
          <p:cNvSpPr/>
          <p:nvPr/>
        </p:nvSpPr>
        <p:spPr>
          <a:xfrm flipH="1">
            <a:off x="7727779" y="5238013"/>
            <a:ext cx="444225" cy="613458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01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E9FE0E1-CEB3-964F-A4A8-E7224E95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63" y="2406921"/>
            <a:ext cx="2305264" cy="2149853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7D8D9B56-4868-394C-9731-FDA465F4CD86}"/>
              </a:ext>
            </a:extLst>
          </p:cNvPr>
          <p:cNvSpPr/>
          <p:nvPr/>
        </p:nvSpPr>
        <p:spPr>
          <a:xfrm>
            <a:off x="1483299" y="2467890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C0AD58A-F244-1747-A06F-09441C1BA0B8}"/>
              </a:ext>
            </a:extLst>
          </p:cNvPr>
          <p:cNvSpPr/>
          <p:nvPr/>
        </p:nvSpPr>
        <p:spPr>
          <a:xfrm>
            <a:off x="816488" y="312918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266014" y="277254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1966925" y="353206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1284334" y="388302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649685" y="411361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AA976F5-596D-A34D-82C2-526CB7DA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979" y="2406921"/>
            <a:ext cx="2305264" cy="2149853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2900E7EB-A391-6641-8C4F-7B6444C58E2A}"/>
              </a:ext>
            </a:extLst>
          </p:cNvPr>
          <p:cNvSpPr/>
          <p:nvPr/>
        </p:nvSpPr>
        <p:spPr>
          <a:xfrm>
            <a:off x="9852515" y="2467890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57300BD-2AFB-1F45-ACA5-8201DCC15A88}"/>
              </a:ext>
            </a:extLst>
          </p:cNvPr>
          <p:cNvSpPr/>
          <p:nvPr/>
        </p:nvSpPr>
        <p:spPr>
          <a:xfrm>
            <a:off x="9185704" y="312918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CC9D2DF-441E-6D48-BABC-0D517121D0D8}"/>
              </a:ext>
            </a:extLst>
          </p:cNvPr>
          <p:cNvSpPr/>
          <p:nvPr/>
        </p:nvSpPr>
        <p:spPr>
          <a:xfrm>
            <a:off x="10635230" y="277254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39625DC-9B69-2445-9130-71FC311C166F}"/>
              </a:ext>
            </a:extLst>
          </p:cNvPr>
          <p:cNvSpPr/>
          <p:nvPr/>
        </p:nvSpPr>
        <p:spPr>
          <a:xfrm>
            <a:off x="10336141" y="353206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93756F9-E0D4-1640-B566-D2C5E3AF43D3}"/>
              </a:ext>
            </a:extLst>
          </p:cNvPr>
          <p:cNvSpPr/>
          <p:nvPr/>
        </p:nvSpPr>
        <p:spPr>
          <a:xfrm>
            <a:off x="9653550" y="388302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AC9ECAD-3B6E-B14A-A695-2F7029CC3D1F}"/>
              </a:ext>
            </a:extLst>
          </p:cNvPr>
          <p:cNvSpPr/>
          <p:nvPr/>
        </p:nvSpPr>
        <p:spPr>
          <a:xfrm>
            <a:off x="11018901" y="411361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右箭头 39">
            <a:extLst>
              <a:ext uri="{FF2B5EF4-FFF2-40B4-BE49-F238E27FC236}">
                <a16:creationId xmlns:a16="http://schemas.microsoft.com/office/drawing/2014/main" id="{6BE5C467-EE38-2243-9BF9-1D2CA1B0C7F0}"/>
              </a:ext>
            </a:extLst>
          </p:cNvPr>
          <p:cNvSpPr/>
          <p:nvPr/>
        </p:nvSpPr>
        <p:spPr>
          <a:xfrm>
            <a:off x="5110022" y="3217580"/>
            <a:ext cx="3617258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77AE55F1-06BD-FA45-8BA6-05BA6CF6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46" y="2430039"/>
            <a:ext cx="2305264" cy="2149853"/>
          </a:xfrm>
          <a:prstGeom prst="rect">
            <a:avLst/>
          </a:prstGeom>
        </p:spPr>
      </p:pic>
      <p:sp>
        <p:nvSpPr>
          <p:cNvPr id="43" name="椭圆 42">
            <a:extLst>
              <a:ext uri="{FF2B5EF4-FFF2-40B4-BE49-F238E27FC236}">
                <a16:creationId xmlns:a16="http://schemas.microsoft.com/office/drawing/2014/main" id="{3BEA2910-3D35-FC49-96C4-817B2C60D791}"/>
              </a:ext>
            </a:extLst>
          </p:cNvPr>
          <p:cNvSpPr/>
          <p:nvPr/>
        </p:nvSpPr>
        <p:spPr>
          <a:xfrm>
            <a:off x="4347551" y="3552290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E52D223A-5FD7-1F4B-A75A-FA8384EEA93A}"/>
              </a:ext>
            </a:extLst>
          </p:cNvPr>
          <p:cNvSpPr/>
          <p:nvPr/>
        </p:nvSpPr>
        <p:spPr>
          <a:xfrm>
            <a:off x="3656717" y="3899921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085E145D-C6DE-BF41-9715-FD8A52618C62}"/>
              </a:ext>
            </a:extLst>
          </p:cNvPr>
          <p:cNvSpPr/>
          <p:nvPr/>
        </p:nvSpPr>
        <p:spPr>
          <a:xfrm>
            <a:off x="5022068" y="4136731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8923B2-C754-644B-ABE1-0F574DAE252A}"/>
              </a:ext>
            </a:extLst>
          </p:cNvPr>
          <p:cNvSpPr/>
          <p:nvPr/>
        </p:nvSpPr>
        <p:spPr>
          <a:xfrm>
            <a:off x="3198037" y="3152305"/>
            <a:ext cx="351630" cy="362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A42DFCE-1B22-5E49-B01F-A9EF976ADBEA}"/>
              </a:ext>
            </a:extLst>
          </p:cNvPr>
          <p:cNvSpPr/>
          <p:nvPr/>
        </p:nvSpPr>
        <p:spPr>
          <a:xfrm>
            <a:off x="3859151" y="249100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792F37B1-B2F2-EB40-90C7-8C2A248DE35A}"/>
              </a:ext>
            </a:extLst>
          </p:cNvPr>
          <p:cNvSpPr/>
          <p:nvPr/>
        </p:nvSpPr>
        <p:spPr>
          <a:xfrm>
            <a:off x="4649163" y="278760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29FDE3DC-5021-C441-AD90-AE4C187E474F}"/>
                  </a:ext>
                </a:extLst>
              </p:cNvPr>
              <p:cNvSpPr txBox="1"/>
              <p:nvPr/>
            </p:nvSpPr>
            <p:spPr>
              <a:xfrm>
                <a:off x="4592484" y="3414201"/>
                <a:ext cx="674480" cy="5373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29FDE3DC-5021-C441-AD90-AE4C187E4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84" y="3414201"/>
                <a:ext cx="674480" cy="537327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4DB8159-7EF2-2E49-8FE3-CD5358C56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61" y="2625584"/>
            <a:ext cx="3966374" cy="591996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6B430051-74A5-3940-B276-40DF30FD0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781" y="5302063"/>
            <a:ext cx="4794483" cy="8503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0CE2FBC8-691A-F443-90A8-5CC1D2D336E4}"/>
              </a:ext>
            </a:extLst>
          </p:cNvPr>
          <p:cNvSpPr/>
          <p:nvPr/>
        </p:nvSpPr>
        <p:spPr>
          <a:xfrm flipH="1">
            <a:off x="4210781" y="5766590"/>
            <a:ext cx="4779797" cy="466792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8164F51D-67C0-7B40-8441-05653A662A77}"/>
              </a:ext>
            </a:extLst>
          </p:cNvPr>
          <p:cNvSpPr/>
          <p:nvPr/>
        </p:nvSpPr>
        <p:spPr>
          <a:xfrm>
            <a:off x="1958129" y="3532066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F4A09A7-C264-0C47-A814-2659BE6D43D7}"/>
              </a:ext>
            </a:extLst>
          </p:cNvPr>
          <p:cNvSpPr/>
          <p:nvPr/>
        </p:nvSpPr>
        <p:spPr>
          <a:xfrm flipH="1">
            <a:off x="418084" y="2088548"/>
            <a:ext cx="11654309" cy="2733894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42">
                <a:extLst>
                  <a:ext uri="{FF2B5EF4-FFF2-40B4-BE49-F238E27FC236}">
                    <a16:creationId xmlns:a16="http://schemas.microsoft.com/office/drawing/2014/main" id="{63FC3492-7E25-0F49-8826-925CFE388D72}"/>
                  </a:ext>
                </a:extLst>
              </p:cNvPr>
              <p:cNvSpPr txBox="1"/>
              <p:nvPr/>
            </p:nvSpPr>
            <p:spPr>
              <a:xfrm>
                <a:off x="10788750" y="3508281"/>
                <a:ext cx="417358" cy="381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文本框 42">
                <a:extLst>
                  <a:ext uri="{FF2B5EF4-FFF2-40B4-BE49-F238E27FC236}">
                    <a16:creationId xmlns:a16="http://schemas.microsoft.com/office/drawing/2014/main" id="{63FC3492-7E25-0F49-8826-925CFE388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750" y="3508281"/>
                <a:ext cx="417358" cy="381386"/>
              </a:xfrm>
              <a:prstGeom prst="rect">
                <a:avLst/>
              </a:prstGeom>
              <a:blipFill>
                <a:blip r:embed="rId6"/>
                <a:stretch>
                  <a:fillRect l="-14706" r="-2941" b="-161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394035" y="3481847"/>
                <a:ext cx="710707" cy="381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35" y="3481847"/>
                <a:ext cx="710707" cy="381386"/>
              </a:xfrm>
              <a:prstGeom prst="rect">
                <a:avLst/>
              </a:prstGeom>
              <a:blipFill>
                <a:blip r:embed="rId7"/>
                <a:stretch>
                  <a:fillRect l="-8772" r="-1754" b="-156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椭圆 56">
            <a:extLst>
              <a:ext uri="{FF2B5EF4-FFF2-40B4-BE49-F238E27FC236}">
                <a16:creationId xmlns:a16="http://schemas.microsoft.com/office/drawing/2014/main" id="{5797E905-18E0-9845-91DC-6BB89A561FD2}"/>
              </a:ext>
            </a:extLst>
          </p:cNvPr>
          <p:cNvSpPr/>
          <p:nvPr/>
        </p:nvSpPr>
        <p:spPr>
          <a:xfrm>
            <a:off x="10338577" y="3521755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0B628C2A-C678-3245-81E4-F63DA1A11FD7}"/>
              </a:ext>
            </a:extLst>
          </p:cNvPr>
          <p:cNvCxnSpPr>
            <a:cxnSpLocks/>
          </p:cNvCxnSpPr>
          <p:nvPr/>
        </p:nvCxnSpPr>
        <p:spPr>
          <a:xfrm flipH="1" flipV="1">
            <a:off x="418084" y="4853218"/>
            <a:ext cx="3778012" cy="913372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4D6B9627-1FE7-5D4F-BFC0-F52B2C765866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9005264" y="4837830"/>
            <a:ext cx="3067129" cy="88940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内容占位符 2">
            <a:extLst>
              <a:ext uri="{FF2B5EF4-FFF2-40B4-BE49-F238E27FC236}">
                <a16:creationId xmlns:a16="http://schemas.microsoft.com/office/drawing/2014/main" id="{68CFBDE4-F8E9-734E-846B-7CD043CDDE51}"/>
              </a:ext>
            </a:extLst>
          </p:cNvPr>
          <p:cNvSpPr txBox="1">
            <a:spLocks/>
          </p:cNvSpPr>
          <p:nvPr/>
        </p:nvSpPr>
        <p:spPr>
          <a:xfrm>
            <a:off x="492861" y="928739"/>
            <a:ext cx="11042835" cy="85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3: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encoding</a:t>
            </a:r>
            <a:r>
              <a:rPr lang="zh-CN" altLang="en-US" sz="3400" dirty="0"/>
              <a:t> </a:t>
            </a:r>
            <a:r>
              <a:rPr lang="en-US" altLang="zh-CN" sz="3400" dirty="0"/>
              <a:t>and</a:t>
            </a:r>
            <a:r>
              <a:rPr lang="zh-CN" altLang="en-US" sz="3400" dirty="0"/>
              <a:t> </a:t>
            </a:r>
            <a:r>
              <a:rPr lang="en-US" altLang="zh-CN" sz="3400" dirty="0"/>
              <a:t>scoring</a:t>
            </a:r>
          </a:p>
          <a:p>
            <a:endParaRPr lang="en" altLang="zh-CN" dirty="0"/>
          </a:p>
          <a:p>
            <a:pPr marL="0" indent="0">
              <a:buFont typeface="Arial" panose="020B0604020202020204" pitchFamily="34" charset="0"/>
              <a:buNone/>
            </a:pPr>
            <a:endParaRPr kumimoji="1" lang="zh-CN" altLang="en-US" dirty="0"/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06AAB7E0-8E11-0F43-B1BD-A984B12B819B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38" name="灯片编号占位符 3">
            <a:extLst>
              <a:ext uri="{FF2B5EF4-FFF2-40B4-BE49-F238E27FC236}">
                <a16:creationId xmlns:a16="http://schemas.microsoft.com/office/drawing/2014/main" id="{9F11090E-846C-3240-8EFE-4D282826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61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16" y="1339076"/>
            <a:ext cx="11042835" cy="5292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3: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encoding</a:t>
            </a:r>
            <a:r>
              <a:rPr lang="zh-CN" altLang="en-US" sz="3400" dirty="0"/>
              <a:t> </a:t>
            </a:r>
            <a:r>
              <a:rPr lang="en-US" altLang="zh-CN" sz="3400" dirty="0"/>
              <a:t>and</a:t>
            </a:r>
            <a:r>
              <a:rPr lang="zh-CN" altLang="en-US" sz="3400" dirty="0"/>
              <a:t> </a:t>
            </a:r>
            <a:r>
              <a:rPr lang="en-US" altLang="zh-CN" sz="3400" dirty="0"/>
              <a:t>scoring</a:t>
            </a:r>
          </a:p>
          <a:p>
            <a:endParaRPr lang="e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E9FE0E1-CEB3-964F-A4A8-E7224E95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51" y="2789792"/>
            <a:ext cx="2305264" cy="2149853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7D8D9B56-4868-394C-9731-FDA465F4CD86}"/>
              </a:ext>
            </a:extLst>
          </p:cNvPr>
          <p:cNvSpPr/>
          <p:nvPr/>
        </p:nvSpPr>
        <p:spPr>
          <a:xfrm>
            <a:off x="1344987" y="285076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C0AD58A-F244-1747-A06F-09441C1BA0B8}"/>
              </a:ext>
            </a:extLst>
          </p:cNvPr>
          <p:cNvSpPr/>
          <p:nvPr/>
        </p:nvSpPr>
        <p:spPr>
          <a:xfrm>
            <a:off x="678176" y="351205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127702" y="315541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1828613" y="391493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1146022" y="426589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511373" y="4496484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15835" y="3548653"/>
                <a:ext cx="303673" cy="28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5" y="3548653"/>
                <a:ext cx="303673" cy="281872"/>
              </a:xfrm>
              <a:prstGeom prst="rect">
                <a:avLst/>
              </a:prstGeom>
              <a:blipFill>
                <a:blip r:embed="rId3"/>
                <a:stretch>
                  <a:fillRect l="-16000" r="-4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/>
              <p:nvPr/>
            </p:nvSpPr>
            <p:spPr>
              <a:xfrm>
                <a:off x="1078472" y="4669180"/>
                <a:ext cx="303673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72" y="4669180"/>
                <a:ext cx="303673" cy="282450"/>
              </a:xfrm>
              <a:prstGeom prst="rect">
                <a:avLst/>
              </a:prstGeom>
              <a:blipFill>
                <a:blip r:embed="rId4"/>
                <a:stretch>
                  <a:fillRect l="-16000" r="-4000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1861187" y="3926547"/>
                <a:ext cx="303673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87" y="3926547"/>
                <a:ext cx="303673" cy="283860"/>
              </a:xfrm>
              <a:prstGeom prst="rect">
                <a:avLst/>
              </a:prstGeom>
              <a:blipFill>
                <a:blip r:embed="rId5"/>
                <a:stretch>
                  <a:fillRect l="-16000" r="-4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1344987" y="2709010"/>
                <a:ext cx="303673" cy="281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87" y="2709010"/>
                <a:ext cx="303673" cy="281295"/>
              </a:xfrm>
              <a:prstGeom prst="rect">
                <a:avLst/>
              </a:prstGeom>
              <a:blipFill>
                <a:blip r:embed="rId6"/>
                <a:stretch>
                  <a:fillRect l="-20833" r="-4167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644385" y="4556491"/>
                <a:ext cx="303673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385" y="4556491"/>
                <a:ext cx="303673" cy="288092"/>
              </a:xfrm>
              <a:prstGeom prst="rect">
                <a:avLst/>
              </a:prstGeom>
              <a:blipFill>
                <a:blip r:embed="rId7"/>
                <a:stretch>
                  <a:fillRect l="-16000" r="-40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479262" y="3274703"/>
                <a:ext cx="303673" cy="284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62" y="3274703"/>
                <a:ext cx="303673" cy="284180"/>
              </a:xfrm>
              <a:prstGeom prst="rect">
                <a:avLst/>
              </a:prstGeom>
              <a:blipFill>
                <a:blip r:embed="rId8"/>
                <a:stretch>
                  <a:fillRect l="-160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>
            <a:extLst>
              <a:ext uri="{FF2B5EF4-FFF2-40B4-BE49-F238E27FC236}">
                <a16:creationId xmlns:a16="http://schemas.microsoft.com/office/drawing/2014/main" id="{DAA976F5-596D-A34D-82C2-526CB7DA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734" y="2748071"/>
            <a:ext cx="2305264" cy="2149853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2900E7EB-A391-6641-8C4F-7B6444C58E2A}"/>
              </a:ext>
            </a:extLst>
          </p:cNvPr>
          <p:cNvSpPr/>
          <p:nvPr/>
        </p:nvSpPr>
        <p:spPr>
          <a:xfrm>
            <a:off x="7213270" y="2809040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57300BD-2AFB-1F45-ACA5-8201DCC15A88}"/>
              </a:ext>
            </a:extLst>
          </p:cNvPr>
          <p:cNvSpPr/>
          <p:nvPr/>
        </p:nvSpPr>
        <p:spPr>
          <a:xfrm>
            <a:off x="6546459" y="3470337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CC9D2DF-441E-6D48-BABC-0D517121D0D8}"/>
              </a:ext>
            </a:extLst>
          </p:cNvPr>
          <p:cNvSpPr/>
          <p:nvPr/>
        </p:nvSpPr>
        <p:spPr>
          <a:xfrm>
            <a:off x="7995985" y="311369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39625DC-9B69-2445-9130-71FC311C166F}"/>
              </a:ext>
            </a:extLst>
          </p:cNvPr>
          <p:cNvSpPr/>
          <p:nvPr/>
        </p:nvSpPr>
        <p:spPr>
          <a:xfrm>
            <a:off x="7696896" y="387321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93756F9-E0D4-1640-B566-D2C5E3AF43D3}"/>
              </a:ext>
            </a:extLst>
          </p:cNvPr>
          <p:cNvSpPr/>
          <p:nvPr/>
        </p:nvSpPr>
        <p:spPr>
          <a:xfrm>
            <a:off x="7014305" y="422417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AC9ECAD-3B6E-B14A-A695-2F7029CC3D1F}"/>
              </a:ext>
            </a:extLst>
          </p:cNvPr>
          <p:cNvSpPr/>
          <p:nvPr/>
        </p:nvSpPr>
        <p:spPr>
          <a:xfrm>
            <a:off x="8379656" y="4454763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54">
                <a:extLst>
                  <a:ext uri="{FF2B5EF4-FFF2-40B4-BE49-F238E27FC236}">
                    <a16:creationId xmlns:a16="http://schemas.microsoft.com/office/drawing/2014/main" id="{28CDC801-8DE5-BF44-AB38-6E2E32A3FDF4}"/>
                  </a:ext>
                </a:extLst>
              </p:cNvPr>
              <p:cNvSpPr txBox="1"/>
              <p:nvPr/>
            </p:nvSpPr>
            <p:spPr>
              <a:xfrm>
                <a:off x="6198315" y="3540765"/>
                <a:ext cx="301749" cy="280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54">
                <a:extLst>
                  <a:ext uri="{FF2B5EF4-FFF2-40B4-BE49-F238E27FC236}">
                    <a16:creationId xmlns:a16="http://schemas.microsoft.com/office/drawing/2014/main" id="{28CDC801-8DE5-BF44-AB38-6E2E32A3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315" y="3540765"/>
                <a:ext cx="301749" cy="280333"/>
              </a:xfrm>
              <a:prstGeom prst="rect">
                <a:avLst/>
              </a:prstGeom>
              <a:blipFill>
                <a:blip r:embed="rId9"/>
                <a:stretch>
                  <a:fillRect l="-20833" r="-4167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55">
                <a:extLst>
                  <a:ext uri="{FF2B5EF4-FFF2-40B4-BE49-F238E27FC236}">
                    <a16:creationId xmlns:a16="http://schemas.microsoft.com/office/drawing/2014/main" id="{B1560F99-7C4E-3C4F-ABCB-7255BC3153BC}"/>
                  </a:ext>
                </a:extLst>
              </p:cNvPr>
              <p:cNvSpPr txBox="1"/>
              <p:nvPr/>
            </p:nvSpPr>
            <p:spPr>
              <a:xfrm>
                <a:off x="6946755" y="4627459"/>
                <a:ext cx="301749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55">
                <a:extLst>
                  <a:ext uri="{FF2B5EF4-FFF2-40B4-BE49-F238E27FC236}">
                    <a16:creationId xmlns:a16="http://schemas.microsoft.com/office/drawing/2014/main" id="{B1560F99-7C4E-3C4F-ABCB-7255BC31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55" y="4627459"/>
                <a:ext cx="301749" cy="280846"/>
              </a:xfrm>
              <a:prstGeom prst="rect">
                <a:avLst/>
              </a:prstGeom>
              <a:blipFill>
                <a:blip r:embed="rId10"/>
                <a:stretch>
                  <a:fillRect l="-20833" r="-4167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42">
                <a:extLst>
                  <a:ext uri="{FF2B5EF4-FFF2-40B4-BE49-F238E27FC236}">
                    <a16:creationId xmlns:a16="http://schemas.microsoft.com/office/drawing/2014/main" id="{95D73FF1-E3AD-3041-A8B3-FE2852B4F137}"/>
                  </a:ext>
                </a:extLst>
              </p:cNvPr>
              <p:cNvSpPr txBox="1"/>
              <p:nvPr/>
            </p:nvSpPr>
            <p:spPr>
              <a:xfrm>
                <a:off x="7729470" y="3884826"/>
                <a:ext cx="313419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42">
                <a:extLst>
                  <a:ext uri="{FF2B5EF4-FFF2-40B4-BE49-F238E27FC236}">
                    <a16:creationId xmlns:a16="http://schemas.microsoft.com/office/drawing/2014/main" id="{95D73FF1-E3AD-3041-A8B3-FE2852B4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470" y="3884826"/>
                <a:ext cx="313419" cy="289375"/>
              </a:xfrm>
              <a:prstGeom prst="rect">
                <a:avLst/>
              </a:prstGeom>
              <a:blipFill>
                <a:blip r:embed="rId11"/>
                <a:stretch>
                  <a:fillRect l="-15385" r="-384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42">
                <a:extLst>
                  <a:ext uri="{FF2B5EF4-FFF2-40B4-BE49-F238E27FC236}">
                    <a16:creationId xmlns:a16="http://schemas.microsoft.com/office/drawing/2014/main" id="{3EA73E74-1ADE-EA48-9A2E-7C10BB860958}"/>
                  </a:ext>
                </a:extLst>
              </p:cNvPr>
              <p:cNvSpPr txBox="1"/>
              <p:nvPr/>
            </p:nvSpPr>
            <p:spPr>
              <a:xfrm>
                <a:off x="7204181" y="2624877"/>
                <a:ext cx="301749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42">
                <a:extLst>
                  <a:ext uri="{FF2B5EF4-FFF2-40B4-BE49-F238E27FC236}">
                    <a16:creationId xmlns:a16="http://schemas.microsoft.com/office/drawing/2014/main" id="{3EA73E74-1ADE-EA48-9A2E-7C10BB860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181" y="2624877"/>
                <a:ext cx="301749" cy="280077"/>
              </a:xfrm>
              <a:prstGeom prst="rect">
                <a:avLst/>
              </a:prstGeom>
              <a:blipFill>
                <a:blip r:embed="rId12"/>
                <a:stretch>
                  <a:fillRect l="-16667" r="-4167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42">
                <a:extLst>
                  <a:ext uri="{FF2B5EF4-FFF2-40B4-BE49-F238E27FC236}">
                    <a16:creationId xmlns:a16="http://schemas.microsoft.com/office/drawing/2014/main" id="{13C01F09-C166-4F4E-9D1E-FA142A7B74CB}"/>
                  </a:ext>
                </a:extLst>
              </p:cNvPr>
              <p:cNvSpPr txBox="1"/>
              <p:nvPr/>
            </p:nvSpPr>
            <p:spPr>
              <a:xfrm>
                <a:off x="8512668" y="4514770"/>
                <a:ext cx="301749" cy="28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8" name="文本框 42">
                <a:extLst>
                  <a:ext uri="{FF2B5EF4-FFF2-40B4-BE49-F238E27FC236}">
                    <a16:creationId xmlns:a16="http://schemas.microsoft.com/office/drawing/2014/main" id="{13C01F09-C166-4F4E-9D1E-FA142A7B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68" y="4514770"/>
                <a:ext cx="301749" cy="286489"/>
              </a:xfrm>
              <a:prstGeom prst="rect">
                <a:avLst/>
              </a:prstGeom>
              <a:blipFill>
                <a:blip r:embed="rId13"/>
                <a:stretch>
                  <a:fillRect l="-16000" r="-40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42">
                <a:extLst>
                  <a:ext uri="{FF2B5EF4-FFF2-40B4-BE49-F238E27FC236}">
                    <a16:creationId xmlns:a16="http://schemas.microsoft.com/office/drawing/2014/main" id="{000F8218-12CE-0549-AE09-8B8EC395623F}"/>
                  </a:ext>
                </a:extLst>
              </p:cNvPr>
              <p:cNvSpPr txBox="1"/>
              <p:nvPr/>
            </p:nvSpPr>
            <p:spPr>
              <a:xfrm>
                <a:off x="8347545" y="3232982"/>
                <a:ext cx="301749" cy="28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文本框 42">
                <a:extLst>
                  <a:ext uri="{FF2B5EF4-FFF2-40B4-BE49-F238E27FC236}">
                    <a16:creationId xmlns:a16="http://schemas.microsoft.com/office/drawing/2014/main" id="{000F8218-12CE-0549-AE09-8B8EC3956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545" y="3232982"/>
                <a:ext cx="301749" cy="282578"/>
              </a:xfrm>
              <a:prstGeom prst="rect">
                <a:avLst/>
              </a:prstGeom>
              <a:blipFill>
                <a:blip r:embed="rId14"/>
                <a:stretch>
                  <a:fillRect l="-16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右箭头 39">
            <a:extLst>
              <a:ext uri="{FF2B5EF4-FFF2-40B4-BE49-F238E27FC236}">
                <a16:creationId xmlns:a16="http://schemas.microsoft.com/office/drawing/2014/main" id="{6BE5C467-EE38-2243-9BF9-1D2CA1B0C7F0}"/>
              </a:ext>
            </a:extLst>
          </p:cNvPr>
          <p:cNvSpPr/>
          <p:nvPr/>
        </p:nvSpPr>
        <p:spPr>
          <a:xfrm>
            <a:off x="2988193" y="3587405"/>
            <a:ext cx="3200684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41" name="文本框 9">
            <a:extLst>
              <a:ext uri="{FF2B5EF4-FFF2-40B4-BE49-F238E27FC236}">
                <a16:creationId xmlns:a16="http://schemas.microsoft.com/office/drawing/2014/main" id="{2DAB64C1-49C0-3942-92B4-A0987340354E}"/>
              </a:ext>
            </a:extLst>
          </p:cNvPr>
          <p:cNvSpPr txBox="1"/>
          <p:nvPr/>
        </p:nvSpPr>
        <p:spPr>
          <a:xfrm>
            <a:off x="2912849" y="3890500"/>
            <a:ext cx="320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layers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message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passing</a:t>
            </a:r>
            <a:endParaRPr kumimoji="1" lang="zh-CN" altLang="en-US" sz="2400" dirty="0"/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541BC806-CE5A-7841-918C-E408EBE1F287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3" name="灯片编号占位符 3">
            <a:extLst>
              <a:ext uri="{FF2B5EF4-FFF2-40B4-BE49-F238E27FC236}">
                <a16:creationId xmlns:a16="http://schemas.microsoft.com/office/drawing/2014/main" id="{89878A76-0002-DF47-B5FF-9E806BB9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44" name="右箭头 43">
            <a:extLst>
              <a:ext uri="{FF2B5EF4-FFF2-40B4-BE49-F238E27FC236}">
                <a16:creationId xmlns:a16="http://schemas.microsoft.com/office/drawing/2014/main" id="{4D0D3773-477E-DB4A-8115-6901B3655AD0}"/>
              </a:ext>
            </a:extLst>
          </p:cNvPr>
          <p:cNvSpPr/>
          <p:nvPr/>
        </p:nvSpPr>
        <p:spPr>
          <a:xfrm>
            <a:off x="8742610" y="3567517"/>
            <a:ext cx="1241046" cy="340275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B03D72D-0BD0-7A4D-95DB-F902F4103EFB}"/>
                  </a:ext>
                </a:extLst>
              </p:cNvPr>
              <p:cNvSpPr txBox="1"/>
              <p:nvPr/>
            </p:nvSpPr>
            <p:spPr>
              <a:xfrm>
                <a:off x="10016032" y="3467410"/>
                <a:ext cx="11880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B03D72D-0BD0-7A4D-95DB-F902F4103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032" y="3467410"/>
                <a:ext cx="118801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57417D9B-5822-A744-B967-C49DC6CE4233}"/>
              </a:ext>
            </a:extLst>
          </p:cNvPr>
          <p:cNvSpPr txBox="1"/>
          <p:nvPr/>
        </p:nvSpPr>
        <p:spPr>
          <a:xfrm>
            <a:off x="8699647" y="3171570"/>
            <a:ext cx="1162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readout</a:t>
            </a:r>
            <a:endParaRPr kumimoji="1" lang="zh-CN" altLang="en-US" sz="2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7091DB-ADEE-594E-811E-5170086EE8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2781" y="2948575"/>
            <a:ext cx="3240819" cy="574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5B5E6E0B-DF4D-C943-A532-38FB9BE8353A}"/>
              </a:ext>
            </a:extLst>
          </p:cNvPr>
          <p:cNvSpPr/>
          <p:nvPr/>
        </p:nvSpPr>
        <p:spPr>
          <a:xfrm flipH="1">
            <a:off x="6173076" y="2540241"/>
            <a:ext cx="4940451" cy="2495168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23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16" y="1339076"/>
            <a:ext cx="11042835" cy="5292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Step</a:t>
            </a:r>
            <a:r>
              <a:rPr lang="zh-CN" altLang="en-US" sz="3400" dirty="0"/>
              <a:t> </a:t>
            </a:r>
            <a:r>
              <a:rPr lang="en-US" altLang="zh-CN" sz="3400" dirty="0"/>
              <a:t>3:</a:t>
            </a:r>
            <a:r>
              <a:rPr lang="zh-CN" altLang="en-US" sz="3400" dirty="0"/>
              <a:t> </a:t>
            </a:r>
            <a:r>
              <a:rPr lang="en-US" altLang="zh-CN" sz="3400" dirty="0"/>
              <a:t>Subgraph</a:t>
            </a:r>
            <a:r>
              <a:rPr lang="zh-CN" altLang="en-US" sz="3400" dirty="0"/>
              <a:t> </a:t>
            </a:r>
            <a:r>
              <a:rPr lang="en-US" altLang="zh-CN" sz="3400" dirty="0"/>
              <a:t>encoding</a:t>
            </a:r>
            <a:r>
              <a:rPr lang="zh-CN" altLang="en-US" sz="3400" dirty="0"/>
              <a:t> </a:t>
            </a:r>
            <a:r>
              <a:rPr lang="en-US" altLang="zh-CN" sz="3400" dirty="0"/>
              <a:t>and</a:t>
            </a:r>
            <a:r>
              <a:rPr lang="zh-CN" altLang="en-US" sz="3400" dirty="0"/>
              <a:t> </a:t>
            </a:r>
            <a:r>
              <a:rPr lang="en-US" altLang="zh-CN" sz="3400" dirty="0"/>
              <a:t>scoring</a:t>
            </a:r>
          </a:p>
          <a:p>
            <a:endParaRPr lang="e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7091DB-ADEE-594E-811E-5170086E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672" y="2326139"/>
            <a:ext cx="3441112" cy="610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65DCD2-0177-1841-B305-6AFF3C0C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33" y="4363994"/>
            <a:ext cx="3225800" cy="88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A9EDDE-D54D-734D-95F1-67DCB7918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747" y="5252994"/>
            <a:ext cx="6977298" cy="88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9FE0E1-CEB3-964F-A4A8-E7224E95B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757" y="2167356"/>
            <a:ext cx="2305264" cy="2149853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7D8D9B56-4868-394C-9731-FDA465F4CD86}"/>
              </a:ext>
            </a:extLst>
          </p:cNvPr>
          <p:cNvSpPr/>
          <p:nvPr/>
        </p:nvSpPr>
        <p:spPr>
          <a:xfrm>
            <a:off x="2379293" y="222832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C0AD58A-F244-1747-A06F-09441C1BA0B8}"/>
              </a:ext>
            </a:extLst>
          </p:cNvPr>
          <p:cNvSpPr/>
          <p:nvPr/>
        </p:nvSpPr>
        <p:spPr>
          <a:xfrm>
            <a:off x="1712482" y="288962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3162008" y="2532980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862919" y="329250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2180328" y="364345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49EBA74-3AAE-6946-BD51-E57876CF1737}"/>
              </a:ext>
            </a:extLst>
          </p:cNvPr>
          <p:cNvSpPr/>
          <p:nvPr/>
        </p:nvSpPr>
        <p:spPr>
          <a:xfrm>
            <a:off x="3545679" y="387404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1350141" y="2926217"/>
                <a:ext cx="303673" cy="28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41" y="2926217"/>
                <a:ext cx="303673" cy="281872"/>
              </a:xfrm>
              <a:prstGeom prst="rect">
                <a:avLst/>
              </a:prstGeom>
              <a:blipFill>
                <a:blip r:embed="rId6"/>
                <a:stretch>
                  <a:fillRect l="-16000" r="-4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/>
              <p:nvPr/>
            </p:nvSpPr>
            <p:spPr>
              <a:xfrm>
                <a:off x="2112778" y="4046744"/>
                <a:ext cx="303673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43">
                <a:extLst>
                  <a:ext uri="{FF2B5EF4-FFF2-40B4-BE49-F238E27FC236}">
                    <a16:creationId xmlns:a16="http://schemas.microsoft.com/office/drawing/2014/main" id="{B4B8D723-9AED-444E-BF68-199EA775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78" y="4046744"/>
                <a:ext cx="303673" cy="282450"/>
              </a:xfrm>
              <a:prstGeom prst="rect">
                <a:avLst/>
              </a:prstGeom>
              <a:blipFill>
                <a:blip r:embed="rId7"/>
                <a:stretch>
                  <a:fillRect l="-16000" r="-4000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895493" y="3304111"/>
                <a:ext cx="303673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493" y="3304111"/>
                <a:ext cx="303673" cy="283860"/>
              </a:xfrm>
              <a:prstGeom prst="rect">
                <a:avLst/>
              </a:prstGeom>
              <a:blipFill>
                <a:blip r:embed="rId8"/>
                <a:stretch>
                  <a:fillRect l="-20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2379293" y="2086574"/>
                <a:ext cx="303673" cy="281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93" y="2086574"/>
                <a:ext cx="303673" cy="281295"/>
              </a:xfrm>
              <a:prstGeom prst="rect">
                <a:avLst/>
              </a:prstGeom>
              <a:blipFill>
                <a:blip r:embed="rId9"/>
                <a:stretch>
                  <a:fillRect l="-16000" r="-4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678691" y="3934055"/>
                <a:ext cx="303673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91" y="3934055"/>
                <a:ext cx="303673" cy="288092"/>
              </a:xfrm>
              <a:prstGeom prst="rect">
                <a:avLst/>
              </a:prstGeom>
              <a:blipFill>
                <a:blip r:embed="rId10"/>
                <a:stretch>
                  <a:fillRect l="-16000" r="-40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/>
              <p:nvPr/>
            </p:nvSpPr>
            <p:spPr>
              <a:xfrm>
                <a:off x="3513568" y="2652267"/>
                <a:ext cx="303673" cy="284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6" name="文本框 42">
                <a:extLst>
                  <a:ext uri="{FF2B5EF4-FFF2-40B4-BE49-F238E27FC236}">
                    <a16:creationId xmlns:a16="http://schemas.microsoft.com/office/drawing/2014/main" id="{EDA8E433-6085-EA41-B729-E22A708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68" y="2652267"/>
                <a:ext cx="303673" cy="284180"/>
              </a:xfrm>
              <a:prstGeom prst="rect">
                <a:avLst/>
              </a:prstGeom>
              <a:blipFill>
                <a:blip r:embed="rId11"/>
                <a:stretch>
                  <a:fillRect l="-16000" r="-40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>
            <a:extLst>
              <a:ext uri="{FF2B5EF4-FFF2-40B4-BE49-F238E27FC236}">
                <a16:creationId xmlns:a16="http://schemas.microsoft.com/office/drawing/2014/main" id="{DAA976F5-596D-A34D-82C2-526CB7DA1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074" y="2169256"/>
            <a:ext cx="2305264" cy="2149853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2900E7EB-A391-6641-8C4F-7B6444C58E2A}"/>
              </a:ext>
            </a:extLst>
          </p:cNvPr>
          <p:cNvSpPr/>
          <p:nvPr/>
        </p:nvSpPr>
        <p:spPr>
          <a:xfrm>
            <a:off x="9446610" y="223022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57300BD-2AFB-1F45-ACA5-8201DCC15A88}"/>
              </a:ext>
            </a:extLst>
          </p:cNvPr>
          <p:cNvSpPr/>
          <p:nvPr/>
        </p:nvSpPr>
        <p:spPr>
          <a:xfrm>
            <a:off x="8779799" y="2891522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CC9D2DF-441E-6D48-BABC-0D517121D0D8}"/>
              </a:ext>
            </a:extLst>
          </p:cNvPr>
          <p:cNvSpPr/>
          <p:nvPr/>
        </p:nvSpPr>
        <p:spPr>
          <a:xfrm>
            <a:off x="10229325" y="2534880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39625DC-9B69-2445-9130-71FC311C166F}"/>
              </a:ext>
            </a:extLst>
          </p:cNvPr>
          <p:cNvSpPr/>
          <p:nvPr/>
        </p:nvSpPr>
        <p:spPr>
          <a:xfrm>
            <a:off x="9930236" y="329440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93756F9-E0D4-1640-B566-D2C5E3AF43D3}"/>
              </a:ext>
            </a:extLst>
          </p:cNvPr>
          <p:cNvSpPr/>
          <p:nvPr/>
        </p:nvSpPr>
        <p:spPr>
          <a:xfrm>
            <a:off x="9247645" y="364535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AC9ECAD-3B6E-B14A-A695-2F7029CC3D1F}"/>
              </a:ext>
            </a:extLst>
          </p:cNvPr>
          <p:cNvSpPr/>
          <p:nvPr/>
        </p:nvSpPr>
        <p:spPr>
          <a:xfrm>
            <a:off x="10612996" y="3875948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54">
                <a:extLst>
                  <a:ext uri="{FF2B5EF4-FFF2-40B4-BE49-F238E27FC236}">
                    <a16:creationId xmlns:a16="http://schemas.microsoft.com/office/drawing/2014/main" id="{28CDC801-8DE5-BF44-AB38-6E2E32A3FDF4}"/>
                  </a:ext>
                </a:extLst>
              </p:cNvPr>
              <p:cNvSpPr txBox="1"/>
              <p:nvPr/>
            </p:nvSpPr>
            <p:spPr>
              <a:xfrm>
                <a:off x="8431655" y="2961950"/>
                <a:ext cx="301749" cy="280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54">
                <a:extLst>
                  <a:ext uri="{FF2B5EF4-FFF2-40B4-BE49-F238E27FC236}">
                    <a16:creationId xmlns:a16="http://schemas.microsoft.com/office/drawing/2014/main" id="{28CDC801-8DE5-BF44-AB38-6E2E32A3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655" y="2961950"/>
                <a:ext cx="301749" cy="280333"/>
              </a:xfrm>
              <a:prstGeom prst="rect">
                <a:avLst/>
              </a:prstGeom>
              <a:blipFill>
                <a:blip r:embed="rId12"/>
                <a:stretch>
                  <a:fillRect l="-12000" r="-4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55">
                <a:extLst>
                  <a:ext uri="{FF2B5EF4-FFF2-40B4-BE49-F238E27FC236}">
                    <a16:creationId xmlns:a16="http://schemas.microsoft.com/office/drawing/2014/main" id="{B1560F99-7C4E-3C4F-ABCB-7255BC3153BC}"/>
                  </a:ext>
                </a:extLst>
              </p:cNvPr>
              <p:cNvSpPr txBox="1"/>
              <p:nvPr/>
            </p:nvSpPr>
            <p:spPr>
              <a:xfrm>
                <a:off x="9180095" y="4048644"/>
                <a:ext cx="301749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55">
                <a:extLst>
                  <a:ext uri="{FF2B5EF4-FFF2-40B4-BE49-F238E27FC236}">
                    <a16:creationId xmlns:a16="http://schemas.microsoft.com/office/drawing/2014/main" id="{B1560F99-7C4E-3C4F-ABCB-7255BC31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95" y="4048644"/>
                <a:ext cx="301749" cy="280846"/>
              </a:xfrm>
              <a:prstGeom prst="rect">
                <a:avLst/>
              </a:prstGeom>
              <a:blipFill>
                <a:blip r:embed="rId13"/>
                <a:stretch>
                  <a:fillRect l="-16000" r="-4000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42">
                <a:extLst>
                  <a:ext uri="{FF2B5EF4-FFF2-40B4-BE49-F238E27FC236}">
                    <a16:creationId xmlns:a16="http://schemas.microsoft.com/office/drawing/2014/main" id="{95D73FF1-E3AD-3041-A8B3-FE2852B4F137}"/>
                  </a:ext>
                </a:extLst>
              </p:cNvPr>
              <p:cNvSpPr txBox="1"/>
              <p:nvPr/>
            </p:nvSpPr>
            <p:spPr>
              <a:xfrm>
                <a:off x="9962810" y="3306011"/>
                <a:ext cx="313419" cy="28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42">
                <a:extLst>
                  <a:ext uri="{FF2B5EF4-FFF2-40B4-BE49-F238E27FC236}">
                    <a16:creationId xmlns:a16="http://schemas.microsoft.com/office/drawing/2014/main" id="{95D73FF1-E3AD-3041-A8B3-FE2852B4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10" y="3306011"/>
                <a:ext cx="313419" cy="289375"/>
              </a:xfrm>
              <a:prstGeom prst="rect">
                <a:avLst/>
              </a:prstGeom>
              <a:blipFill>
                <a:blip r:embed="rId14"/>
                <a:stretch>
                  <a:fillRect l="-15385" t="-4167" r="-384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42">
                <a:extLst>
                  <a:ext uri="{FF2B5EF4-FFF2-40B4-BE49-F238E27FC236}">
                    <a16:creationId xmlns:a16="http://schemas.microsoft.com/office/drawing/2014/main" id="{3EA73E74-1ADE-EA48-9A2E-7C10BB860958}"/>
                  </a:ext>
                </a:extLst>
              </p:cNvPr>
              <p:cNvSpPr txBox="1"/>
              <p:nvPr/>
            </p:nvSpPr>
            <p:spPr>
              <a:xfrm>
                <a:off x="9437521" y="2046062"/>
                <a:ext cx="301749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42">
                <a:extLst>
                  <a:ext uri="{FF2B5EF4-FFF2-40B4-BE49-F238E27FC236}">
                    <a16:creationId xmlns:a16="http://schemas.microsoft.com/office/drawing/2014/main" id="{3EA73E74-1ADE-EA48-9A2E-7C10BB860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521" y="2046062"/>
                <a:ext cx="301749" cy="280077"/>
              </a:xfrm>
              <a:prstGeom prst="rect">
                <a:avLst/>
              </a:prstGeom>
              <a:blipFill>
                <a:blip r:embed="rId15"/>
                <a:stretch>
                  <a:fillRect l="-1600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42">
                <a:extLst>
                  <a:ext uri="{FF2B5EF4-FFF2-40B4-BE49-F238E27FC236}">
                    <a16:creationId xmlns:a16="http://schemas.microsoft.com/office/drawing/2014/main" id="{13C01F09-C166-4F4E-9D1E-FA142A7B74CB}"/>
                  </a:ext>
                </a:extLst>
              </p:cNvPr>
              <p:cNvSpPr txBox="1"/>
              <p:nvPr/>
            </p:nvSpPr>
            <p:spPr>
              <a:xfrm>
                <a:off x="10746008" y="3935955"/>
                <a:ext cx="301749" cy="28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8" name="文本框 42">
                <a:extLst>
                  <a:ext uri="{FF2B5EF4-FFF2-40B4-BE49-F238E27FC236}">
                    <a16:creationId xmlns:a16="http://schemas.microsoft.com/office/drawing/2014/main" id="{13C01F09-C166-4F4E-9D1E-FA142A7B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008" y="3935955"/>
                <a:ext cx="301749" cy="286489"/>
              </a:xfrm>
              <a:prstGeom prst="rect">
                <a:avLst/>
              </a:prstGeom>
              <a:blipFill>
                <a:blip r:embed="rId16"/>
                <a:stretch>
                  <a:fillRect l="-20833" r="-8333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42">
                <a:extLst>
                  <a:ext uri="{FF2B5EF4-FFF2-40B4-BE49-F238E27FC236}">
                    <a16:creationId xmlns:a16="http://schemas.microsoft.com/office/drawing/2014/main" id="{000F8218-12CE-0549-AE09-8B8EC395623F}"/>
                  </a:ext>
                </a:extLst>
              </p:cNvPr>
              <p:cNvSpPr txBox="1"/>
              <p:nvPr/>
            </p:nvSpPr>
            <p:spPr>
              <a:xfrm>
                <a:off x="10580885" y="2654167"/>
                <a:ext cx="301749" cy="28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文本框 42">
                <a:extLst>
                  <a:ext uri="{FF2B5EF4-FFF2-40B4-BE49-F238E27FC236}">
                    <a16:creationId xmlns:a16="http://schemas.microsoft.com/office/drawing/2014/main" id="{000F8218-12CE-0549-AE09-8B8EC3956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885" y="2654167"/>
                <a:ext cx="301749" cy="282578"/>
              </a:xfrm>
              <a:prstGeom prst="rect">
                <a:avLst/>
              </a:prstGeom>
              <a:blipFill>
                <a:blip r:embed="rId17"/>
                <a:stretch>
                  <a:fillRect l="-20833" r="-4167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右箭头 39">
            <a:extLst>
              <a:ext uri="{FF2B5EF4-FFF2-40B4-BE49-F238E27FC236}">
                <a16:creationId xmlns:a16="http://schemas.microsoft.com/office/drawing/2014/main" id="{6BE5C467-EE38-2243-9BF9-1D2CA1B0C7F0}"/>
              </a:ext>
            </a:extLst>
          </p:cNvPr>
          <p:cNvSpPr/>
          <p:nvPr/>
        </p:nvSpPr>
        <p:spPr>
          <a:xfrm>
            <a:off x="4022499" y="2964969"/>
            <a:ext cx="4182068" cy="28738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41" name="文本框 9">
            <a:extLst>
              <a:ext uri="{FF2B5EF4-FFF2-40B4-BE49-F238E27FC236}">
                <a16:creationId xmlns:a16="http://schemas.microsoft.com/office/drawing/2014/main" id="{2DAB64C1-49C0-3942-92B4-A0987340354E}"/>
              </a:ext>
            </a:extLst>
          </p:cNvPr>
          <p:cNvSpPr txBox="1"/>
          <p:nvPr/>
        </p:nvSpPr>
        <p:spPr>
          <a:xfrm>
            <a:off x="4424567" y="3242282"/>
            <a:ext cx="320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layers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message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passing</a:t>
            </a:r>
            <a:endParaRPr kumimoji="1" lang="zh-CN" altLang="en-US" sz="2400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D29F842-F234-6F46-8AC0-2733F7D71E58}"/>
              </a:ext>
            </a:extLst>
          </p:cNvPr>
          <p:cNvSpPr/>
          <p:nvPr/>
        </p:nvSpPr>
        <p:spPr>
          <a:xfrm>
            <a:off x="8337579" y="1839777"/>
            <a:ext cx="3108187" cy="286893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46DF8AE-4F83-AF48-A6F6-1857CDED3244}"/>
              </a:ext>
            </a:extLst>
          </p:cNvPr>
          <p:cNvSpPr/>
          <p:nvPr/>
        </p:nvSpPr>
        <p:spPr>
          <a:xfrm flipH="1">
            <a:off x="4500631" y="4363994"/>
            <a:ext cx="3497473" cy="953069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047F9B70-0A96-C646-9D05-B852D2CFB27B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 flipH="1">
            <a:off x="6249367" y="3274246"/>
            <a:ext cx="2088212" cy="108974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5C7BAA04-E22B-9449-9D8D-693CB276CA32}"/>
              </a:ext>
            </a:extLst>
          </p:cNvPr>
          <p:cNvSpPr/>
          <p:nvPr/>
        </p:nvSpPr>
        <p:spPr>
          <a:xfrm>
            <a:off x="8777974" y="2890069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u</a:t>
            </a:r>
            <a:endParaRPr kumimoji="1" lang="zh-CN" altLang="en-US" sz="2400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CE154A21-7274-9B4D-A63F-14AC45210FA7}"/>
              </a:ext>
            </a:extLst>
          </p:cNvPr>
          <p:cNvSpPr/>
          <p:nvPr/>
        </p:nvSpPr>
        <p:spPr>
          <a:xfrm>
            <a:off x="10235333" y="2542266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dirty="0"/>
              <a:t>v</a:t>
            </a:r>
            <a:endParaRPr kumimoji="1" lang="zh-CN" altLang="en-US" sz="2400" dirty="0"/>
          </a:p>
        </p:txBody>
      </p: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097F3533-7C50-3545-A9D5-6E846A77F7E4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9162504" y="2723531"/>
            <a:ext cx="1072829" cy="266215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1135865B-4A71-DE4D-BF8E-5F9BCCEF9DAA}"/>
              </a:ext>
            </a:extLst>
          </p:cNvPr>
          <p:cNvSpPr/>
          <p:nvPr/>
        </p:nvSpPr>
        <p:spPr>
          <a:xfrm flipH="1">
            <a:off x="2830388" y="5392603"/>
            <a:ext cx="2305264" cy="738089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60304B1F-82F3-2044-9E5A-B180E7780CE8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9" name="灯片编号占位符 3">
            <a:extLst>
              <a:ext uri="{FF2B5EF4-FFF2-40B4-BE49-F238E27FC236}">
                <a16:creationId xmlns:a16="http://schemas.microsoft.com/office/drawing/2014/main" id="{97F46237-53CC-164D-B801-9E3CE459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3989040-C62A-AC44-B248-5B28B6A14717}"/>
              </a:ext>
            </a:extLst>
          </p:cNvPr>
          <p:cNvSpPr txBox="1"/>
          <p:nvPr/>
        </p:nvSpPr>
        <p:spPr>
          <a:xfrm>
            <a:off x="118209" y="4578371"/>
            <a:ext cx="2583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Get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global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information:</a:t>
            </a:r>
            <a:endParaRPr kumimoji="1" lang="zh-CN" altLang="en-US" sz="20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D4FDE30-9AA1-1E4A-AAFA-D97F6AA0775A}"/>
              </a:ext>
            </a:extLst>
          </p:cNvPr>
          <p:cNvSpPr txBox="1"/>
          <p:nvPr/>
        </p:nvSpPr>
        <p:spPr>
          <a:xfrm>
            <a:off x="136724" y="5504240"/>
            <a:ext cx="27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Compute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final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score: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8444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16" y="1339076"/>
            <a:ext cx="11284457" cy="226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Optimization</a:t>
            </a:r>
          </a:p>
          <a:p>
            <a:r>
              <a:rPr lang="en" altLang="zh-CN" dirty="0"/>
              <a:t>sample a negative triplet by replacing the head (or tail)</a:t>
            </a:r>
          </a:p>
          <a:p>
            <a:r>
              <a:rPr lang="en" altLang="zh-CN" dirty="0"/>
              <a:t>train the model to score </a:t>
            </a:r>
            <a:r>
              <a:rPr lang="en" altLang="zh-CN" u="sng" dirty="0">
                <a:solidFill>
                  <a:srgbClr val="00B050"/>
                </a:solidFill>
              </a:rPr>
              <a:t>positive triplets</a:t>
            </a:r>
            <a:r>
              <a:rPr lang="en" altLang="zh-CN" dirty="0">
                <a:solidFill>
                  <a:srgbClr val="00B050"/>
                </a:solidFill>
              </a:rPr>
              <a:t> </a:t>
            </a:r>
            <a:r>
              <a:rPr lang="en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higher than </a:t>
            </a:r>
            <a:r>
              <a:rPr lang="en" altLang="zh-CN" u="sng" dirty="0">
                <a:solidFill>
                  <a:srgbClr val="FF0000"/>
                </a:solidFill>
              </a:rPr>
              <a:t>negative triplets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3C6E1F8-ABC1-4A4A-8F2C-700C4623F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58" y="4002618"/>
            <a:ext cx="6536615" cy="13892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11656A-8986-B14C-B0D1-F2780A76E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8" y="3835871"/>
            <a:ext cx="2305264" cy="2149853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58D209B-F6AE-E64D-ACF0-44A6FAD3C44B}"/>
              </a:ext>
            </a:extLst>
          </p:cNvPr>
          <p:cNvSpPr/>
          <p:nvPr/>
        </p:nvSpPr>
        <p:spPr>
          <a:xfrm>
            <a:off x="498128" y="4555965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AA94F01-BAD3-AF4E-8EF0-9344903F9C16}"/>
              </a:ext>
            </a:extLst>
          </p:cNvPr>
          <p:cNvSpPr/>
          <p:nvPr/>
        </p:nvSpPr>
        <p:spPr>
          <a:xfrm>
            <a:off x="1166793" y="3896840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279FCD6-E149-574C-9FBA-EDAFC4C7FAD3}"/>
              </a:ext>
            </a:extLst>
          </p:cNvPr>
          <p:cNvSpPr/>
          <p:nvPr/>
        </p:nvSpPr>
        <p:spPr>
          <a:xfrm>
            <a:off x="1956805" y="4193435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E430EB3-BE8E-3A4B-9866-E5FFFE5E2770}"/>
              </a:ext>
            </a:extLst>
          </p:cNvPr>
          <p:cNvSpPr/>
          <p:nvPr/>
        </p:nvSpPr>
        <p:spPr>
          <a:xfrm>
            <a:off x="1956805" y="4193435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7D9180-6BA1-6D44-A313-56B33BAD8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94" y="3774902"/>
            <a:ext cx="2305264" cy="2149853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2F345AC3-5D16-AB4F-83DD-854F5C92709C}"/>
              </a:ext>
            </a:extLst>
          </p:cNvPr>
          <p:cNvSpPr/>
          <p:nvPr/>
        </p:nvSpPr>
        <p:spPr>
          <a:xfrm>
            <a:off x="3065434" y="4494996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ACABBC3-B15B-B249-B0D1-86FF7E23AADA}"/>
              </a:ext>
            </a:extLst>
          </p:cNvPr>
          <p:cNvSpPr/>
          <p:nvPr/>
        </p:nvSpPr>
        <p:spPr>
          <a:xfrm>
            <a:off x="3734099" y="3835871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61D9904-6BA7-D247-84E1-AD2B1CAF3083}"/>
              </a:ext>
            </a:extLst>
          </p:cNvPr>
          <p:cNvSpPr/>
          <p:nvPr/>
        </p:nvSpPr>
        <p:spPr>
          <a:xfrm>
            <a:off x="4524111" y="4132466"/>
            <a:ext cx="351630" cy="362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6DE8195-BB99-E447-8289-50F5F55E679A}"/>
              </a:ext>
            </a:extLst>
          </p:cNvPr>
          <p:cNvSpPr/>
          <p:nvPr/>
        </p:nvSpPr>
        <p:spPr>
          <a:xfrm>
            <a:off x="4524111" y="4132466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AAD962F0-A823-9D45-A9D9-BD9A7ACED268}"/>
              </a:ext>
            </a:extLst>
          </p:cNvPr>
          <p:cNvCxnSpPr>
            <a:cxnSpLocks/>
          </p:cNvCxnSpPr>
          <p:nvPr/>
        </p:nvCxnSpPr>
        <p:spPr>
          <a:xfrm flipV="1">
            <a:off x="883976" y="4391547"/>
            <a:ext cx="1072829" cy="26621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4408F07A-0DB7-2747-9029-8AA2078E3C83}"/>
              </a:ext>
            </a:extLst>
          </p:cNvPr>
          <p:cNvSpPr/>
          <p:nvPr/>
        </p:nvSpPr>
        <p:spPr>
          <a:xfrm>
            <a:off x="3734099" y="3835871"/>
            <a:ext cx="351630" cy="362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97B6103-77A3-F94C-81F0-9ABC2CDC8824}"/>
              </a:ext>
            </a:extLst>
          </p:cNvPr>
          <p:cNvSpPr/>
          <p:nvPr/>
        </p:nvSpPr>
        <p:spPr>
          <a:xfrm>
            <a:off x="4910331" y="5484504"/>
            <a:ext cx="351630" cy="362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A9A8B261-F8C6-394C-9644-CFF786F7084A}"/>
              </a:ext>
            </a:extLst>
          </p:cNvPr>
          <p:cNvCxnSpPr>
            <a:cxnSpLocks/>
            <a:stCxn id="19" idx="7"/>
          </p:cNvCxnSpPr>
          <p:nvPr/>
        </p:nvCxnSpPr>
        <p:spPr>
          <a:xfrm flipV="1">
            <a:off x="3365569" y="4132466"/>
            <a:ext cx="432283" cy="41562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F11A8827-0C75-234C-86CC-1AADAF39C739}"/>
              </a:ext>
            </a:extLst>
          </p:cNvPr>
          <p:cNvCxnSpPr>
            <a:cxnSpLocks/>
          </p:cNvCxnSpPr>
          <p:nvPr/>
        </p:nvCxnSpPr>
        <p:spPr>
          <a:xfrm flipH="1" flipV="1">
            <a:off x="4737490" y="4483421"/>
            <a:ext cx="302356" cy="98950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75A05394-D307-0348-AD2B-D64B4A9E8573}"/>
              </a:ext>
            </a:extLst>
          </p:cNvPr>
          <p:cNvSpPr/>
          <p:nvPr/>
        </p:nvSpPr>
        <p:spPr>
          <a:xfrm flipH="1">
            <a:off x="7863715" y="4397296"/>
            <a:ext cx="1351601" cy="738089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313CB86-BC8B-094B-8090-57053610575C}"/>
              </a:ext>
            </a:extLst>
          </p:cNvPr>
          <p:cNvSpPr/>
          <p:nvPr/>
        </p:nvSpPr>
        <p:spPr>
          <a:xfrm flipH="1">
            <a:off x="9679533" y="4397296"/>
            <a:ext cx="1351601" cy="738089"/>
          </a:xfrm>
          <a:prstGeom prst="rect">
            <a:avLst/>
          </a:prstGeom>
          <a:noFill/>
          <a:ln w="222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AA3A37E-7D8B-2E42-84AB-8D6ED39C6DD9}"/>
              </a:ext>
            </a:extLst>
          </p:cNvPr>
          <p:cNvSpPr/>
          <p:nvPr/>
        </p:nvSpPr>
        <p:spPr>
          <a:xfrm rot="2490016" flipH="1">
            <a:off x="3356844" y="3588636"/>
            <a:ext cx="469500" cy="1497102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E6CC59F-C686-E84C-B0B9-817D6E4E0DB0}"/>
              </a:ext>
            </a:extLst>
          </p:cNvPr>
          <p:cNvSpPr/>
          <p:nvPr/>
        </p:nvSpPr>
        <p:spPr>
          <a:xfrm rot="20504104" flipH="1">
            <a:off x="4663684" y="4026666"/>
            <a:ext cx="469500" cy="196591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796B88E5-F3B8-8E41-973A-67E072018D31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Technical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details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E1AA2B-B61C-5B41-884E-E56B369A742B}"/>
              </a:ext>
            </a:extLst>
          </p:cNvPr>
          <p:cNvSpPr txBox="1"/>
          <p:nvPr/>
        </p:nvSpPr>
        <p:spPr>
          <a:xfrm rot="18750113">
            <a:off x="2831888" y="3870853"/>
            <a:ext cx="8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Live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in?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31687F2-6DBE-984C-AAE5-A54843AC90B2}"/>
              </a:ext>
            </a:extLst>
          </p:cNvPr>
          <p:cNvSpPr txBox="1"/>
          <p:nvPr/>
        </p:nvSpPr>
        <p:spPr>
          <a:xfrm rot="4247415">
            <a:off x="4663356" y="4101068"/>
            <a:ext cx="8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Live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in?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灯片编号占位符 3">
            <a:extLst>
              <a:ext uri="{FF2B5EF4-FFF2-40B4-BE49-F238E27FC236}">
                <a16:creationId xmlns:a16="http://schemas.microsoft.com/office/drawing/2014/main" id="{E951CC11-7EF9-E942-8501-DC5D6C9E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1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framework: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GraIL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Technical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details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Experiments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Key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takeaways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directions </a:t>
            </a:r>
          </a:p>
        </p:txBody>
      </p:sp>
    </p:spTree>
    <p:extLst>
      <p:ext uri="{BB962C8B-B14F-4D97-AF65-F5344CB8AC3E}">
        <p14:creationId xmlns:p14="http://schemas.microsoft.com/office/powerpoint/2010/main" val="1444497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16" y="1339076"/>
            <a:ext cx="11042835" cy="5292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Three</a:t>
            </a:r>
            <a:r>
              <a:rPr lang="zh-CN" altLang="en-US" sz="3400" dirty="0"/>
              <a:t> </a:t>
            </a:r>
            <a:r>
              <a:rPr lang="en-US" altLang="zh-CN" sz="3400" dirty="0"/>
              <a:t>major</a:t>
            </a:r>
            <a:r>
              <a:rPr lang="zh-CN" altLang="en-US" sz="3400" dirty="0"/>
              <a:t> </a:t>
            </a:r>
            <a:r>
              <a:rPr lang="en-US" altLang="zh-CN" sz="3400" dirty="0"/>
              <a:t>parts</a:t>
            </a:r>
          </a:p>
          <a:p>
            <a:r>
              <a:rPr lang="en" altLang="zh-CN" sz="3200" dirty="0">
                <a:solidFill>
                  <a:srgbClr val="00B050"/>
                </a:solidFill>
              </a:rPr>
              <a:t>Inductive relation prediction</a:t>
            </a:r>
          </a:p>
          <a:p>
            <a:pPr lvl="1"/>
            <a:r>
              <a:rPr lang="en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﻿</a:t>
            </a:r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Q:</a:t>
            </a:r>
            <a:r>
              <a:rPr lang="zh-CN" alt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does </a:t>
            </a:r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GraIL</a:t>
            </a:r>
            <a:r>
              <a:rPr lang="en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perform in comparison to existing methods?</a:t>
            </a:r>
          </a:p>
          <a:p>
            <a:r>
              <a:rPr lang="en" altLang="zh-CN" sz="3200" dirty="0">
                <a:solidFill>
                  <a:srgbClr val="00B050"/>
                </a:solidFill>
              </a:rPr>
              <a:t>Transductive relation prediction</a:t>
            </a:r>
          </a:p>
          <a:p>
            <a:pPr lvl="1"/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Q:</a:t>
            </a:r>
            <a:r>
              <a:rPr lang="zh-CN" alt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﻿Can </a:t>
            </a:r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n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</a:t>
            </a:r>
            <a:r>
              <a:rPr lang="en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lementary inductive bias </a:t>
            </a:r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</a:t>
            </a:r>
            <a:r>
              <a:rPr lang="zh-CN" alt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existing KGE methods</a:t>
            </a:r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" altLang="zh-CN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3200" dirty="0">
                <a:solidFill>
                  <a:srgbClr val="00B050"/>
                </a:solidFill>
              </a:rPr>
              <a:t>Ablation</a:t>
            </a:r>
            <a:r>
              <a:rPr lang="zh-CN" altLang="en-US" sz="3200" dirty="0">
                <a:solidFill>
                  <a:srgbClr val="00B050"/>
                </a:solidFill>
              </a:rPr>
              <a:t> </a:t>
            </a:r>
            <a:r>
              <a:rPr lang="en-US" altLang="zh-CN" sz="3200" dirty="0">
                <a:solidFill>
                  <a:srgbClr val="00B050"/>
                </a:solidFill>
              </a:rPr>
              <a:t>study</a:t>
            </a:r>
          </a:p>
          <a:p>
            <a:pPr lvl="1"/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Q:</a:t>
            </a:r>
            <a:r>
              <a:rPr lang="zh-CN" alt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﻿How important are the various components?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147142FB-5AE0-E143-834B-D3C4F42B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24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Background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framework: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GraIL</a:t>
            </a:r>
          </a:p>
          <a:p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takeaways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directions </a:t>
            </a:r>
          </a:p>
        </p:txBody>
      </p:sp>
    </p:spTree>
    <p:extLst>
      <p:ext uri="{BB962C8B-B14F-4D97-AF65-F5344CB8AC3E}">
        <p14:creationId xmlns:p14="http://schemas.microsoft.com/office/powerpoint/2010/main" val="5462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49" y="1158602"/>
            <a:ext cx="11042835" cy="1863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Part1</a:t>
            </a:r>
            <a:r>
              <a:rPr lang="zh-CN" altLang="en-US" sz="3400" dirty="0"/>
              <a:t> </a:t>
            </a:r>
            <a:r>
              <a:rPr lang="en-US" altLang="zh-CN" sz="3400" dirty="0"/>
              <a:t>|</a:t>
            </a:r>
            <a:r>
              <a:rPr lang="zh-CN" altLang="en-US" sz="3400" dirty="0"/>
              <a:t> </a:t>
            </a:r>
            <a:r>
              <a:rPr lang="en" altLang="zh-CN" dirty="0">
                <a:solidFill>
                  <a:srgbClr val="00B050"/>
                </a:solidFill>
              </a:rPr>
              <a:t>Inductive relation prediction</a:t>
            </a:r>
          </a:p>
          <a:p>
            <a:r>
              <a:rPr kumimoji="1" lang="en-US" altLang="zh-CN" dirty="0"/>
              <a:t>Observation</a:t>
            </a:r>
          </a:p>
          <a:p>
            <a:pPr lvl="1"/>
            <a:r>
              <a:rPr kumimoji="1" lang="en" altLang="zh-CN" dirty="0"/>
              <a:t>﻿GraIL significantly outperforms the inductive baselines across all datasets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A4BDBF1-BC0F-3946-9BDC-280ABD11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93" y="2829479"/>
            <a:ext cx="8222013" cy="3730358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FF9D85A8-8E1A-6F4D-919F-1FCEE803B042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447E3E9-3CC7-884E-9CE9-738B9C5B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05FC450-7A1D-6243-9793-0669A0101A6D}"/>
              </a:ext>
            </a:extLst>
          </p:cNvPr>
          <p:cNvSpPr/>
          <p:nvPr/>
        </p:nvSpPr>
        <p:spPr>
          <a:xfrm flipH="1">
            <a:off x="2987796" y="3082969"/>
            <a:ext cx="2260065" cy="455361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0C12FC-71CF-B346-B0BC-20749B0D1F30}"/>
              </a:ext>
            </a:extLst>
          </p:cNvPr>
          <p:cNvSpPr txBox="1"/>
          <p:nvPr/>
        </p:nvSpPr>
        <p:spPr>
          <a:xfrm>
            <a:off x="1370943" y="2683145"/>
            <a:ext cx="32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Variant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KGs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for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inductive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setting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06A657-7DA5-DD49-BE16-090D0CE251B3}"/>
              </a:ext>
            </a:extLst>
          </p:cNvPr>
          <p:cNvSpPr/>
          <p:nvPr/>
        </p:nvSpPr>
        <p:spPr>
          <a:xfrm flipH="1">
            <a:off x="5386439" y="3082969"/>
            <a:ext cx="2260065" cy="455361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5FC450-7A1D-6243-9793-0669A0101A6D}"/>
              </a:ext>
            </a:extLst>
          </p:cNvPr>
          <p:cNvSpPr/>
          <p:nvPr/>
        </p:nvSpPr>
        <p:spPr>
          <a:xfrm flipH="1">
            <a:off x="7796722" y="3082969"/>
            <a:ext cx="2260065" cy="455361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625271-C65D-6B43-8F78-B908BA8DD7C8}"/>
              </a:ext>
            </a:extLst>
          </p:cNvPr>
          <p:cNvSpPr/>
          <p:nvPr/>
        </p:nvSpPr>
        <p:spPr>
          <a:xfrm flipH="1">
            <a:off x="1370942" y="2712957"/>
            <a:ext cx="3233704" cy="309027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02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42" y="1331847"/>
            <a:ext cx="11599884" cy="2330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Part2</a:t>
            </a:r>
            <a:r>
              <a:rPr lang="zh-CN" altLang="en-US" sz="3400" dirty="0"/>
              <a:t> </a:t>
            </a:r>
            <a:r>
              <a:rPr lang="en-US" altLang="zh-CN" sz="3400" dirty="0"/>
              <a:t>|</a:t>
            </a:r>
            <a:r>
              <a:rPr lang="zh-CN" altLang="en-US" sz="3400" dirty="0"/>
              <a:t> </a:t>
            </a:r>
            <a:r>
              <a:rPr lang="en" altLang="zh-CN" dirty="0">
                <a:solidFill>
                  <a:srgbClr val="00B050"/>
                </a:solidFill>
              </a:rPr>
              <a:t>﻿Transductive relation prediction</a:t>
            </a:r>
          </a:p>
          <a:p>
            <a:r>
              <a:rPr kumimoji="1" lang="en-US" altLang="zh-CN" dirty="0"/>
              <a:t>Observation</a:t>
            </a:r>
          </a:p>
          <a:p>
            <a:pPr lvl="1"/>
            <a:r>
              <a:rPr lang="en-US" altLang="zh-CN" sz="2800" dirty="0"/>
              <a:t>﻿</a:t>
            </a:r>
            <a:r>
              <a:rPr lang="en-US" altLang="zh-CN" dirty="0"/>
              <a:t>GraIL is not SOTA for transductive prediction</a:t>
            </a:r>
          </a:p>
          <a:p>
            <a:pPr lvl="2"/>
            <a:r>
              <a:rPr lang="en-US" altLang="zh-CN" dirty="0"/>
              <a:t>optimized for the inductive setting</a:t>
            </a:r>
          </a:p>
          <a:p>
            <a:pPr lvl="1"/>
            <a:r>
              <a:rPr lang="en-US" altLang="zh-CN" dirty="0"/>
              <a:t>s</a:t>
            </a:r>
            <a:r>
              <a:rPr lang="en" altLang="zh-CN" dirty="0"/>
              <a:t>ignificant gains obtained by ensembling GraIL with various </a:t>
            </a:r>
            <a:r>
              <a:rPr lang="en-US" altLang="zh-CN" dirty="0"/>
              <a:t>KGE</a:t>
            </a:r>
            <a:r>
              <a:rPr lang="zh-CN" altLang="en-US" dirty="0"/>
              <a:t> </a:t>
            </a:r>
            <a:r>
              <a:rPr lang="en" altLang="zh-CN" dirty="0"/>
              <a:t>methods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B1C2E8-6B64-734C-BA13-605308B62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44"/>
          <a:stretch/>
        </p:blipFill>
        <p:spPr>
          <a:xfrm>
            <a:off x="592116" y="4046400"/>
            <a:ext cx="5352020" cy="23305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83AA26-4426-D646-9027-D9BBC4E30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573" y="4077501"/>
            <a:ext cx="5073443" cy="14797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6201B2-231F-D94C-B654-77B5D5570E64}"/>
              </a:ext>
            </a:extLst>
          </p:cNvPr>
          <p:cNvSpPr txBox="1"/>
          <p:nvPr/>
        </p:nvSpPr>
        <p:spPr>
          <a:xfrm>
            <a:off x="8091409" y="3584735"/>
            <a:ext cx="161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Early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fusion</a:t>
            </a:r>
            <a:endParaRPr kumimoji="1"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E8B9C32-8F96-6148-8B69-0D691D3B944B}"/>
              </a:ext>
            </a:extLst>
          </p:cNvPr>
          <p:cNvSpPr txBox="1"/>
          <p:nvPr/>
        </p:nvSpPr>
        <p:spPr>
          <a:xfrm>
            <a:off x="2496921" y="3584734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Late</a:t>
            </a:r>
            <a:r>
              <a:rPr kumimoji="1"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fusion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E854879-160D-0C4B-901F-1A8F927B34E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89360A8B-96AF-4A45-A76F-1C6760E6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31</a:t>
            </a:fld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268874-3159-8B4F-A95F-4D6AFE1661BA}"/>
              </a:ext>
            </a:extLst>
          </p:cNvPr>
          <p:cNvSpPr/>
          <p:nvPr/>
        </p:nvSpPr>
        <p:spPr>
          <a:xfrm flipH="1">
            <a:off x="5117833" y="4756316"/>
            <a:ext cx="696558" cy="1107771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5FC450-7A1D-6243-9793-0669A0101A6D}"/>
              </a:ext>
            </a:extLst>
          </p:cNvPr>
          <p:cNvSpPr/>
          <p:nvPr/>
        </p:nvSpPr>
        <p:spPr>
          <a:xfrm flipH="1">
            <a:off x="1186317" y="4766255"/>
            <a:ext cx="609886" cy="322580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F06FC3D-C02E-8E4E-90AB-EA44F41F914F}"/>
              </a:ext>
            </a:extLst>
          </p:cNvPr>
          <p:cNvSpPr/>
          <p:nvPr/>
        </p:nvSpPr>
        <p:spPr>
          <a:xfrm flipH="1">
            <a:off x="2085461" y="5050387"/>
            <a:ext cx="609886" cy="322580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05FC450-7A1D-6243-9793-0669A0101A6D}"/>
              </a:ext>
            </a:extLst>
          </p:cNvPr>
          <p:cNvSpPr/>
          <p:nvPr/>
        </p:nvSpPr>
        <p:spPr>
          <a:xfrm flipH="1">
            <a:off x="3152075" y="5305229"/>
            <a:ext cx="609886" cy="322580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05FC450-7A1D-6243-9793-0669A0101A6D}"/>
              </a:ext>
            </a:extLst>
          </p:cNvPr>
          <p:cNvSpPr/>
          <p:nvPr/>
        </p:nvSpPr>
        <p:spPr>
          <a:xfrm flipH="1">
            <a:off x="4286510" y="5561385"/>
            <a:ext cx="609886" cy="322580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41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17" y="1339076"/>
            <a:ext cx="10923450" cy="1963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/>
              <a:t>Part3</a:t>
            </a:r>
            <a:r>
              <a:rPr lang="zh-CN" altLang="en-US" sz="3400" dirty="0"/>
              <a:t> </a:t>
            </a:r>
            <a:r>
              <a:rPr lang="en-US" altLang="zh-CN" sz="3400" dirty="0"/>
              <a:t>|</a:t>
            </a:r>
            <a:r>
              <a:rPr lang="zh-CN" altLang="en-US" sz="3400" dirty="0"/>
              <a:t> </a:t>
            </a:r>
            <a:r>
              <a:rPr lang="en" altLang="zh-CN" dirty="0">
                <a:solidFill>
                  <a:srgbClr val="00B050"/>
                </a:solidFill>
              </a:rPr>
              <a:t>﻿</a:t>
            </a:r>
            <a:r>
              <a:rPr lang="en-US" altLang="zh-CN" dirty="0">
                <a:solidFill>
                  <a:srgbClr val="00B050"/>
                </a:solidFill>
              </a:rPr>
              <a:t>Ablation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study</a:t>
            </a:r>
            <a:endParaRPr lang="en" altLang="zh-CN" dirty="0">
              <a:solidFill>
                <a:srgbClr val="00B050"/>
              </a:solidFill>
            </a:endParaRPr>
          </a:p>
          <a:p>
            <a:r>
              <a:rPr kumimoji="1" lang="en-US" altLang="zh-CN" dirty="0"/>
              <a:t>Observation</a:t>
            </a:r>
          </a:p>
          <a:p>
            <a:pPr lvl="1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components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effective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GraIL</a:t>
            </a:r>
          </a:p>
          <a:p>
            <a:pPr lvl="1"/>
            <a:r>
              <a:rPr kumimoji="1" lang="en-US" altLang="zh-CN" dirty="0"/>
              <a:t>components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important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B0B8372-08AB-2F4F-B924-CC49C3D4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36" y="3554968"/>
            <a:ext cx="7543800" cy="27813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0AAE3FC-06D2-7348-BC78-68BB35E5D9B9}"/>
              </a:ext>
            </a:extLst>
          </p:cNvPr>
          <p:cNvSpPr/>
          <p:nvPr/>
        </p:nvSpPr>
        <p:spPr>
          <a:xfrm flipH="1">
            <a:off x="1626135" y="5040305"/>
            <a:ext cx="6832064" cy="692062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144C70-FBAA-F449-AFE9-E2D032819694}"/>
              </a:ext>
            </a:extLst>
          </p:cNvPr>
          <p:cNvSpPr txBox="1"/>
          <p:nvPr/>
        </p:nvSpPr>
        <p:spPr>
          <a:xfrm>
            <a:off x="8670211" y="5166958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Subgraph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generation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AE26E0-CB51-6C4A-8866-70274F19FC32}"/>
              </a:ext>
            </a:extLst>
          </p:cNvPr>
          <p:cNvSpPr txBox="1"/>
          <p:nvPr/>
        </p:nvSpPr>
        <p:spPr>
          <a:xfrm>
            <a:off x="8670211" y="5732367"/>
            <a:ext cx="17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Subgraph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scoring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F71D8671-818A-0148-A5F4-B6E544C2684A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8447956B-48F0-B246-A4BC-9EC85A43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38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25" y="1192279"/>
            <a:ext cx="11042835" cy="1263536"/>
          </a:xfrm>
        </p:spPr>
        <p:txBody>
          <a:bodyPr>
            <a:normAutofit/>
          </a:bodyPr>
          <a:lstStyle/>
          <a:p>
            <a:r>
              <a:rPr lang="en" altLang="zh-CN" dirty="0"/>
              <a:t>GraIL can represent a useful subset of first-order logic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Theoretical analysis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621793B-A20F-904C-BB7C-03072A30F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7"/>
          <a:stretch/>
        </p:blipFill>
        <p:spPr>
          <a:xfrm>
            <a:off x="1168046" y="1877474"/>
            <a:ext cx="4651831" cy="3291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6D07A7-3BF8-D548-8CEF-4ED42857C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85" y="1877474"/>
            <a:ext cx="5010148" cy="2568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C55138-DAE6-9D49-92CD-9CB7EBEEA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1" t="19770" r="60438" b="4245"/>
          <a:stretch/>
        </p:blipFill>
        <p:spPr>
          <a:xfrm>
            <a:off x="6697985" y="5008634"/>
            <a:ext cx="3643903" cy="1530849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579D0DC-E325-FF4F-B1CA-1D13E07AE528}"/>
              </a:ext>
            </a:extLst>
          </p:cNvPr>
          <p:cNvSpPr txBox="1"/>
          <p:nvPr/>
        </p:nvSpPr>
        <p:spPr>
          <a:xfrm>
            <a:off x="6606283" y="4616317"/>
            <a:ext cx="461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discovered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rule-mining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</a:t>
            </a:r>
            <a:endParaRPr kumimoji="1" lang="zh-CN" altLang="en-US" dirty="0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9C23B2A9-34DD-EC46-A333-BE71BE20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6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E28BD3EC-51CA-EC41-906E-FE76DCAC35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316" y="1263535"/>
                <a:ext cx="5459775" cy="480782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Efficiency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Time-consuming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labeling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Effectiveness</a:t>
                </a:r>
              </a:p>
              <a:p>
                <a:pPr lvl="1"/>
                <a:r>
                  <a:rPr lang="en" altLang="zh-CN" dirty="0"/>
                  <a:t>The information flow inside the enclosing subgraph is mixed</a:t>
                </a:r>
              </a:p>
              <a:p>
                <a:pPr marL="457200" lvl="1" indent="0">
                  <a:buNone/>
                </a:pPr>
                <a:r>
                  <a:rPr lang="en" altLang="zh-CN" dirty="0"/>
                  <a:t>	</a:t>
                </a:r>
                <a:r>
                  <a:rPr lang="en-US" altLang="zh-CN" dirty="0"/>
                  <a:t>(</a:t>
                </a:r>
                <a:r>
                  <a:rPr lang="en" altLang="zh-CN" dirty="0"/>
                  <a:t>making it hard to learn the 	dependency among relations</a:t>
                </a:r>
                <a:r>
                  <a:rPr lang="en-US" altLang="zh-CN" dirty="0"/>
                  <a:t>)</a:t>
                </a:r>
                <a:endParaRPr lang="en" altLang="zh-CN" dirty="0"/>
              </a:p>
              <a:p>
                <a:pPr lvl="1"/>
                <a:r>
                  <a:rPr lang="en" altLang="zh-CN" dirty="0"/>
                  <a:t>No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 </a:t>
                </a:r>
                <a:r>
                  <a:rPr lang="en" altLang="zh-CN" dirty="0"/>
                  <a:t>interpretable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traceable</a:t>
                </a:r>
                <a:endParaRPr lang="en" altLang="zh-CN" dirty="0"/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E28BD3EC-51CA-EC41-906E-FE76DCAC35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316" y="1263535"/>
                <a:ext cx="5459775" cy="4807829"/>
              </a:xfrm>
              <a:blipFill>
                <a:blip r:embed="rId2"/>
                <a:stretch>
                  <a:fillRect l="-2093" t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GraIL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Disadvantages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20D0C0-B237-2945-8082-4EBFBB1A7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4" r="14389" b="13747"/>
          <a:stretch/>
        </p:blipFill>
        <p:spPr>
          <a:xfrm>
            <a:off x="6431622" y="3151959"/>
            <a:ext cx="5106612" cy="29194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40E1CBA-D982-2D4F-982A-E7EC9582D2DC}"/>
              </a:ext>
            </a:extLst>
          </p:cNvPr>
          <p:cNvSpPr txBox="1"/>
          <p:nvPr/>
        </p:nvSpPr>
        <p:spPr>
          <a:xfrm>
            <a:off x="4648852" y="6305915"/>
            <a:ext cx="711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Knowledge Graph Reasoning with Relational Directed Graph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2021.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FAE1EC-D545-D447-A4D0-7CB56781D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354" y="558041"/>
            <a:ext cx="3835147" cy="23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proposed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framework: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GraIL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Key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takeaways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and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research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directions </a:t>
            </a:r>
          </a:p>
        </p:txBody>
      </p:sp>
    </p:spTree>
    <p:extLst>
      <p:ext uri="{BB962C8B-B14F-4D97-AF65-F5344CB8AC3E}">
        <p14:creationId xmlns:p14="http://schemas.microsoft.com/office/powerpoint/2010/main" val="1557961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17" y="1462367"/>
            <a:ext cx="6497172" cy="3746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Summary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" altLang="zh-CN" b="1" dirty="0"/>
              <a:t>GraIL</a:t>
            </a:r>
          </a:p>
          <a:p>
            <a:r>
              <a:rPr lang="en" altLang="zh-CN" sz="2400" dirty="0"/>
              <a:t>﻿</a:t>
            </a:r>
            <a:r>
              <a:rPr lang="en-US" altLang="zh-CN" sz="2400" dirty="0"/>
              <a:t>P</a:t>
            </a:r>
            <a:r>
              <a:rPr lang="en" altLang="zh-CN" sz="2400" dirty="0"/>
              <a:t>resent</a:t>
            </a:r>
            <a:r>
              <a:rPr lang="en-US" altLang="zh-CN" sz="2400" dirty="0"/>
              <a:t>s</a:t>
            </a:r>
            <a:r>
              <a:rPr lang="en" altLang="zh-CN" sz="2400" dirty="0"/>
              <a:t> a </a:t>
            </a:r>
            <a:r>
              <a:rPr lang="en-US" altLang="zh-CN" sz="2400" dirty="0"/>
              <a:t>GNN</a:t>
            </a:r>
            <a:r>
              <a:rPr lang="zh-CN" altLang="en-US" sz="2400" dirty="0"/>
              <a:t> </a:t>
            </a:r>
            <a:r>
              <a:rPr lang="en" altLang="zh-CN" sz="2400" dirty="0"/>
              <a:t>framework that has a strong inductive bias to learn entity-independent relational semantics. </a:t>
            </a:r>
          </a:p>
          <a:p>
            <a:r>
              <a:rPr lang="en-US" altLang="zh-CN" sz="2400" dirty="0"/>
              <a:t>Introduces</a:t>
            </a:r>
            <a:r>
              <a:rPr lang="zh-CN" altLang="en-US" sz="2400" dirty="0"/>
              <a:t> </a:t>
            </a:r>
            <a:r>
              <a:rPr lang="en" altLang="zh-CN" sz="2400" dirty="0"/>
              <a:t>a series of benchmark tasks for the inductive relation prediction problem</a:t>
            </a:r>
            <a:r>
              <a:rPr lang="en-US" altLang="zh-CN" sz="2400" dirty="0"/>
              <a:t>.</a:t>
            </a:r>
          </a:p>
          <a:p>
            <a:r>
              <a:rPr lang="en-US" altLang="zh-CN" sz="2400" dirty="0"/>
              <a:t>Empirically</a:t>
            </a:r>
            <a:r>
              <a:rPr lang="zh-CN" altLang="en-US" sz="2400" dirty="0"/>
              <a:t> </a:t>
            </a:r>
            <a:r>
              <a:rPr lang="en-US" altLang="zh-CN" sz="2400" dirty="0"/>
              <a:t>justify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effectiveness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proposed</a:t>
            </a:r>
            <a:r>
              <a:rPr lang="zh-CN" altLang="en-US" sz="2400" dirty="0"/>
              <a:t> </a:t>
            </a:r>
            <a:r>
              <a:rPr lang="en-US" altLang="zh-CN" sz="2400" dirty="0"/>
              <a:t>method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both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transductive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inductive</a:t>
            </a:r>
            <a:r>
              <a:rPr lang="zh-CN" altLang="en-US" sz="2400" dirty="0"/>
              <a:t> </a:t>
            </a:r>
            <a:r>
              <a:rPr lang="en-US" altLang="zh-CN" sz="2400" dirty="0"/>
              <a:t>settings.</a:t>
            </a:r>
            <a:endParaRPr lang="en" altLang="zh-CN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668C72-C356-124F-B32E-A1936C8ACDD0}"/>
              </a:ext>
            </a:extLst>
          </p:cNvPr>
          <p:cNvSpPr txBox="1"/>
          <p:nvPr/>
        </p:nvSpPr>
        <p:spPr>
          <a:xfrm>
            <a:off x="7251221" y="2295324"/>
            <a:ext cx="4249271" cy="1415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600" dirty="0">
                <a:solidFill>
                  <a:srgbClr val="FF0000"/>
                </a:solidFill>
              </a:rPr>
              <a:t>Main</a:t>
            </a:r>
            <a:r>
              <a:rPr kumimoji="1" lang="zh-CN" altLang="en-US" sz="2600" dirty="0">
                <a:solidFill>
                  <a:srgbClr val="FF0000"/>
                </a:solidFill>
              </a:rPr>
              <a:t> </a:t>
            </a:r>
            <a:r>
              <a:rPr kumimoji="1" lang="en-US" altLang="zh-CN" sz="2600" dirty="0">
                <a:solidFill>
                  <a:srgbClr val="FF0000"/>
                </a:solidFill>
              </a:rPr>
              <a:t>contributions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GNN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+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inductive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reasoning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Variant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KGs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inductive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SOTA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inductive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setting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A215FF8-5520-3D4A-9C6E-893A4772DF50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1669684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</a:rPr>
              <a:t>Key</a:t>
            </a:r>
            <a:r>
              <a:rPr kumimoji="1" lang="zh-CN" altLang="en-US" sz="40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</a:rPr>
              <a:t>takeaways</a:t>
            </a:r>
            <a:r>
              <a:rPr kumimoji="1" lang="zh-CN" altLang="en-US" sz="40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</a:rPr>
              <a:t>and</a:t>
            </a:r>
            <a:r>
              <a:rPr kumimoji="1" lang="zh-CN" altLang="en-US" sz="40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</a:rPr>
              <a:t>Research</a:t>
            </a:r>
            <a:r>
              <a:rPr kumimoji="1" lang="zh-CN" altLang="en-US" sz="40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</a:rPr>
              <a:t>directions</a:t>
            </a:r>
            <a:endParaRPr kumimoji="1" lang="zh-CN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D6318E2-7174-1446-AE08-6C267DDAD6A0}"/>
              </a:ext>
            </a:extLst>
          </p:cNvPr>
          <p:cNvSpPr txBox="1">
            <a:spLocks/>
          </p:cNvSpPr>
          <p:nvPr/>
        </p:nvSpPr>
        <p:spPr>
          <a:xfrm>
            <a:off x="2683410" y="5604660"/>
            <a:ext cx="7743290" cy="102474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sz="1400" dirty="0"/>
              <a:t>[1]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Graph meta learning via local subgraphs.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2020.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400" dirty="0"/>
              <a:t>[2]</a:t>
            </a:r>
            <a:r>
              <a:rPr lang="zh-CN" altLang="en-US" sz="1400" dirty="0"/>
              <a:t> </a:t>
            </a:r>
            <a:r>
              <a:rPr lang="en" altLang="zh-CN" sz="1400" dirty="0"/>
              <a:t>Inductive Learning on Commonsense Knowledge Graph Completion</a:t>
            </a:r>
            <a:r>
              <a:rPr kumimoji="1" lang="en-US" altLang="zh-CN" sz="1400" dirty="0"/>
              <a:t>.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2021.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sz="1400" dirty="0"/>
              <a:t>[3]</a:t>
            </a:r>
            <a:r>
              <a:rPr kumimoji="1" lang="zh-CN" altLang="en-US" sz="1400" dirty="0"/>
              <a:t> </a:t>
            </a:r>
            <a:r>
              <a:rPr lang="en" altLang="zh-CN" sz="1400" dirty="0"/>
              <a:t>Standing on the Shoulders of Predecessors: Meta-Knowledge Transfer for Knowledge Graphs</a:t>
            </a:r>
            <a:r>
              <a:rPr lang="en-US" altLang="zh-CN" sz="1400" dirty="0"/>
              <a:t>.</a:t>
            </a:r>
            <a:r>
              <a:rPr lang="zh-CN" altLang="en-US" sz="1400" dirty="0"/>
              <a:t> </a:t>
            </a:r>
            <a:r>
              <a:rPr lang="en-US" altLang="zh-CN" sz="1400" dirty="0"/>
              <a:t>2021.</a:t>
            </a:r>
            <a:endParaRPr kumimoji="1" lang="en-US" altLang="zh-CN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5BF497D-C469-A04B-BFD9-E41A46C35797}"/>
              </a:ext>
            </a:extLst>
          </p:cNvPr>
          <p:cNvSpPr txBox="1"/>
          <p:nvPr/>
        </p:nvSpPr>
        <p:spPr>
          <a:xfrm>
            <a:off x="2683410" y="5235328"/>
            <a:ext cx="18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Following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works:</a:t>
            </a:r>
            <a:r>
              <a:rPr kumimoji="1" lang="zh-CN" altLang="en-US" dirty="0"/>
              <a:t> 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4D5A21D0-EBD8-774D-AD49-29D963BE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4046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4C40DDE4-4034-8A4B-97C7-70653F5D31F7}"/>
              </a:ext>
            </a:extLst>
          </p:cNvPr>
          <p:cNvCxnSpPr/>
          <p:nvPr/>
        </p:nvCxnSpPr>
        <p:spPr>
          <a:xfrm>
            <a:off x="893135" y="1712915"/>
            <a:ext cx="1030294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188C8510-E933-A84A-BEF4-AD26977BC719}"/>
              </a:ext>
            </a:extLst>
          </p:cNvPr>
          <p:cNvCxnSpPr/>
          <p:nvPr/>
        </p:nvCxnSpPr>
        <p:spPr>
          <a:xfrm>
            <a:off x="944525" y="4312575"/>
            <a:ext cx="1030294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4C40DDE4-4034-8A4B-97C7-70653F5D31F7}"/>
              </a:ext>
            </a:extLst>
          </p:cNvPr>
          <p:cNvCxnSpPr/>
          <p:nvPr/>
        </p:nvCxnSpPr>
        <p:spPr>
          <a:xfrm>
            <a:off x="944525" y="6460353"/>
            <a:ext cx="1030294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EECC94E-2291-D34E-A8E6-6E9BD8F0A1D5}"/>
              </a:ext>
            </a:extLst>
          </p:cNvPr>
          <p:cNvCxnSpPr>
            <a:cxnSpLocks/>
          </p:cNvCxnSpPr>
          <p:nvPr/>
        </p:nvCxnSpPr>
        <p:spPr>
          <a:xfrm>
            <a:off x="5943600" y="1148372"/>
            <a:ext cx="0" cy="531198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DFFBC3A-7695-CE4B-9F4C-66858FBF9367}"/>
              </a:ext>
            </a:extLst>
          </p:cNvPr>
          <p:cNvSpPr txBox="1"/>
          <p:nvPr/>
        </p:nvSpPr>
        <p:spPr>
          <a:xfrm>
            <a:off x="2147777" y="1234449"/>
            <a:ext cx="243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</a:rPr>
              <a:t>Structure</a:t>
            </a:r>
            <a:r>
              <a:rPr kumimoji="1" lang="zh-CN" altLang="en-US" sz="20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000" b="1" dirty="0">
                <a:solidFill>
                  <a:schemeClr val="accent1"/>
                </a:solidFill>
              </a:rPr>
              <a:t>Generation</a:t>
            </a:r>
            <a:endParaRPr kumimoji="1"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5CC9AA-D5AC-F54D-8930-637F88D8B65A}"/>
              </a:ext>
            </a:extLst>
          </p:cNvPr>
          <p:cNvSpPr txBox="1"/>
          <p:nvPr/>
        </p:nvSpPr>
        <p:spPr>
          <a:xfrm>
            <a:off x="7507445" y="1234449"/>
            <a:ext cx="2321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</a:rPr>
              <a:t>Structure</a:t>
            </a:r>
            <a:r>
              <a:rPr kumimoji="1" lang="zh-CN" altLang="en-US" sz="20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000" b="1" dirty="0">
                <a:solidFill>
                  <a:schemeClr val="accent1"/>
                </a:solidFill>
              </a:rPr>
              <a:t>Scoring</a:t>
            </a:r>
            <a:endParaRPr kumimoji="1"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0D51A7-D5BC-9741-8245-241247997565}"/>
              </a:ext>
            </a:extLst>
          </p:cNvPr>
          <p:cNvSpPr txBox="1"/>
          <p:nvPr/>
        </p:nvSpPr>
        <p:spPr>
          <a:xfrm>
            <a:off x="109870" y="2592355"/>
            <a:ext cx="108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</a:rPr>
              <a:t>Forward</a:t>
            </a:r>
          </a:p>
          <a:p>
            <a:r>
              <a:rPr kumimoji="1" lang="en-US" altLang="zh-CN" b="1" dirty="0">
                <a:solidFill>
                  <a:schemeClr val="accent1"/>
                </a:solidFill>
              </a:rPr>
              <a:t>Inference</a:t>
            </a:r>
            <a:endParaRPr kumimoji="1"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F69ABD-5A32-804B-B454-4C910DCD33E3}"/>
              </a:ext>
            </a:extLst>
          </p:cNvPr>
          <p:cNvSpPr txBox="1"/>
          <p:nvPr/>
        </p:nvSpPr>
        <p:spPr>
          <a:xfrm>
            <a:off x="0" y="5063297"/>
            <a:ext cx="164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</a:rPr>
              <a:t>Backward</a:t>
            </a:r>
          </a:p>
          <a:p>
            <a:r>
              <a:rPr kumimoji="1" lang="en-US" altLang="zh-CN" b="1" dirty="0">
                <a:solidFill>
                  <a:schemeClr val="accent1"/>
                </a:solidFill>
              </a:rPr>
              <a:t>Optimization</a:t>
            </a:r>
            <a:endParaRPr kumimoji="1"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740E7F18-968C-0845-AADD-34CC199A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418" y="1890632"/>
            <a:ext cx="4438284" cy="23435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2000" dirty="0"/>
              <a:t>Path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using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agent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pick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up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next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edge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select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path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with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max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length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[</a:t>
            </a:r>
            <a:r>
              <a:rPr kumimoji="1" lang="en-US" altLang="zh-CN" sz="1600" dirty="0" err="1"/>
              <a:t>PathCon</a:t>
            </a:r>
            <a:r>
              <a:rPr kumimoji="1" lang="en-US" altLang="zh-CN" sz="1600" dirty="0"/>
              <a:t>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2000" dirty="0"/>
              <a:t>Subgraph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enclosing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subgraph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from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[GraIL]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relation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di-graph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[RED-GNN]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generalized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Bellman-Ford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algorithm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[</a:t>
            </a:r>
            <a:r>
              <a:rPr kumimoji="1" lang="en-US" altLang="zh-CN" sz="1600" dirty="0" err="1"/>
              <a:t>NBFNet</a:t>
            </a:r>
            <a:r>
              <a:rPr kumimoji="1" lang="en-US" altLang="zh-CN" sz="1600" dirty="0"/>
              <a:t>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kumimoji="1" lang="en-US" altLang="zh-CN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kumimoji="1" lang="zh-CN" altLang="en-US" sz="1600" dirty="0"/>
          </a:p>
        </p:txBody>
      </p: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F808DD50-C3DE-8649-99AA-07B46403FAE1}"/>
              </a:ext>
            </a:extLst>
          </p:cNvPr>
          <p:cNvSpPr txBox="1">
            <a:spLocks/>
          </p:cNvSpPr>
          <p:nvPr/>
        </p:nvSpPr>
        <p:spPr>
          <a:xfrm>
            <a:off x="6044609" y="1890632"/>
            <a:ext cx="6037516" cy="2343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2000" dirty="0"/>
              <a:t>RNN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</a:rPr>
              <a:t>(MLP)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used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policy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network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agent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→</a:t>
            </a:r>
            <a:r>
              <a:rPr kumimoji="1" lang="zh-CN" altLang="en-US" sz="1600" dirty="0"/>
              <a:t> </a:t>
            </a:r>
            <a:r>
              <a:rPr kumimoji="1" lang="en" altLang="zh-CN" sz="1600" dirty="0"/>
              <a:t>﻿encodes the state (i.e., history of the walked path) and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take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action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(decode)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2000" dirty="0"/>
              <a:t>GNN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uniquely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label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nodes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and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pass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messages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obtain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final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score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[</a:t>
            </a:r>
            <a:r>
              <a:rPr kumimoji="1" lang="en-US" altLang="zh-CN" sz="1600" dirty="0" err="1"/>
              <a:t>GraIL</a:t>
            </a:r>
            <a:r>
              <a:rPr kumimoji="1" lang="en-US" altLang="zh-CN" sz="1600" dirty="0"/>
              <a:t>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assign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independent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embedding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s</a:t>
            </a:r>
            <a:r>
              <a:rPr kumimoji="1" lang="en-US" altLang="zh-CN" sz="1600" baseline="-25000" dirty="0" err="1"/>
              <a:t>p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for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each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path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∈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P</a:t>
            </a:r>
            <a:r>
              <a:rPr kumimoji="1" lang="en-US" altLang="zh-CN" sz="1600" baseline="-25000" dirty="0" err="1"/>
              <a:t>h→t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combine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context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presentation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with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message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passing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[</a:t>
            </a:r>
            <a:r>
              <a:rPr kumimoji="1" lang="en-US" altLang="zh-CN" sz="1600" dirty="0" err="1"/>
              <a:t>PathCon</a:t>
            </a:r>
            <a:r>
              <a:rPr kumimoji="1" lang="en-US" altLang="zh-CN" sz="1600" dirty="0"/>
              <a:t>]</a:t>
            </a:r>
            <a:endParaRPr kumimoji="1" lang="en-US" altLang="zh-CN" sz="1600" baseline="-25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 err="1"/>
              <a:t>local+global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with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{indicator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+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message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+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aggregate}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functions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[</a:t>
            </a:r>
            <a:r>
              <a:rPr kumimoji="1" lang="en-US" altLang="zh-CN" sz="1600" dirty="0" err="1"/>
              <a:t>NBFNet</a:t>
            </a:r>
            <a:r>
              <a:rPr kumimoji="1" lang="en-US" altLang="zh-CN" sz="1600" dirty="0"/>
              <a:t>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kumimoji="1" lang="zh-CN" altLang="en-US" sz="1400" dirty="0"/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740E7F18-968C-0845-AADD-34CC199AA98C}"/>
              </a:ext>
            </a:extLst>
          </p:cNvPr>
          <p:cNvSpPr>
            <a:spLocks noGrp="1"/>
          </p:cNvSpPr>
          <p:nvPr/>
        </p:nvSpPr>
        <p:spPr>
          <a:xfrm>
            <a:off x="1293419" y="4411933"/>
            <a:ext cx="4549174" cy="197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800" dirty="0"/>
              <a:t>RL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agent</a:t>
            </a:r>
            <a:r>
              <a:rPr kumimoji="1" lang="zh-CN" altLang="en-US" sz="1800" dirty="0"/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(sparse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reward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slow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convergence)</a:t>
            </a:r>
            <a:endParaRPr kumimoji="1"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400" dirty="0"/>
              <a:t>BFS +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Monte-Carlo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policy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gradient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(REINFORCE)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800" dirty="0"/>
              <a:t>EM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algorithm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400" dirty="0"/>
              <a:t>generate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rules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from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a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pre-defined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distribution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400" dirty="0"/>
              <a:t>to select good generated rules and then optimize the rule generator [RNNLogic]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400" dirty="0"/>
              <a:t>EM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+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pure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embedding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model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[</a:t>
            </a:r>
            <a:r>
              <a:rPr kumimoji="1" lang="en-US" altLang="zh-CN" sz="1400" dirty="0" err="1"/>
              <a:t>pLogicNet</a:t>
            </a:r>
            <a:r>
              <a:rPr kumimoji="1" lang="en-US" altLang="zh-CN" sz="1400" dirty="0"/>
              <a:t>]</a:t>
            </a:r>
          </a:p>
        </p:txBody>
      </p: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12863B57-2A4F-6C41-98FC-092AC326AFDF}"/>
              </a:ext>
            </a:extLst>
          </p:cNvPr>
          <p:cNvSpPr>
            <a:spLocks noGrp="1"/>
          </p:cNvSpPr>
          <p:nvPr/>
        </p:nvSpPr>
        <p:spPr>
          <a:xfrm>
            <a:off x="6044609" y="4411932"/>
            <a:ext cx="5708770" cy="197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800" dirty="0"/>
              <a:t>RNN</a:t>
            </a:r>
            <a:endParaRPr kumimoji="1" lang="en-US" altLang="zh-CN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800" dirty="0"/>
              <a:t>GNN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[negative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sampling]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sampled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negative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triple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and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minimize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loss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[GraIL]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 dirty="0"/>
              <a:t>1/k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vs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all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training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kumimoji="1" lang="zh-CN" altLang="en-US" sz="1600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BDAEFBDB-81E2-A949-869B-EBE1D408FBD8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1669684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kumimoji="1" lang="en-US" altLang="zh-CN" sz="3200" b="1" dirty="0">
                <a:solidFill>
                  <a:schemeClr val="accent1"/>
                </a:solidFill>
              </a:rPr>
              <a:t>Direction: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Decoupling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of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structure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generation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and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scoring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9B511B-2D53-E143-A264-F4614D65328F}"/>
              </a:ext>
            </a:extLst>
          </p:cNvPr>
          <p:cNvSpPr txBox="1"/>
          <p:nvPr/>
        </p:nvSpPr>
        <p:spPr>
          <a:xfrm>
            <a:off x="511365" y="923194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Summary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existing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works</a:t>
            </a:r>
            <a:endParaRPr kumimoji="1" lang="zh-CN" altLang="en-US" b="1" dirty="0"/>
          </a:p>
        </p:txBody>
      </p:sp>
      <p:sp>
        <p:nvSpPr>
          <p:cNvPr id="26" name="灯片编号占位符 3">
            <a:extLst>
              <a:ext uri="{FF2B5EF4-FFF2-40B4-BE49-F238E27FC236}">
                <a16:creationId xmlns:a16="http://schemas.microsoft.com/office/drawing/2014/main" id="{49A0B783-50DD-6245-97B1-3FE88376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6505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53B033-0B99-6C49-B254-BE7E18057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75" y="1944942"/>
            <a:ext cx="8953649" cy="29681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8C85939-0C0E-5547-B669-89560BD2FBD2}"/>
              </a:ext>
            </a:extLst>
          </p:cNvPr>
          <p:cNvSpPr txBox="1"/>
          <p:nvPr/>
        </p:nvSpPr>
        <p:spPr>
          <a:xfrm>
            <a:off x="179593" y="6347012"/>
            <a:ext cx="711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Knowledge Graph Reasoning with Relational Directed Graph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2021.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1B4DDCE-D413-9A45-B0C8-CE482FC6CCFE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1669684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kumimoji="1" lang="en-US" altLang="zh-CN" sz="3200" b="1" dirty="0">
                <a:solidFill>
                  <a:schemeClr val="accent1"/>
                </a:solidFill>
              </a:rPr>
              <a:t>Direction: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Decoupling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of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structure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generation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and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scoring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63DAAF3-E6E0-F446-8CF4-88247FF38E5E}"/>
              </a:ext>
            </a:extLst>
          </p:cNvPr>
          <p:cNvSpPr txBox="1"/>
          <p:nvPr/>
        </p:nvSpPr>
        <p:spPr>
          <a:xfrm>
            <a:off x="522316" y="1189940"/>
            <a:ext cx="526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1.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From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aspect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>
                <a:solidFill>
                  <a:srgbClr val="00B050"/>
                </a:solidFill>
              </a:rPr>
              <a:t>structure</a:t>
            </a:r>
            <a:r>
              <a:rPr kumimoji="1" lang="zh-CN" altLang="en-US" sz="2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000" b="1" dirty="0">
                <a:solidFill>
                  <a:srgbClr val="00B050"/>
                </a:solidFill>
              </a:rPr>
              <a:t>generation</a:t>
            </a:r>
            <a:r>
              <a:rPr kumimoji="1" lang="en-US" altLang="zh-CN" sz="2000" b="1" dirty="0"/>
              <a:t>:</a:t>
            </a:r>
            <a:endParaRPr kumimoji="1" lang="zh-CN" altLang="en-US" sz="2000" b="1" dirty="0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5623FE41-09FF-294E-B58F-11B3E94F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711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71B4DDCE-D413-9A45-B0C8-CE482FC6CCFE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1669684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kumimoji="1" lang="en-US" altLang="zh-CN" sz="3200" b="1" dirty="0">
                <a:solidFill>
                  <a:schemeClr val="accent1"/>
                </a:solidFill>
              </a:rPr>
              <a:t>Direction: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Decoupling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of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structure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generation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and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scoring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63DAAF3-E6E0-F446-8CF4-88247FF38E5E}"/>
              </a:ext>
            </a:extLst>
          </p:cNvPr>
          <p:cNvSpPr txBox="1"/>
          <p:nvPr/>
        </p:nvSpPr>
        <p:spPr>
          <a:xfrm>
            <a:off x="522316" y="1071086"/>
            <a:ext cx="4837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2.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From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aspect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>
                <a:solidFill>
                  <a:srgbClr val="00B050"/>
                </a:solidFill>
              </a:rPr>
              <a:t>structure</a:t>
            </a:r>
            <a:r>
              <a:rPr kumimoji="1" lang="zh-CN" altLang="en-US" sz="20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000" b="1" dirty="0">
                <a:solidFill>
                  <a:srgbClr val="00B050"/>
                </a:solidFill>
              </a:rPr>
              <a:t>scoring</a:t>
            </a:r>
            <a:r>
              <a:rPr kumimoji="1" lang="en-US" altLang="zh-CN" sz="2000" b="1" dirty="0"/>
              <a:t>:</a:t>
            </a:r>
            <a:endParaRPr kumimoji="1" lang="zh-CN" altLang="en-US" sz="20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9785CA4-3F66-1C44-8A1F-E0DE24F16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81" y="1611913"/>
            <a:ext cx="4627550" cy="3901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AE8FE1-F46A-724C-8A10-F10C89B7B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68" y="1611913"/>
            <a:ext cx="4627551" cy="4024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81A9C23-4E8B-1E46-99FC-252D382EA920}"/>
              </a:ext>
            </a:extLst>
          </p:cNvPr>
          <p:cNvSpPr txBox="1"/>
          <p:nvPr/>
        </p:nvSpPr>
        <p:spPr>
          <a:xfrm>
            <a:off x="441789" y="6082301"/>
            <a:ext cx="975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Design Space for Graph Neural Networks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[2]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Neural Bellman-Ford Networks: A General Graph Neural Network Framework for Link Prediction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5B5545-01D0-A740-A3E0-70F28893E25C}"/>
              </a:ext>
            </a:extLst>
          </p:cNvPr>
          <p:cNvSpPr txBox="1"/>
          <p:nvPr/>
        </p:nvSpPr>
        <p:spPr>
          <a:xfrm>
            <a:off x="5549563" y="152489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[1]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4D647C-F070-8A49-AE2F-6C4A93C8F613}"/>
              </a:ext>
            </a:extLst>
          </p:cNvPr>
          <p:cNvSpPr txBox="1"/>
          <p:nvPr/>
        </p:nvSpPr>
        <p:spPr>
          <a:xfrm>
            <a:off x="10816019" y="152489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[2]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E595BFB6-C85B-C84A-B4CE-C7344A6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1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Background</a:t>
            </a:r>
          </a:p>
          <a:p>
            <a:pPr lvl="1"/>
            <a:r>
              <a:rPr kumimoji="1" lang="en-US" altLang="zh-CN" dirty="0"/>
              <a:t>Knowledge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embedding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(KGE)</a:t>
            </a:r>
          </a:p>
          <a:p>
            <a:pPr lvl="1"/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paradigms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KGE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proposed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framework: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GraIL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Key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takeaways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directions </a:t>
            </a:r>
          </a:p>
        </p:txBody>
      </p:sp>
    </p:spTree>
    <p:extLst>
      <p:ext uri="{BB962C8B-B14F-4D97-AF65-F5344CB8AC3E}">
        <p14:creationId xmlns:p14="http://schemas.microsoft.com/office/powerpoint/2010/main" val="1001723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261E375-28A9-064D-83E1-0CFF0B747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839" y="2992159"/>
            <a:ext cx="4015182" cy="20195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6B7A10-7D62-DA45-B15C-4098DF1DE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92"/>
          <a:stretch/>
        </p:blipFill>
        <p:spPr>
          <a:xfrm>
            <a:off x="1575372" y="2607695"/>
            <a:ext cx="3818560" cy="2788470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28BD3EC-51CA-EC41-906E-FE76DCAC3573}"/>
              </a:ext>
            </a:extLst>
          </p:cNvPr>
          <p:cNvSpPr>
            <a:spLocks noGrp="1"/>
          </p:cNvSpPr>
          <p:nvPr/>
        </p:nvSpPr>
        <p:spPr>
          <a:xfrm>
            <a:off x="718422" y="1303847"/>
            <a:ext cx="11042835" cy="1263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Potential</a:t>
            </a:r>
            <a:r>
              <a:rPr lang="zh-CN" altLang="en-US" sz="3100" b="1" dirty="0"/>
              <a:t> </a:t>
            </a:r>
            <a:r>
              <a:rPr lang="en-US" altLang="zh-CN" sz="3100" b="1" dirty="0"/>
              <a:t>advantages</a:t>
            </a:r>
            <a:r>
              <a:rPr lang="zh-CN" altLang="en-US" sz="3100" b="1" dirty="0"/>
              <a:t> </a:t>
            </a:r>
            <a:r>
              <a:rPr lang="en-US" altLang="zh-CN" sz="3100" b="1" dirty="0"/>
              <a:t>for</a:t>
            </a:r>
            <a:r>
              <a:rPr lang="zh-CN" altLang="en-US" sz="3100" b="1" dirty="0"/>
              <a:t> </a:t>
            </a:r>
            <a:r>
              <a:rPr lang="en-US" altLang="zh-CN" sz="3100" b="1" dirty="0"/>
              <a:t>structure</a:t>
            </a:r>
            <a:r>
              <a:rPr lang="zh-CN" altLang="en-US" sz="3100" b="1" dirty="0"/>
              <a:t> </a:t>
            </a:r>
            <a:r>
              <a:rPr lang="en-US" altLang="zh-CN" sz="3100" b="1" dirty="0"/>
              <a:t>learning</a:t>
            </a:r>
            <a:r>
              <a:rPr lang="zh-CN" altLang="en-US" sz="3100" b="1" dirty="0"/>
              <a:t> </a:t>
            </a:r>
            <a:r>
              <a:rPr lang="en-US" altLang="zh-CN" sz="3100" b="1" dirty="0"/>
              <a:t>models</a:t>
            </a:r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robust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distant</a:t>
            </a:r>
            <a:r>
              <a:rPr lang="zh-CN" altLang="en-US" dirty="0"/>
              <a:t> </a:t>
            </a:r>
            <a:r>
              <a:rPr lang="en-US" altLang="zh-CN" dirty="0"/>
              <a:t>triplets</a:t>
            </a:r>
            <a:r>
              <a:rPr lang="zh-CN" altLang="en-US" dirty="0"/>
              <a:t> </a:t>
            </a:r>
            <a:r>
              <a:rPr lang="en-US" altLang="zh-CN" dirty="0"/>
              <a:t>(e.g.,</a:t>
            </a:r>
            <a:r>
              <a:rPr lang="zh-CN" altLang="en-US" dirty="0"/>
              <a:t> </a:t>
            </a:r>
            <a:r>
              <a:rPr lang="en-US" altLang="zh-CN" dirty="0"/>
              <a:t>hop&gt;1)</a:t>
            </a:r>
            <a:endParaRPr lang="en" altLang="zh-CN" dirty="0"/>
          </a:p>
          <a:p>
            <a:r>
              <a:rPr lang="en" altLang="zh-CN" dirty="0"/>
              <a:t>﻿performs better for nodes with high degree </a:t>
            </a:r>
            <a:r>
              <a:rPr lang="en-US" altLang="zh-CN" dirty="0"/>
              <a:t>(</a:t>
            </a:r>
            <a:r>
              <a:rPr lang="en" altLang="zh-CN" dirty="0"/>
              <a:t>where contextual information is abundant</a:t>
            </a:r>
            <a:r>
              <a:rPr lang="en-US" altLang="zh-CN" dirty="0"/>
              <a:t>)</a:t>
            </a:r>
            <a:r>
              <a:rPr lang="en" altLang="zh-CN" dirty="0"/>
              <a:t>.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8B1AAA-7A23-6049-9861-D5CF89F670ED}"/>
              </a:ext>
            </a:extLst>
          </p:cNvPr>
          <p:cNvSpPr txBox="1"/>
          <p:nvPr/>
        </p:nvSpPr>
        <p:spPr>
          <a:xfrm>
            <a:off x="5280917" y="49192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[1]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C7E662-37F8-B846-9DDB-1FC467AC7312}"/>
              </a:ext>
            </a:extLst>
          </p:cNvPr>
          <p:cNvSpPr txBox="1"/>
          <p:nvPr/>
        </p:nvSpPr>
        <p:spPr>
          <a:xfrm>
            <a:off x="10028036" y="49192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[2]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BFBCB0-F070-D24C-92E3-C56C95477880}"/>
              </a:ext>
            </a:extLst>
          </p:cNvPr>
          <p:cNvSpPr txBox="1"/>
          <p:nvPr/>
        </p:nvSpPr>
        <p:spPr>
          <a:xfrm>
            <a:off x="441789" y="6092575"/>
            <a:ext cx="7702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M-Walk: Learning to Walk over Graphs using Monte Carlo Tree Search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2018.</a:t>
            </a:r>
            <a:endParaRPr kumimoji="1"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[2]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Modeling Relational Data with Graph Convolutional Networks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2017.</a:t>
            </a:r>
            <a:endParaRPr lang="en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8335C5F4-88A0-F44A-8FEE-C79BBCE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40</a:t>
            </a:fld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241AE4-4F17-2346-8DB0-F3DA9E84F64F}"/>
              </a:ext>
            </a:extLst>
          </p:cNvPr>
          <p:cNvSpPr/>
          <p:nvPr/>
        </p:nvSpPr>
        <p:spPr>
          <a:xfrm flipH="1">
            <a:off x="2425147" y="2607695"/>
            <a:ext cx="546651" cy="2680870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B05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B0AF1EE-112A-5744-BDEC-95079608B7A9}"/>
              </a:ext>
            </a:extLst>
          </p:cNvPr>
          <p:cNvSpPr/>
          <p:nvPr/>
        </p:nvSpPr>
        <p:spPr>
          <a:xfrm flipH="1">
            <a:off x="2991673" y="3368410"/>
            <a:ext cx="1282152" cy="1920155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D58E336-3059-474E-AA16-376053160CF6}"/>
              </a:ext>
            </a:extLst>
          </p:cNvPr>
          <p:cNvSpPr/>
          <p:nvPr/>
        </p:nvSpPr>
        <p:spPr>
          <a:xfrm flipH="1">
            <a:off x="4292971" y="4167051"/>
            <a:ext cx="987946" cy="1121514"/>
          </a:xfrm>
          <a:prstGeom prst="rect">
            <a:avLst/>
          </a:prstGeom>
          <a:noFill/>
          <a:ln w="222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CC966-735C-1443-B6C7-24A3ADB48172}"/>
              </a:ext>
            </a:extLst>
          </p:cNvPr>
          <p:cNvSpPr txBox="1"/>
          <p:nvPr/>
        </p:nvSpPr>
        <p:spPr>
          <a:xfrm>
            <a:off x="1962533" y="2273975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Good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enough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79A025-6A17-B846-BA4F-9478091E142C}"/>
              </a:ext>
            </a:extLst>
          </p:cNvPr>
          <p:cNvSpPr txBox="1"/>
          <p:nvPr/>
        </p:nvSpPr>
        <p:spPr>
          <a:xfrm>
            <a:off x="2883986" y="303469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Can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better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8F6A2C-CF14-4745-922C-4CC92BEAC821}"/>
              </a:ext>
            </a:extLst>
          </p:cNvPr>
          <p:cNvSpPr txBox="1"/>
          <p:nvPr/>
        </p:nvSpPr>
        <p:spPr>
          <a:xfrm>
            <a:off x="4427318" y="381625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</a:rPr>
              <a:t>poor</a:t>
            </a:r>
            <a:endParaRPr kumimoji="1"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DD1704B-1A93-1744-86C6-76F699317758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1669684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kumimoji="1" lang="en-US" altLang="zh-CN" sz="3200" b="1" dirty="0">
                <a:solidFill>
                  <a:schemeClr val="accent1"/>
                </a:solidFill>
              </a:rPr>
              <a:t>Direction: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Decoupling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of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structure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generation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and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scoring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9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D2B0E24-7DFB-C642-A157-637296D3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158" y="2740094"/>
            <a:ext cx="4227522" cy="31985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539339F-7793-C445-AD72-FFDB28ED5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04" y="2740094"/>
            <a:ext cx="4438650" cy="3151250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71B4DDCE-D413-9A45-B0C8-CE482FC6CCFE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1669684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kumimoji="1" lang="en-US" altLang="zh-CN" sz="3200" b="1" dirty="0">
                <a:solidFill>
                  <a:schemeClr val="accent1"/>
                </a:solidFill>
              </a:rPr>
              <a:t>Direction: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Decoupling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of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structure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generation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and</a:t>
            </a:r>
            <a:r>
              <a:rPr kumimoji="1" lang="zh-CN" altLang="en-US" sz="24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</a:rPr>
              <a:t>scoring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63DAAF3-E6E0-F446-8CF4-88247FF38E5E}"/>
              </a:ext>
            </a:extLst>
          </p:cNvPr>
          <p:cNvSpPr txBox="1"/>
          <p:nvPr/>
        </p:nvSpPr>
        <p:spPr>
          <a:xfrm>
            <a:off x="522316" y="1071086"/>
            <a:ext cx="332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3.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From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aspect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>
                <a:solidFill>
                  <a:srgbClr val="00B050"/>
                </a:solidFill>
              </a:rPr>
              <a:t>task</a:t>
            </a:r>
            <a:r>
              <a:rPr kumimoji="1" lang="en-US" altLang="zh-CN" sz="2000" b="1" dirty="0"/>
              <a:t>:</a:t>
            </a:r>
            <a:endParaRPr kumimoji="1" lang="zh-CN" altLang="en-US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1A9C23-4E8B-1E46-99FC-252D382EA920}"/>
              </a:ext>
            </a:extLst>
          </p:cNvPr>
          <p:cNvSpPr txBox="1"/>
          <p:nvPr/>
        </p:nvSpPr>
        <p:spPr>
          <a:xfrm>
            <a:off x="336761" y="6113679"/>
            <a:ext cx="10011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Adversarial Attacks on Knowledge Graph Embeddings via Instance Attribution Methods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EMNLP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2021.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[2]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dirty="0" err="1">
                <a:solidFill>
                  <a:schemeClr val="bg1">
                    <a:lumMod val="50000"/>
                  </a:schemeClr>
                </a:solidFill>
              </a:rPr>
              <a:t>FedE</a:t>
            </a:r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: Embedding Knowledge Graphs in Federated Setting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2020.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5B5545-01D0-A740-A3E0-70F28893E25C}"/>
              </a:ext>
            </a:extLst>
          </p:cNvPr>
          <p:cNvSpPr txBox="1"/>
          <p:nvPr/>
        </p:nvSpPr>
        <p:spPr>
          <a:xfrm>
            <a:off x="4888584" y="27646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[1]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4D647C-F070-8A49-AE2F-6C4A93C8F613}"/>
              </a:ext>
            </a:extLst>
          </p:cNvPr>
          <p:cNvSpPr txBox="1"/>
          <p:nvPr/>
        </p:nvSpPr>
        <p:spPr>
          <a:xfrm>
            <a:off x="10348348" y="273169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[2]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E595BFB6-C85B-C84A-B4CE-C7344A6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41</a:t>
            </a:fld>
            <a:endParaRPr kumimoji="1" lang="zh-CN" altLang="en-US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4F1D741D-91F4-EA4F-95ED-FE67D2D8C477}"/>
              </a:ext>
            </a:extLst>
          </p:cNvPr>
          <p:cNvSpPr>
            <a:spLocks noGrp="1"/>
          </p:cNvSpPr>
          <p:nvPr/>
        </p:nvSpPr>
        <p:spPr>
          <a:xfrm>
            <a:off x="522317" y="1606970"/>
            <a:ext cx="6514588" cy="93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Adversarial</a:t>
            </a:r>
            <a:r>
              <a:rPr lang="zh-CN" altLang="en-US" sz="2400" dirty="0"/>
              <a:t> </a:t>
            </a:r>
            <a:r>
              <a:rPr lang="en-US" altLang="zh-CN" sz="2400" dirty="0"/>
              <a:t>attack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KG</a:t>
            </a:r>
          </a:p>
          <a:p>
            <a:r>
              <a:rPr lang="en-US" altLang="zh-CN" sz="2400" dirty="0"/>
              <a:t>Transfer</a:t>
            </a:r>
            <a:r>
              <a:rPr lang="zh-CN" altLang="en-US" sz="2400" dirty="0"/>
              <a:t> </a:t>
            </a:r>
            <a:r>
              <a:rPr lang="en-US" altLang="zh-CN" sz="2400" dirty="0"/>
              <a:t>/</a:t>
            </a:r>
            <a:r>
              <a:rPr lang="zh-CN" altLang="en-US" sz="2400" dirty="0"/>
              <a:t> </a:t>
            </a:r>
            <a:r>
              <a:rPr lang="en-US" altLang="zh-CN" sz="2400" dirty="0"/>
              <a:t>federated</a:t>
            </a:r>
            <a:r>
              <a:rPr lang="zh-CN" altLang="en-US" sz="2400" dirty="0"/>
              <a:t> </a:t>
            </a:r>
            <a:r>
              <a:rPr lang="en-US" altLang="zh-CN" sz="2400" dirty="0"/>
              <a:t>learning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KG</a:t>
            </a:r>
            <a:endParaRPr lang="e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18829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16379"/>
            <a:ext cx="10515600" cy="1809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7100" dirty="0">
                <a:solidFill>
                  <a:srgbClr val="0070C0"/>
                </a:solidFill>
              </a:rPr>
              <a:t>Q&amp;A</a:t>
            </a:r>
          </a:p>
          <a:p>
            <a:pPr marL="0" indent="0" algn="ctr">
              <a:buNone/>
            </a:pPr>
            <a:r>
              <a:rPr kumimoji="1" lang="en-US" altLang="zh-CN" sz="4000" dirty="0">
                <a:solidFill>
                  <a:srgbClr val="0070C0"/>
                </a:solidFill>
              </a:rPr>
              <a:t>Thanks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for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your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attention!</a:t>
            </a:r>
          </a:p>
          <a:p>
            <a:pPr marL="0" indent="0" algn="ctr">
              <a:buNone/>
            </a:pPr>
            <a:endParaRPr kumimoji="1"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728513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7EC18901-18F5-6443-AC89-C94C60E7E56A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Appendix: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data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statistics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66196-D70C-B143-A79D-90D289EC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360" y="1840375"/>
            <a:ext cx="9689279" cy="34642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B9184BB-C37B-6949-9D54-7E2A9B33C97A}"/>
              </a:ext>
            </a:extLst>
          </p:cNvPr>
          <p:cNvSpPr/>
          <p:nvPr/>
        </p:nvSpPr>
        <p:spPr>
          <a:xfrm>
            <a:off x="5359078" y="2372809"/>
            <a:ext cx="1099596" cy="2931771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15143260-69FC-D644-8B9A-A537A1C3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6345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7EC18901-18F5-6443-AC89-C94C60E7E56A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Appendix: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﻿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readout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function</a:t>
            </a:r>
            <a:endParaRPr kumimoji="1" lang="en" altLang="zh-CN" sz="40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2CFD4A-52D8-104A-BD8D-47DF38DB8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95" y="3643961"/>
            <a:ext cx="8051010" cy="12021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36BCEC-88AC-814C-B342-51BD1DF0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495" y="2090868"/>
            <a:ext cx="8815188" cy="1123171"/>
          </a:xfrm>
          <a:prstGeom prst="rect">
            <a:avLst/>
          </a:prstGeom>
        </p:spPr>
      </p:pic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3573684F-8707-C141-A5F6-B3548ABA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603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B9A8611-3188-6E4D-97F6-E4C392D9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27" y="1596304"/>
            <a:ext cx="9513346" cy="31553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63AF156-3C29-514C-BB3A-DC57F23791F8}"/>
              </a:ext>
            </a:extLst>
          </p:cNvPr>
          <p:cNvSpPr txBox="1"/>
          <p:nvPr/>
        </p:nvSpPr>
        <p:spPr>
          <a:xfrm>
            <a:off x="139850" y="6325497"/>
            <a:ext cx="941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bg1">
                    <a:lumMod val="50000"/>
                  </a:schemeClr>
                </a:solidFill>
              </a:rPr>
              <a:t>INDUCTIVE MATRIX COMPLETION BASED ON GRAPH NEURAL NETWORKS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ICLR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2020.</a:t>
            </a:r>
            <a:endParaRPr lang="en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F6CB18A-4C4B-C44A-88B2-A7642B12AB06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Appendix: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﻿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introduction</a:t>
            </a:r>
            <a:endParaRPr kumimoji="1" lang="en" altLang="zh-CN" sz="40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915D1B8F-BC52-3546-B0EE-CCFC4A21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1950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652" y="1334417"/>
                <a:ext cx="1014002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zh-CN" dirty="0"/>
                  <a:t>Training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𝑝𝑜𝑠𝑖𝑡𝑖𝑣𝑒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𝑠𝑎𝑚𝑝𝑙𝑒𝑠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𝑛𝑒𝑔𝑎𝑡𝑖𝑣𝑒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𝑠𝑎𝑚𝑝𝑙𝑒𝑠</m:t>
                    </m:r>
                  </m:oMath>
                </a14:m>
                <a:endParaRPr kumimoji="1" lang="zh-CN" altLang="en-US" dirty="0"/>
              </a:p>
              <a:p>
                <a:pPr lvl="1"/>
                <a:r>
                  <a:rPr kumimoji="1" lang="en-US" altLang="zh-CN" dirty="0"/>
                  <a:t>Objectives: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sSup>
                          <m:sSup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zh-CN" altLang="en-US" i="1" dirty="0"/>
                          <m:t> </m:t>
                        </m:r>
                      </m:e>
                    </m:func>
                  </m:oMath>
                </a14:m>
                <a:r>
                  <a:rPr kumimoji="1" lang="en-US" altLang="zh-CN" i="1" dirty="0"/>
                  <a:t>+</a:t>
                </a:r>
                <a:r>
                  <a:rPr kumimoji="1" lang="en-US" altLang="zh-CN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kumimoji="1" lang="zh-CN" altLang="en-US" i="1" dirty="0"/>
                      <m:t> </m:t>
                    </m:r>
                  </m:oMath>
                </a14:m>
                <a:endParaRPr kumimoji="1" lang="en-US" altLang="zh-CN" i="1" dirty="0"/>
              </a:p>
              <a:p>
                <a:pPr lvl="1"/>
                <a:endParaRPr kumimoji="1" lang="en-US" altLang="zh-CN" sz="1000" i="1" dirty="0"/>
              </a:p>
              <a:p>
                <a:r>
                  <a:rPr kumimoji="1" lang="en-US" altLang="zh-CN" dirty="0"/>
                  <a:t>Prediction </a:t>
                </a:r>
              </a:p>
              <a:p>
                <a:pPr lvl="1"/>
                <a:r>
                  <a:rPr kumimoji="1" lang="en-US" altLang="zh-CN" dirty="0"/>
                  <a:t>For link prediction, given an incomplete triple </a:t>
                </a:r>
                <a14:m>
                  <m:oMath xmlns:m="http://schemas.openxmlformats.org/officeDocument/2006/math">
                    <m:r>
                      <a:rPr kumimoji="1" lang="en-US" altLang="zh-CN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,?)</m:t>
                    </m:r>
                  </m:oMath>
                </a14:m>
                <a:r>
                  <a:rPr kumimoji="1" lang="en-US" altLang="zh-CN" dirty="0"/>
                  <a:t> </a:t>
                </a:r>
              </a:p>
              <a:p>
                <a:pPr lvl="1"/>
                <a:r>
                  <a:rPr kumimoji="1" lang="en-US" altLang="zh-CN" dirty="0"/>
                  <a:t>the missing tail is inferred as the entity 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results in the highest score:</a:t>
                </a:r>
              </a:p>
              <a:p>
                <a:pPr marL="0" indent="0">
                  <a:buNone/>
                </a:pPr>
                <a:endParaRPr kumimoji="1" lang="en-US" altLang="zh-CN" baseline="30000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CN" dirty="0"/>
                  <a:t>Evaluation </a:t>
                </a:r>
              </a:p>
              <a:p>
                <a:pPr lvl="1"/>
                <a:r>
                  <a:rPr kumimoji="1" lang="en-US" altLang="zh-CN" dirty="0"/>
                  <a:t>Three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common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metrics</a:t>
                </a:r>
              </a:p>
              <a:p>
                <a:pPr lvl="1"/>
                <a:r>
                  <a:rPr kumimoji="1" lang="en-US" altLang="zh-CN" b="1" i="1" dirty="0"/>
                  <a:t>q</a:t>
                </a:r>
                <a:r>
                  <a:rPr kumimoji="1" lang="en-US" altLang="zh-CN" b="1" dirty="0"/>
                  <a:t>: </a:t>
                </a:r>
                <a:r>
                  <a:rPr kumimoji="1" lang="en-US" altLang="zh-CN" dirty="0"/>
                  <a:t>the rank of correct entity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52" y="1334417"/>
                <a:ext cx="10140028" cy="4351338"/>
              </a:xfrm>
              <a:blipFill>
                <a:blip r:embed="rId4"/>
                <a:stretch>
                  <a:fillRect l="-1125" t="-34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24F328EB-8299-CD46-AB45-598C73C0AC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42" b="18887"/>
          <a:stretch/>
        </p:blipFill>
        <p:spPr>
          <a:xfrm>
            <a:off x="4273276" y="3880421"/>
            <a:ext cx="3645447" cy="681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C3E3ED-7D12-6A43-96C8-1C16AE7AA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14" y="5389300"/>
            <a:ext cx="2423111" cy="9046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C8B0AE-72AE-F94A-AF3D-D2A3F5B76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187" y="5375081"/>
            <a:ext cx="2423111" cy="9046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010C07-AFE1-014B-80EF-3B60FE305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761" y="5257724"/>
            <a:ext cx="3812357" cy="904627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06C0738F-0218-C641-9A73-8A6F048368E8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Appendix: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KGE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training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testing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577C5C2D-C02B-724F-8623-2C442119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2544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6146E8-B506-864A-802C-FC478FEE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47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F861D3-E368-4A48-9C2A-851A8E28F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74" y="3583441"/>
            <a:ext cx="9128651" cy="2629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3800F9-0EAF-DD47-8A3E-54B200EAE6FF}"/>
                  </a:ext>
                </a:extLst>
              </p:cNvPr>
              <p:cNvSpPr txBox="1"/>
              <p:nvPr/>
            </p:nvSpPr>
            <p:spPr>
              <a:xfrm>
                <a:off x="522316" y="1239575"/>
                <a:ext cx="1139678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For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obtaining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embeddings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of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entities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and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relations,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and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finishing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KGE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latin typeface="Gill Sans MT" panose="020B0502020104020203" pitchFamily="34" charset="0"/>
                  </a:rPr>
                  <a:t>task</a:t>
                </a:r>
                <a:r>
                  <a:rPr kumimoji="1" lang="zh-CN" altLang="en-US" sz="2000" b="1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1600" dirty="0">
                    <a:latin typeface="Gill Sans MT" panose="020B0502020104020203" pitchFamily="34" charset="0"/>
                  </a:rPr>
                  <a:t>(e.g.,</a:t>
                </a:r>
                <a:r>
                  <a:rPr kumimoji="1" lang="zh-CN" altLang="en-US" sz="16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1600" dirty="0">
                    <a:latin typeface="Gill Sans MT" panose="020B0502020104020203" pitchFamily="34" charset="0"/>
                  </a:rPr>
                  <a:t>predict</a:t>
                </a:r>
                <a:r>
                  <a:rPr kumimoji="1" lang="zh-CN" altLang="en-US" sz="16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1600" dirty="0">
                    <a:latin typeface="Gill Sans MT" panose="020B0502020104020203" pitchFamily="34" charset="0"/>
                  </a:rPr>
                  <a:t>potential</a:t>
                </a:r>
                <a:r>
                  <a:rPr kumimoji="1" lang="zh-CN" altLang="en-US" sz="16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1600" dirty="0">
                    <a:latin typeface="Gill Sans MT" panose="020B0502020104020203" pitchFamily="34" charset="0"/>
                  </a:rPr>
                  <a:t>facts)</a:t>
                </a:r>
                <a:endParaRPr kumimoji="1" lang="en-US" altLang="zh-CN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the</a:t>
                </a:r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scoring</a:t>
                </a:r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function</a:t>
                </a:r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is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expected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to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discriminate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positive/negative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factual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triples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endParaRPr kumimoji="1" lang="en-US" altLang="zh-CN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Gill Sans MT" panose="020B0502020104020203" pitchFamily="34" charset="0"/>
                  </a:rPr>
                  <a:t>a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sampling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scheme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is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needed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to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generate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negative</a:t>
                </a:r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samples</a:t>
                </a:r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kumimoji="1"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zh-CN" sz="2000" b="1" dirty="0">
                  <a:latin typeface="Gill Sans MT" panose="020B05020201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Gill Sans MT" panose="020B0502020104020203" pitchFamily="34" charset="0"/>
                  </a:rPr>
                  <a:t>a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loss</a:t>
                </a:r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function</a:t>
                </a:r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and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regularization</a:t>
                </a:r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1" lang="zh-CN" altLang="en-US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are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required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for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defining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learning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problem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Gill Sans MT" panose="020B0502020104020203" pitchFamily="34" charset="0"/>
                  </a:rPr>
                  <a:t>a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070C0"/>
                    </a:solidFill>
                    <a:latin typeface="Gill Sans MT" panose="020B0502020104020203" pitchFamily="34" charset="0"/>
                  </a:rPr>
                  <a:t>optimization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strategy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is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needed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for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convergence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procedure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3800F9-0EAF-DD47-8A3E-54B200EAE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" y="1239575"/>
                <a:ext cx="11396782" cy="1631216"/>
              </a:xfrm>
              <a:prstGeom prst="rect">
                <a:avLst/>
              </a:prstGeom>
              <a:blipFill>
                <a:blip r:embed="rId3"/>
                <a:stretch>
                  <a:fillRect l="-557" t="-1538" b="-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552A2DCD-947B-6A49-9ED1-EAC74C315CFD}"/>
              </a:ext>
            </a:extLst>
          </p:cNvPr>
          <p:cNvSpPr/>
          <p:nvPr/>
        </p:nvSpPr>
        <p:spPr>
          <a:xfrm>
            <a:off x="522316" y="2941882"/>
            <a:ext cx="616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Considering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above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5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factors,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endParaRPr kumimoji="1" lang="en-US" altLang="zh-CN" sz="2000" b="1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we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can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formulate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KGE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framework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as:</a:t>
            </a:r>
            <a:endParaRPr kumimoji="1" lang="zh-CN" altLang="en-US" sz="2000" b="1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91F9BAEC-9A62-A54E-B14A-01324FB0363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Appendix: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KGE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training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testing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91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6146E8-B506-864A-802C-FC478FEE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48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F861D3-E368-4A48-9C2A-851A8E28F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077" y="1263535"/>
            <a:ext cx="7739840" cy="2229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6">
                <a:extLst>
                  <a:ext uri="{FF2B5EF4-FFF2-40B4-BE49-F238E27FC236}">
                    <a16:creationId xmlns:a16="http://schemas.microsoft.com/office/drawing/2014/main" id="{D12C28F2-437C-6841-AEF0-85A9486BB3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50848" y="3817099"/>
              <a:ext cx="10090297" cy="243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5246">
                      <a:extLst>
                        <a:ext uri="{9D8B030D-6E8A-4147-A177-3AD203B41FA5}">
                          <a16:colId xmlns:a16="http://schemas.microsoft.com/office/drawing/2014/main" val="965765502"/>
                        </a:ext>
                      </a:extLst>
                    </a:gridCol>
                    <a:gridCol w="2562446">
                      <a:extLst>
                        <a:ext uri="{9D8B030D-6E8A-4147-A177-3AD203B41FA5}">
                          <a16:colId xmlns:a16="http://schemas.microsoft.com/office/drawing/2014/main" val="488908562"/>
                        </a:ext>
                      </a:extLst>
                    </a:gridCol>
                    <a:gridCol w="1998921">
                      <a:extLst>
                        <a:ext uri="{9D8B030D-6E8A-4147-A177-3AD203B41FA5}">
                          <a16:colId xmlns:a16="http://schemas.microsoft.com/office/drawing/2014/main" val="782834689"/>
                        </a:ext>
                      </a:extLst>
                    </a:gridCol>
                    <a:gridCol w="2137144">
                      <a:extLst>
                        <a:ext uri="{9D8B030D-6E8A-4147-A177-3AD203B41FA5}">
                          <a16:colId xmlns:a16="http://schemas.microsoft.com/office/drawing/2014/main" val="228714205"/>
                        </a:ext>
                      </a:extLst>
                    </a:gridCol>
                    <a:gridCol w="1286540">
                      <a:extLst>
                        <a:ext uri="{9D8B030D-6E8A-4147-A177-3AD203B41FA5}">
                          <a16:colId xmlns:a16="http://schemas.microsoft.com/office/drawing/2014/main" val="976103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Component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Role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Inputs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Outputs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Example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6741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b="1" dirty="0"/>
                            <a:t>Scoring function</a:t>
                          </a:r>
                          <a:r>
                            <a:rPr kumimoji="1" lang="zh-CN" altLang="en-US" sz="16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zh-CN" altLang="en-US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1"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Plausibility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estimation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Factual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triples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Scores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for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each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triple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TransE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/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CP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0501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b="1" dirty="0"/>
                            <a:t>Loss function</a:t>
                          </a:r>
                          <a:r>
                            <a:rPr kumimoji="1" lang="zh-CN" altLang="en-US" sz="16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zh-CN" altLang="en-US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1"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Learning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problem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definition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Scores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and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labels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Loss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value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BCE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/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138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b="1" dirty="0"/>
                            <a:t>Negative sampling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Budget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tradeoff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Positive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samples</a:t>
                          </a:r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p>
                                  <m:r>
                                    <a:rPr kumimoji="1"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Negative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samples</a:t>
                          </a:r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p>
                                  <m:r>
                                    <a:rPr kumimoji="1"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Uniform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746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b="1" dirty="0"/>
                            <a:t>Regularization</a:t>
                          </a:r>
                          <a:r>
                            <a:rPr kumimoji="1" lang="zh-CN" altLang="en-US" sz="16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zh-CN" altLang="en-US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1"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Avoid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overfitting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Learnable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kumimoji="1" lang="en-US" altLang="zh-CN" sz="1600" dirty="0"/>
                            <a:t>parameters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Regularization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value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L2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/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N3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1160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1600" b="1" dirty="0"/>
                            <a:t>Optimization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Convergence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control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-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-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1600" dirty="0"/>
                            <a:t>-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637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6">
                <a:extLst>
                  <a:ext uri="{FF2B5EF4-FFF2-40B4-BE49-F238E27FC236}">
                    <a16:creationId xmlns:a16="http://schemas.microsoft.com/office/drawing/2014/main" id="{D12C28F2-437C-6841-AEF0-85A9486BB3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63529"/>
                  </p:ext>
                </p:extLst>
              </p:nvPr>
            </p:nvGraphicFramePr>
            <p:xfrm>
              <a:off x="1050848" y="3817099"/>
              <a:ext cx="10090297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5246">
                      <a:extLst>
                        <a:ext uri="{9D8B030D-6E8A-4147-A177-3AD203B41FA5}">
                          <a16:colId xmlns:a16="http://schemas.microsoft.com/office/drawing/2014/main" val="965765502"/>
                        </a:ext>
                      </a:extLst>
                    </a:gridCol>
                    <a:gridCol w="2562446">
                      <a:extLst>
                        <a:ext uri="{9D8B030D-6E8A-4147-A177-3AD203B41FA5}">
                          <a16:colId xmlns:a16="http://schemas.microsoft.com/office/drawing/2014/main" val="488908562"/>
                        </a:ext>
                      </a:extLst>
                    </a:gridCol>
                    <a:gridCol w="1998921">
                      <a:extLst>
                        <a:ext uri="{9D8B030D-6E8A-4147-A177-3AD203B41FA5}">
                          <a16:colId xmlns:a16="http://schemas.microsoft.com/office/drawing/2014/main" val="782834689"/>
                        </a:ext>
                      </a:extLst>
                    </a:gridCol>
                    <a:gridCol w="2137144">
                      <a:extLst>
                        <a:ext uri="{9D8B030D-6E8A-4147-A177-3AD203B41FA5}">
                          <a16:colId xmlns:a16="http://schemas.microsoft.com/office/drawing/2014/main" val="228714205"/>
                        </a:ext>
                      </a:extLst>
                    </a:gridCol>
                    <a:gridCol w="1286540">
                      <a:extLst>
                        <a:ext uri="{9D8B030D-6E8A-4147-A177-3AD203B41FA5}">
                          <a16:colId xmlns:a16="http://schemas.microsoft.com/office/drawing/2014/main" val="976103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Component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Role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Inputs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Outputs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Example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6741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380723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Plausibility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estimation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Factual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triples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Scores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for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each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triple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TransE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/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CP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0501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206897" r="-380723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Learning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problem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definition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Scores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and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labels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Loss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value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BCE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/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138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b="1" dirty="0"/>
                            <a:t>Negative sampling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Budget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tradeoff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32911" t="-306897" r="-172152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1243" t="-306897" r="-60947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Uniform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746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393333" r="-380723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Avoid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overfitting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Learnable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kumimoji="1" lang="en-US" altLang="zh-CN" sz="1600" dirty="0"/>
                            <a:t>parameters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Regularization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value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L2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/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N3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1160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1600" b="1" dirty="0"/>
                            <a:t>Optimization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Convergence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control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-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-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1600" dirty="0"/>
                            <a:t>-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16377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C85BDF8-0C8F-2D4B-A400-49FB4EAB9F2B}"/>
              </a:ext>
            </a:extLst>
          </p:cNvPr>
          <p:cNvSpPr>
            <a:spLocks noGrp="1"/>
          </p:cNvSpPr>
          <p:nvPr/>
        </p:nvSpPr>
        <p:spPr>
          <a:xfrm>
            <a:off x="1050848" y="3336953"/>
            <a:ext cx="9468196" cy="63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600" b="1" dirty="0"/>
              <a:t>5</a:t>
            </a:r>
            <a:r>
              <a:rPr kumimoji="1" lang="zh-CN" altLang="en-US" sz="2600" b="1" dirty="0"/>
              <a:t> </a:t>
            </a:r>
            <a:r>
              <a:rPr kumimoji="1" lang="en-US" altLang="zh-CN" sz="2600" b="1" dirty="0"/>
              <a:t>KGE</a:t>
            </a:r>
            <a:r>
              <a:rPr kumimoji="1" lang="zh-CN" altLang="en-US" sz="2600" b="1" dirty="0"/>
              <a:t> </a:t>
            </a:r>
            <a:r>
              <a:rPr kumimoji="1" lang="en-US" altLang="zh-CN" sz="2600" b="1" dirty="0"/>
              <a:t>components:</a:t>
            </a:r>
            <a:endParaRPr kumimoji="1" lang="zh-CN" altLang="en-US" sz="2200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DF5EDB8-1577-1848-9EE8-4F4228752766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Appendix: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KGE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training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testing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6196E76-1FDC-6C4C-AEDF-E019B4F36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57"/>
          <a:stretch/>
        </p:blipFill>
        <p:spPr>
          <a:xfrm>
            <a:off x="4763106" y="3736188"/>
            <a:ext cx="3856132" cy="231547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0B36688-5CBA-0A42-ACEB-D18FCC7F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9468196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Knowledge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Graph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(KG)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316" y="1325563"/>
                <a:ext cx="8009243" cy="497852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en-US" altLang="zh-CN" sz="3400" dirty="0"/>
                  <a:t>A</a:t>
                </a:r>
                <a:r>
                  <a:rPr kumimoji="1" lang="zh-CN" altLang="en-US" sz="3400" dirty="0"/>
                  <a:t> </a:t>
                </a:r>
                <a:r>
                  <a:rPr kumimoji="1" lang="en-US" altLang="zh-CN" sz="3400" dirty="0"/>
                  <a:t>knowledge</a:t>
                </a:r>
                <a:r>
                  <a:rPr kumimoji="1" lang="zh-CN" altLang="en-US" sz="3400" dirty="0"/>
                  <a:t> </a:t>
                </a:r>
                <a:r>
                  <a:rPr kumimoji="1" lang="en-US" altLang="zh-CN" sz="3400" dirty="0"/>
                  <a:t>graph</a:t>
                </a:r>
                <a:r>
                  <a:rPr kumimoji="1" lang="zh-CN" altLang="en-US" sz="3400" dirty="0"/>
                  <a:t> </a:t>
                </a:r>
                <a:endParaRPr kumimoji="1" lang="en-US" altLang="zh-CN" dirty="0"/>
              </a:p>
              <a:p>
                <a:r>
                  <a:rPr lang="en-US" altLang="zh-CN" sz="2200" dirty="0"/>
                  <a:t>M</a:t>
                </a:r>
                <a:r>
                  <a:rPr lang="en" altLang="zh-CN" sz="2200" dirty="0" err="1"/>
                  <a:t>ainly</a:t>
                </a:r>
                <a:r>
                  <a:rPr lang="en" altLang="zh-CN" sz="2200" dirty="0"/>
                  <a:t> describe real world entities and relations, organized in a graph</a:t>
                </a:r>
              </a:p>
              <a:p>
                <a:r>
                  <a:rPr lang="en-US" altLang="zh-CN" sz="2200" dirty="0"/>
                  <a:t>A</a:t>
                </a:r>
                <a:r>
                  <a:rPr lang="en" altLang="zh-CN" sz="2200" dirty="0" err="1"/>
                  <a:t>llows</a:t>
                </a:r>
                <a:r>
                  <a:rPr lang="en" altLang="zh-CN" sz="2200" dirty="0"/>
                  <a:t> potentially interacting arbitrary entities with each other</a:t>
                </a:r>
              </a:p>
              <a:p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sz="3400" dirty="0"/>
                  <a:t>Preliminaries</a:t>
                </a:r>
              </a:p>
              <a:p>
                <a:r>
                  <a:rPr kumimoji="1" lang="en-US" altLang="zh-CN" sz="2600" dirty="0"/>
                  <a:t>Graph</a:t>
                </a:r>
                <a:r>
                  <a:rPr kumimoji="1" lang="zh-CN" altLang="en-US" sz="2600" dirty="0"/>
                  <a:t> </a:t>
                </a:r>
                <a:r>
                  <a:rPr kumimoji="1" lang="en-US" altLang="zh-CN" sz="2600" dirty="0"/>
                  <a:t>representation:</a:t>
                </a:r>
                <a14:m>
                  <m:oMath xmlns:m="http://schemas.openxmlformats.org/officeDocument/2006/math">
                    <m:r>
                      <a:rPr kumimoji="1" lang="zh-CN" altLang="en-US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kumimoji="1" lang="en-US" altLang="zh-CN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600" dirty="0"/>
              </a:p>
              <a:p>
                <a:r>
                  <a:rPr kumimoji="1" lang="en-US" altLang="zh-CN" sz="2600" dirty="0"/>
                  <a:t>Entities</a:t>
                </a:r>
                <a:r>
                  <a:rPr kumimoji="1" lang="zh-CN" altLang="en-US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kumimoji="1" lang="en-US" altLang="zh-CN" sz="2600" dirty="0"/>
              </a:p>
              <a:p>
                <a:pPr lvl="1"/>
                <a:r>
                  <a:rPr kumimoji="1" lang="en-US" altLang="zh-CN" sz="2200" dirty="0"/>
                  <a:t>real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world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objects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or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concepts</a:t>
                </a:r>
              </a:p>
              <a:p>
                <a:r>
                  <a:rPr kumimoji="1" lang="en-US" altLang="zh-CN" sz="2600" dirty="0"/>
                  <a:t>Relations</a:t>
                </a:r>
                <a:r>
                  <a:rPr kumimoji="1" lang="zh-CN" altLang="en-US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zh-CN" sz="2600" dirty="0"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sz="2200" dirty="0"/>
                  <a:t>interactions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between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entities</a:t>
                </a:r>
              </a:p>
              <a:p>
                <a:r>
                  <a:rPr kumimoji="1" lang="en-US" altLang="zh-CN" sz="2600" dirty="0"/>
                  <a:t>Facts</a:t>
                </a:r>
                <a14:m>
                  <m:oMath xmlns:m="http://schemas.openxmlformats.org/officeDocument/2006/math">
                    <m:r>
                      <a:rPr kumimoji="1" lang="zh-CN" altLang="en-US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kumimoji="1" lang="en-US" altLang="zh-CN" sz="2600" dirty="0"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sz="2200" dirty="0"/>
                  <a:t>the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basic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unit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in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form</a:t>
                </a:r>
                <a:r>
                  <a:rPr kumimoji="1" lang="zh-CN" altLang="en-US" sz="2200" dirty="0"/>
                  <a:t> </a:t>
                </a:r>
                <a:r>
                  <a:rPr kumimoji="1" lang="en-US" altLang="zh-CN" sz="2200" dirty="0"/>
                  <a:t>of</a:t>
                </a:r>
                <a:r>
                  <a:rPr kumimoji="1" lang="zh-CN" altLang="en-US" sz="22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kumimoji="1" lang="en-US" altLang="zh-CN" sz="22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/>
              </a:p>
              <a:p>
                <a:pPr lvl="1"/>
                <a:r>
                  <a:rPr kumimoji="1" lang="en-US" altLang="zh-CN" sz="1900" dirty="0"/>
                  <a:t>(subject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entity,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relation,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object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entity)</a:t>
                </a:r>
                <a:endParaRPr kumimoji="1" lang="zh-CN" altLang="en-US" sz="19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316" y="1325563"/>
                <a:ext cx="8009243" cy="4978522"/>
              </a:xfrm>
              <a:blipFill>
                <a:blip r:embed="rId4"/>
                <a:stretch>
                  <a:fillRect l="-1902" t="-4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8093FCAD-3947-4E4D-9210-E226F5614CAD}"/>
              </a:ext>
            </a:extLst>
          </p:cNvPr>
          <p:cNvCxnSpPr>
            <a:cxnSpLocks/>
          </p:cNvCxnSpPr>
          <p:nvPr/>
        </p:nvCxnSpPr>
        <p:spPr>
          <a:xfrm>
            <a:off x="8578079" y="1419976"/>
            <a:ext cx="0" cy="478813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71779CE-F920-5E4A-A3F0-5DA235705448}"/>
              </a:ext>
            </a:extLst>
          </p:cNvPr>
          <p:cNvSpPr txBox="1"/>
          <p:nvPr/>
        </p:nvSpPr>
        <p:spPr>
          <a:xfrm>
            <a:off x="8893001" y="1263535"/>
            <a:ext cx="27766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Gill Sans MT" panose="020B0502020104020203" pitchFamily="34" charset="0"/>
              </a:rPr>
              <a:t>Applications</a:t>
            </a:r>
          </a:p>
          <a:p>
            <a:r>
              <a:rPr kumimoji="1" lang="en-US" altLang="zh-CN" sz="2000" dirty="0">
                <a:latin typeface="Gill Sans MT" panose="020B0502020104020203" pitchFamily="34" charset="0"/>
              </a:rPr>
              <a:t>KGQA:</a:t>
            </a: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r>
              <a:rPr kumimoji="1" lang="en" altLang="zh-CN" sz="2000" dirty="0">
                <a:latin typeface="Gill Sans MT" panose="020B0502020104020203" pitchFamily="34" charset="0"/>
              </a:rPr>
              <a:t>Recommendation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:</a:t>
            </a: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  <a:p>
            <a:endParaRPr kumimoji="1" lang="en-US" altLang="zh-CN" sz="2000" dirty="0">
              <a:latin typeface="Gill Sans MT" panose="020B0502020104020203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D758105-0199-2043-BDB6-3C9EBA981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810" y="2091156"/>
            <a:ext cx="3167306" cy="1414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606B50-109F-1F48-BF55-431D8889B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201" y="3874693"/>
            <a:ext cx="3291915" cy="2176972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60CE9682-DC40-764C-92F6-D132632E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6624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696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2662" y="1019502"/>
                <a:ext cx="10997022" cy="56179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kumimoji="1" lang="en-US" altLang="zh-CN" sz="300" dirty="0"/>
              </a:p>
              <a:p>
                <a:r>
                  <a:rPr kumimoji="1" lang="en-US" altLang="zh-CN" dirty="0"/>
                  <a:t>Knowledge Graph Embedding</a:t>
                </a:r>
              </a:p>
              <a:p>
                <a:pPr lvl="1"/>
                <a:r>
                  <a:rPr kumimoji="1" lang="en-US" altLang="zh-CN" dirty="0"/>
                  <a:t>Encode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entities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relations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7030A0"/>
                    </a:solidFill>
                  </a:rPr>
                  <a:t>low-dimensional</a:t>
                </a:r>
                <a:r>
                  <a:rPr kumimoji="1" lang="zh-CN" altLang="en-US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7030A0"/>
                    </a:solidFill>
                  </a:rPr>
                  <a:t>vectors</a:t>
                </a:r>
                <a:r>
                  <a:rPr kumimoji="1" lang="zh-CN" altLang="en-US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dirty="0"/>
                  <a:t>space</a:t>
                </a:r>
              </a:p>
              <a:p>
                <a:pPr lvl="1"/>
                <a:r>
                  <a:rPr kumimoji="1" lang="en-US" altLang="zh-CN" dirty="0"/>
                  <a:t>while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capturing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nodes’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edges’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connection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properties</a:t>
                </a:r>
                <a:endParaRPr kumimoji="1" lang="en-US" altLang="zh-CN" sz="500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Most KGE models based on embeddings define a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scoring function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kumimoji="1" lang="zh-CN" alt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to estimate the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 plausibility </a:t>
                </a:r>
                <a:r>
                  <a:rPr kumimoji="1" lang="en-US" altLang="zh-CN" dirty="0"/>
                  <a:t>of any fact</a:t>
                </a:r>
                <a:r>
                  <a:rPr kumimoji="1" lang="en-US" altLang="zh-CN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6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kumimoji="1" lang="en-US" altLang="zh-CN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600" dirty="0"/>
                  <a:t> </a:t>
                </a:r>
                <a:r>
                  <a:rPr kumimoji="1" lang="en-US" altLang="zh-CN" dirty="0"/>
                  <a:t>using their embeddings:</a:t>
                </a:r>
              </a:p>
              <a:p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662" y="1019502"/>
                <a:ext cx="10997022" cy="5617965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3E7C929-08D1-0047-99CA-518A8006C3FC}"/>
                  </a:ext>
                </a:extLst>
              </p:cNvPr>
              <p:cNvSpPr txBox="1"/>
              <p:nvPr/>
            </p:nvSpPr>
            <p:spPr>
              <a:xfrm>
                <a:off x="4866881" y="5495254"/>
                <a:ext cx="23287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zh-CN" alt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zh-CN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</m:t>
                      </m:r>
                      <m:r>
                        <a:rPr kumimoji="1" lang="en-US" altLang="zh-CN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4000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3E7C929-08D1-0047-99CA-518A8006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881" y="5495254"/>
                <a:ext cx="2328714" cy="707886"/>
              </a:xfrm>
              <a:prstGeom prst="rect">
                <a:avLst/>
              </a:prstGeom>
              <a:blipFill>
                <a:blip r:embed="rId3"/>
                <a:stretch>
                  <a:fillRect l="-2174" r="-2717" b="-24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8F7C95DD-64F5-2041-8180-6FD57C6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541924" cy="126353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Knowledge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Graph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Embedding (KGE)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17A14710-9774-F349-9ADD-7FC4438DED9A}"/>
              </a:ext>
            </a:extLst>
          </p:cNvPr>
          <p:cNvSpPr txBox="1"/>
          <p:nvPr/>
        </p:nvSpPr>
        <p:spPr>
          <a:xfrm>
            <a:off x="4457899" y="3605559"/>
            <a:ext cx="216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600" dirty="0"/>
              <a:t>entities &amp; relations</a:t>
            </a:r>
            <a:endParaRPr kumimoji="1" lang="zh-CN" altLang="en-US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1442156-C14A-2745-B8D2-1B66508CF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40"/>
          <a:stretch/>
        </p:blipFill>
        <p:spPr>
          <a:xfrm>
            <a:off x="6870586" y="2900938"/>
            <a:ext cx="1378342" cy="1290905"/>
          </a:xfrm>
          <a:prstGeom prst="rect">
            <a:avLst/>
          </a:prstGeom>
        </p:spPr>
      </p:pic>
      <p:sp>
        <p:nvSpPr>
          <p:cNvPr id="10" name="右箭头 9">
            <a:extLst>
              <a:ext uri="{FF2B5EF4-FFF2-40B4-BE49-F238E27FC236}">
                <a16:creationId xmlns:a16="http://schemas.microsoft.com/office/drawing/2014/main" id="{B550852E-13C2-E442-A512-90BC7685145A}"/>
              </a:ext>
            </a:extLst>
          </p:cNvPr>
          <p:cNvSpPr/>
          <p:nvPr/>
        </p:nvSpPr>
        <p:spPr>
          <a:xfrm>
            <a:off x="4564880" y="3471123"/>
            <a:ext cx="1976698" cy="216456"/>
          </a:xfrm>
          <a:prstGeom prst="rightArrow">
            <a:avLst>
              <a:gd name="adj1" fmla="val 38889"/>
              <a:gd name="adj2" fmla="val 11785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5A9CCAC3-75D2-9F46-949F-DA9C3DE77988}"/>
              </a:ext>
            </a:extLst>
          </p:cNvPr>
          <p:cNvSpPr txBox="1"/>
          <p:nvPr/>
        </p:nvSpPr>
        <p:spPr>
          <a:xfrm>
            <a:off x="5003627" y="3232612"/>
            <a:ext cx="123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vectorize</a:t>
            </a:r>
            <a:endParaRPr kumimoji="1" lang="zh-CN" altLang="en-US" dirty="0"/>
          </a:p>
        </p:txBody>
      </p:sp>
      <p:pic>
        <p:nvPicPr>
          <p:cNvPr id="13" name="Picture 2" descr="Introduction to Question Answering over Knowledge Graphs – Let the Machines  Learn">
            <a:extLst>
              <a:ext uri="{FF2B5EF4-FFF2-40B4-BE49-F238E27FC236}">
                <a16:creationId xmlns:a16="http://schemas.microsoft.com/office/drawing/2014/main" id="{96F56AF2-31D3-9045-9C32-9EC70D97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6" y="2700825"/>
            <a:ext cx="3006453" cy="16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DBA559-4F14-EB48-B133-97D216B6E08C}"/>
              </a:ext>
            </a:extLst>
          </p:cNvPr>
          <p:cNvSpPr txBox="1"/>
          <p:nvPr/>
        </p:nvSpPr>
        <p:spPr>
          <a:xfrm>
            <a:off x="8530677" y="3084725"/>
            <a:ext cx="285725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Two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kinds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Semantical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Topological</a:t>
            </a:r>
            <a:endParaRPr kumimoji="1" lang="zh-CN" altLang="en-US" b="1" dirty="0"/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50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C748C7-5F67-3546-A688-8C11BA34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91" y="2942301"/>
            <a:ext cx="6531956" cy="31101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A82CBA-3E22-3849-8590-078F01C56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418" y="1023911"/>
            <a:ext cx="6793583" cy="1640931"/>
          </a:xfrm>
          <a:prstGeom prst="rect">
            <a:avLst/>
          </a:prstGeom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31D319C-D6B8-B046-BEEA-D6740E6D86B5}"/>
              </a:ext>
            </a:extLst>
          </p:cNvPr>
          <p:cNvCxnSpPr>
            <a:cxnSpLocks/>
          </p:cNvCxnSpPr>
          <p:nvPr/>
        </p:nvCxnSpPr>
        <p:spPr>
          <a:xfrm flipH="1">
            <a:off x="4699002" y="1023911"/>
            <a:ext cx="3" cy="566190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7E8DAF0-6F3B-4341-8638-BCA7334A76B6}"/>
              </a:ext>
            </a:extLst>
          </p:cNvPr>
          <p:cNvCxnSpPr>
            <a:cxnSpLocks/>
          </p:cNvCxnSpPr>
          <p:nvPr/>
        </p:nvCxnSpPr>
        <p:spPr>
          <a:xfrm flipH="1">
            <a:off x="4952690" y="2916901"/>
            <a:ext cx="6687847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troduction to Question Answering over Knowledge Graphs – Let the Machines  Learn">
            <a:extLst>
              <a:ext uri="{FF2B5EF4-FFF2-40B4-BE49-F238E27FC236}">
                <a16:creationId xmlns:a16="http://schemas.microsoft.com/office/drawing/2014/main" id="{E32A11D6-CAD0-0348-B1E0-11BC71BC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6" y="1741234"/>
            <a:ext cx="3949385" cy="22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EEE893-3BED-5F48-A7C3-B0E696D9AA2B}"/>
              </a:ext>
            </a:extLst>
          </p:cNvPr>
          <p:cNvSpPr txBox="1"/>
          <p:nvPr/>
        </p:nvSpPr>
        <p:spPr>
          <a:xfrm>
            <a:off x="380999" y="4324954"/>
            <a:ext cx="4318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cs typeface="Adobe Arabic" panose="02040503050201020203" pitchFamily="18" charset="-78"/>
              </a:rPr>
              <a:t>Main</a:t>
            </a:r>
            <a:r>
              <a:rPr lang="zh-CN" altLang="en-US" sz="2000" b="1" dirty="0">
                <a:solidFill>
                  <a:srgbClr val="7030A0"/>
                </a:solidFill>
                <a:cs typeface="Adobe Arabic" panose="02040503050201020203" pitchFamily="18" charset="-78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cs typeface="Adobe Arabic" panose="02040503050201020203" pitchFamily="18" charset="-78"/>
              </a:rPr>
              <a:t>Challenge:</a:t>
            </a:r>
            <a:r>
              <a:rPr lang="zh-CN" altLang="en-US" sz="2000" b="1" dirty="0">
                <a:solidFill>
                  <a:srgbClr val="7030A0"/>
                </a:solidFill>
                <a:cs typeface="Adobe Arabic" panose="02040503050201020203" pitchFamily="18" charset="-78"/>
              </a:rPr>
              <a:t> </a:t>
            </a:r>
            <a:endParaRPr lang="en-US" altLang="zh-CN" sz="2000" b="1" dirty="0">
              <a:solidFill>
                <a:srgbClr val="7030A0"/>
              </a:solidFill>
              <a:cs typeface="Adobe Arabic" panose="02040503050201020203" pitchFamily="18" charset="-78"/>
            </a:endParaRPr>
          </a:p>
          <a:p>
            <a:r>
              <a:rPr lang="en-US" altLang="zh-CN" sz="2000" dirty="0">
                <a:cs typeface="Adobe Arabic" panose="02040503050201020203" pitchFamily="18" charset="-78"/>
              </a:rPr>
              <a:t>How to </a:t>
            </a:r>
            <a:r>
              <a:rPr lang="en-US" altLang="zh-CN" sz="2000" b="1" dirty="0">
                <a:solidFill>
                  <a:srgbClr val="0070C0"/>
                </a:solidFill>
                <a:cs typeface="Adobe Arabic" panose="02040503050201020203" pitchFamily="18" charset="-78"/>
              </a:rPr>
              <a:t>extract</a:t>
            </a:r>
            <a:r>
              <a:rPr lang="zh-CN" altLang="en-US" sz="2000" b="1" dirty="0">
                <a:solidFill>
                  <a:srgbClr val="0070C0"/>
                </a:solidFill>
                <a:cs typeface="Adobe Arabic" panose="02040503050201020203" pitchFamily="18" charset="-78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cs typeface="Adobe Arabic" panose="02040503050201020203" pitchFamily="18" charset="-78"/>
              </a:rPr>
              <a:t>and</a:t>
            </a:r>
            <a:r>
              <a:rPr lang="zh-CN" altLang="en-US" sz="2000" b="1" dirty="0">
                <a:solidFill>
                  <a:srgbClr val="0070C0"/>
                </a:solidFill>
                <a:cs typeface="Adobe Arabic" panose="02040503050201020203" pitchFamily="18" charset="-78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cs typeface="Adobe Arabic" panose="02040503050201020203" pitchFamily="18" charset="-78"/>
              </a:rPr>
              <a:t>utilize </a:t>
            </a:r>
          </a:p>
          <a:p>
            <a:r>
              <a:rPr lang="en-US" altLang="zh-CN" sz="2000" dirty="0">
                <a:cs typeface="Adobe Arabic" panose="02040503050201020203" pitchFamily="18" charset="-78"/>
              </a:rPr>
              <a:t>the</a:t>
            </a:r>
            <a:r>
              <a:rPr lang="zh-CN" altLang="en-US" sz="2000" dirty="0">
                <a:cs typeface="Adobe Arabic" panose="02040503050201020203" pitchFamily="18" charset="-78"/>
              </a:rPr>
              <a:t> </a:t>
            </a:r>
            <a:r>
              <a:rPr lang="en-US" altLang="zh-CN" sz="2000" dirty="0">
                <a:cs typeface="Adobe Arabic" panose="02040503050201020203" pitchFamily="18" charset="-78"/>
              </a:rPr>
              <a:t>semantical</a:t>
            </a:r>
            <a:r>
              <a:rPr lang="zh-CN" altLang="en-US" sz="2000" dirty="0">
                <a:cs typeface="Adobe Arabic" panose="02040503050201020203" pitchFamily="18" charset="-78"/>
              </a:rPr>
              <a:t> </a:t>
            </a:r>
            <a:r>
              <a:rPr lang="en-US" altLang="zh-CN" sz="2000" dirty="0">
                <a:cs typeface="Adobe Arabic" panose="02040503050201020203" pitchFamily="18" charset="-78"/>
              </a:rPr>
              <a:t>/</a:t>
            </a:r>
            <a:r>
              <a:rPr lang="zh-CN" altLang="en-US" sz="2000" dirty="0">
                <a:cs typeface="Adobe Arabic" panose="02040503050201020203" pitchFamily="18" charset="-78"/>
              </a:rPr>
              <a:t> </a:t>
            </a:r>
            <a:r>
              <a:rPr lang="en-US" altLang="zh-CN" sz="2000" dirty="0">
                <a:cs typeface="Adobe Arabic" panose="02040503050201020203" pitchFamily="18" charset="-78"/>
              </a:rPr>
              <a:t>topological information </a:t>
            </a:r>
          </a:p>
          <a:p>
            <a:r>
              <a:rPr lang="en-US" altLang="zh-CN" sz="2000" dirty="0">
                <a:cs typeface="Adobe Arabic" panose="02040503050201020203" pitchFamily="18" charset="-78"/>
              </a:rPr>
              <a:t>in the original</a:t>
            </a:r>
            <a:r>
              <a:rPr lang="zh-CN" altLang="en-US" sz="2000" dirty="0">
                <a:cs typeface="Adobe Arabic" panose="02040503050201020203" pitchFamily="18" charset="-78"/>
              </a:rPr>
              <a:t> </a:t>
            </a:r>
            <a:r>
              <a:rPr lang="en-US" altLang="zh-CN" sz="2000" dirty="0">
                <a:cs typeface="Adobe Arabic" panose="02040503050201020203" pitchFamily="18" charset="-78"/>
              </a:rPr>
              <a:t>KG</a:t>
            </a:r>
            <a:r>
              <a:rPr lang="zh-CN" altLang="en-US" sz="2000" dirty="0">
                <a:cs typeface="Adobe Arabic" panose="02040503050201020203" pitchFamily="18" charset="-78"/>
              </a:rPr>
              <a:t> </a:t>
            </a:r>
            <a:r>
              <a:rPr lang="en-US" altLang="zh-CN" sz="2000" dirty="0">
                <a:cs typeface="Adobe Arabic" panose="02040503050201020203" pitchFamily="18" charset="-78"/>
              </a:rPr>
              <a:t>?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006EE726-457F-B94A-9E29-13D714D6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708668" cy="117224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Knowledge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Graph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Embedding (KGE)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02148CB-7005-2047-9F3F-97EEB6DE56AE}"/>
                  </a:ext>
                </a:extLst>
              </p:cNvPr>
              <p:cNvSpPr txBox="1"/>
              <p:nvPr/>
            </p:nvSpPr>
            <p:spPr>
              <a:xfrm>
                <a:off x="4869950" y="5977926"/>
                <a:ext cx="18633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zh-CN" alt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zh-CN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</m:t>
                      </m:r>
                      <m:r>
                        <a:rPr kumimoji="1" lang="en-US" altLang="zh-CN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4000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02148CB-7005-2047-9F3F-97EEB6DE5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50" y="5977926"/>
                <a:ext cx="1863307" cy="707886"/>
              </a:xfrm>
              <a:prstGeom prst="rect">
                <a:avLst/>
              </a:prstGeom>
              <a:blipFill>
                <a:blip r:embed="rId5"/>
                <a:stretch>
                  <a:fillRect l="-7432" r="-23649" b="-2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4CA7D5D0-1295-5C4B-B5A3-3490F2FF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289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>
            <a:extLst>
              <a:ext uri="{FF2B5EF4-FFF2-40B4-BE49-F238E27FC236}">
                <a16:creationId xmlns:a16="http://schemas.microsoft.com/office/drawing/2014/main" id="{006EE726-457F-B94A-9E29-13D714D6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0"/>
            <a:ext cx="10708668" cy="1172245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Knowledge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Graph</a:t>
            </a:r>
            <a:r>
              <a:rPr kumimoji="1" lang="zh-CN" altLang="en-US" sz="3200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</a:rPr>
              <a:t>Embedding (KGE)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D17C73-3962-3046-B11F-96A9D39F7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1"/>
          <a:stretch/>
        </p:blipFill>
        <p:spPr>
          <a:xfrm>
            <a:off x="1612103" y="2344489"/>
            <a:ext cx="3144644" cy="2786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E05DC0-1136-0E44-A6FE-11C149C9E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25"/>
          <a:stretch/>
        </p:blipFill>
        <p:spPr>
          <a:xfrm>
            <a:off x="7319956" y="2344488"/>
            <a:ext cx="3239696" cy="27868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8D43D8F8-DD93-DD4A-80A7-F11933BCEC03}"/>
              </a:ext>
            </a:extLst>
          </p:cNvPr>
          <p:cNvCxnSpPr>
            <a:cxnSpLocks/>
          </p:cNvCxnSpPr>
          <p:nvPr/>
        </p:nvCxnSpPr>
        <p:spPr>
          <a:xfrm>
            <a:off x="5957177" y="1571946"/>
            <a:ext cx="0" cy="39036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859FD06-4297-FE4B-9802-59A3F485BFF2}"/>
              </a:ext>
            </a:extLst>
          </p:cNvPr>
          <p:cNvSpPr txBox="1"/>
          <p:nvPr/>
        </p:nvSpPr>
        <p:spPr>
          <a:xfrm>
            <a:off x="3795757" y="1693878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Training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data</a:t>
            </a:r>
            <a:endParaRPr kumimoji="1" lang="zh-CN" altLang="en-US" sz="2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9ED13DD-68D8-F04A-AC54-76756A53CAC5}"/>
              </a:ext>
            </a:extLst>
          </p:cNvPr>
          <p:cNvSpPr/>
          <p:nvPr/>
        </p:nvSpPr>
        <p:spPr>
          <a:xfrm>
            <a:off x="6096000" y="1693878"/>
            <a:ext cx="1898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/>
              <a:t>Testing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data</a:t>
            </a:r>
            <a:endParaRPr kumimoji="1" lang="zh-CN" altLang="en-US" sz="2800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20B13B7-E365-C643-ADC7-068D566BFFC9}"/>
              </a:ext>
            </a:extLst>
          </p:cNvPr>
          <p:cNvSpPr/>
          <p:nvPr/>
        </p:nvSpPr>
        <p:spPr>
          <a:xfrm>
            <a:off x="8505219" y="4521491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1E88B70-5E2A-414D-B971-2D311CF48697}"/>
              </a:ext>
            </a:extLst>
          </p:cNvPr>
          <p:cNvSpPr/>
          <p:nvPr/>
        </p:nvSpPr>
        <p:spPr>
          <a:xfrm>
            <a:off x="9464241" y="3407939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7A6A9D8F-A9BB-614C-A1DA-1054C26A572A}"/>
              </a:ext>
            </a:extLst>
          </p:cNvPr>
          <p:cNvCxnSpPr>
            <a:cxnSpLocks/>
          </p:cNvCxnSpPr>
          <p:nvPr/>
        </p:nvCxnSpPr>
        <p:spPr>
          <a:xfrm flipV="1">
            <a:off x="8705603" y="3659850"/>
            <a:ext cx="746606" cy="8496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3CD4CE0-A597-6A4B-827B-F2DA543925FB}"/>
              </a:ext>
            </a:extLst>
          </p:cNvPr>
          <p:cNvSpPr txBox="1"/>
          <p:nvPr/>
        </p:nvSpPr>
        <p:spPr>
          <a:xfrm>
            <a:off x="4872045" y="3137761"/>
            <a:ext cx="2262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transductive</a:t>
            </a:r>
          </a:p>
          <a:p>
            <a:pPr algn="ctr"/>
            <a:endParaRPr kumimoji="1"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setting</a:t>
            </a:r>
            <a:endParaRPr kumimoji="1"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4575D10B-03F9-EB4A-835E-A405C80A38A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4756747" y="3737926"/>
            <a:ext cx="256320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6D9AF246-C324-0E43-8127-A99AD14FF722}"/>
              </a:ext>
            </a:extLst>
          </p:cNvPr>
          <p:cNvCxnSpPr>
            <a:cxnSpLocks/>
          </p:cNvCxnSpPr>
          <p:nvPr/>
        </p:nvCxnSpPr>
        <p:spPr>
          <a:xfrm flipV="1">
            <a:off x="7767021" y="2764715"/>
            <a:ext cx="473337" cy="54864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1D5355FC-246D-8C48-B66C-6189A38CFC71}"/>
              </a:ext>
            </a:extLst>
          </p:cNvPr>
          <p:cNvCxnSpPr>
            <a:cxnSpLocks/>
          </p:cNvCxnSpPr>
          <p:nvPr/>
        </p:nvCxnSpPr>
        <p:spPr>
          <a:xfrm>
            <a:off x="8595360" y="2614108"/>
            <a:ext cx="1441525" cy="41954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B6C33640-9FFB-BE40-A840-F7CD4A0BF265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7767021" y="4521491"/>
            <a:ext cx="738198" cy="18126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AEE73A2-FAA9-754C-B774-2DF9FAD9A794}"/>
              </a:ext>
            </a:extLst>
          </p:cNvPr>
          <p:cNvCxnSpPr>
            <a:cxnSpLocks/>
          </p:cNvCxnSpPr>
          <p:nvPr/>
        </p:nvCxnSpPr>
        <p:spPr>
          <a:xfrm flipV="1">
            <a:off x="10036885" y="3227295"/>
            <a:ext cx="236668" cy="155985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961E5DC-1836-D744-87C7-B1FF43AB9924}"/>
              </a:ext>
            </a:extLst>
          </p:cNvPr>
          <p:cNvSpPr txBox="1"/>
          <p:nvPr/>
        </p:nvSpPr>
        <p:spPr>
          <a:xfrm>
            <a:off x="3528934" y="5583692"/>
            <a:ext cx="4856486" cy="8309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00B050"/>
                </a:solidFill>
              </a:rPr>
              <a:t>The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same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set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of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entities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(nodes)</a:t>
            </a:r>
            <a:r>
              <a:rPr kumimoji="1" lang="zh-CN" altLang="en-US" sz="2400" b="1" dirty="0">
                <a:solidFill>
                  <a:srgbClr val="00B050"/>
                </a:solidFill>
              </a:rPr>
              <a:t> </a:t>
            </a:r>
            <a:endParaRPr kumimoji="1" lang="en-US" altLang="zh-CN" sz="2400" b="1" dirty="0">
              <a:solidFill>
                <a:srgbClr val="00B050"/>
              </a:solidFill>
            </a:endParaRPr>
          </a:p>
          <a:p>
            <a:pPr algn="ctr"/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testing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endParaRPr kumimoji="1"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68CAF0C-6BA1-D049-B4CA-A2022CB966B8}"/>
              </a:ext>
            </a:extLst>
          </p:cNvPr>
          <p:cNvSpPr txBox="1"/>
          <p:nvPr/>
        </p:nvSpPr>
        <p:spPr>
          <a:xfrm>
            <a:off x="522316" y="1067604"/>
            <a:ext cx="7049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Transductive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learning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|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Popular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learning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paradigm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KGE</a:t>
            </a:r>
            <a:endParaRPr kumimoji="1" lang="zh-CN" altLang="en-US" sz="2000" b="1" dirty="0"/>
          </a:p>
        </p:txBody>
      </p:sp>
      <p:sp>
        <p:nvSpPr>
          <p:cNvPr id="24" name="灯片编号占位符 3">
            <a:extLst>
              <a:ext uri="{FF2B5EF4-FFF2-40B4-BE49-F238E27FC236}">
                <a16:creationId xmlns:a16="http://schemas.microsoft.com/office/drawing/2014/main" id="{DA09822C-C1DA-7049-9930-0BB77220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679D6BB-FFA3-8C4B-A84C-4A062074DD1C}"/>
              </a:ext>
            </a:extLst>
          </p:cNvPr>
          <p:cNvSpPr txBox="1"/>
          <p:nvPr/>
        </p:nvSpPr>
        <p:spPr>
          <a:xfrm>
            <a:off x="8385420" y="1946221"/>
            <a:ext cx="1618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Query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(</a:t>
            </a:r>
            <a:r>
              <a:rPr kumimoji="1" lang="en-US" altLang="zh-CN" sz="2000" dirty="0" err="1">
                <a:solidFill>
                  <a:srgbClr val="FF0000"/>
                </a:solidFill>
              </a:rPr>
              <a:t>s,r,o</a:t>
            </a:r>
            <a:r>
              <a:rPr kumimoji="1" lang="en-US" altLang="zh-CN" sz="2000" dirty="0">
                <a:solidFill>
                  <a:srgbClr val="FF0000"/>
                </a:solidFill>
              </a:rPr>
              <a:t>)?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7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B351C8-7EDE-844B-8B2E-510621F2B045}"/>
              </a:ext>
            </a:extLst>
          </p:cNvPr>
          <p:cNvSpPr txBox="1">
            <a:spLocks/>
          </p:cNvSpPr>
          <p:nvPr/>
        </p:nvSpPr>
        <p:spPr>
          <a:xfrm>
            <a:off x="522316" y="0"/>
            <a:ext cx="10923450" cy="126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Two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paradigms:</a:t>
            </a:r>
            <a:r>
              <a:rPr kumimoji="1" lang="zh-CN" alt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Inductive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4D431B-A885-964F-BF13-E3E36744E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1"/>
          <a:stretch/>
        </p:blipFill>
        <p:spPr>
          <a:xfrm>
            <a:off x="400420" y="2429253"/>
            <a:ext cx="3144644" cy="2786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6F51A8-CF24-DB41-90A9-D384DABFD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25"/>
          <a:stretch/>
        </p:blipFill>
        <p:spPr>
          <a:xfrm>
            <a:off x="5408932" y="1398680"/>
            <a:ext cx="3239696" cy="278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2D4E4F-430D-6B4B-A96A-BA4F4F4B4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47"/>
          <a:stretch/>
        </p:blipFill>
        <p:spPr>
          <a:xfrm>
            <a:off x="5408932" y="4414947"/>
            <a:ext cx="3239696" cy="22271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BCF5B8C2-AE8A-144C-A792-C50FD2BF2070}"/>
              </a:ext>
            </a:extLst>
          </p:cNvPr>
          <p:cNvCxnSpPr>
            <a:cxnSpLocks/>
          </p:cNvCxnSpPr>
          <p:nvPr/>
        </p:nvCxnSpPr>
        <p:spPr>
          <a:xfrm>
            <a:off x="4375796" y="1003331"/>
            <a:ext cx="0" cy="563872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AE57417-367F-D441-B265-6430BD25D52C}"/>
              </a:ext>
            </a:extLst>
          </p:cNvPr>
          <p:cNvSpPr txBox="1"/>
          <p:nvPr/>
        </p:nvSpPr>
        <p:spPr>
          <a:xfrm>
            <a:off x="2425583" y="962992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Training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endParaRPr kumimoji="1"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0110373-B18F-094F-8346-5F3639C4EF3F}"/>
              </a:ext>
            </a:extLst>
          </p:cNvPr>
          <p:cNvSpPr/>
          <p:nvPr/>
        </p:nvSpPr>
        <p:spPr>
          <a:xfrm>
            <a:off x="4450353" y="962992"/>
            <a:ext cx="1653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Testing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endParaRPr kumimoji="1" lang="zh-CN" altLang="en-US" sz="2400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62B27DA-D056-9E48-8FAB-EDAC101F604C}"/>
              </a:ext>
            </a:extLst>
          </p:cNvPr>
          <p:cNvSpPr/>
          <p:nvPr/>
        </p:nvSpPr>
        <p:spPr>
          <a:xfrm>
            <a:off x="6594195" y="3575683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BEA2910-3D35-FC49-96C4-817B2C60D791}"/>
              </a:ext>
            </a:extLst>
          </p:cNvPr>
          <p:cNvSpPr/>
          <p:nvPr/>
        </p:nvSpPr>
        <p:spPr>
          <a:xfrm>
            <a:off x="7553217" y="2462131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64824411-DDC8-5A48-8E94-753E4033D7CB}"/>
              </a:ext>
            </a:extLst>
          </p:cNvPr>
          <p:cNvCxnSpPr>
            <a:cxnSpLocks/>
          </p:cNvCxnSpPr>
          <p:nvPr/>
        </p:nvCxnSpPr>
        <p:spPr>
          <a:xfrm flipV="1">
            <a:off x="6794579" y="2714042"/>
            <a:ext cx="746606" cy="8496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4CF541E9-AEA8-D14A-A262-8425588AB243}"/>
              </a:ext>
            </a:extLst>
          </p:cNvPr>
          <p:cNvSpPr/>
          <p:nvPr/>
        </p:nvSpPr>
        <p:spPr>
          <a:xfrm>
            <a:off x="8114690" y="5457243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0E759EF-0521-D84C-B97A-901B4316CD7D}"/>
              </a:ext>
            </a:extLst>
          </p:cNvPr>
          <p:cNvSpPr/>
          <p:nvPr/>
        </p:nvSpPr>
        <p:spPr>
          <a:xfrm>
            <a:off x="6313279" y="5239046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EE17E705-4A07-5C41-A6EE-077184A721BB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749779" y="5469275"/>
            <a:ext cx="1364911" cy="21819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4A9412DA-FAA1-FA4D-BA34-2677BCA6EC6E}"/>
              </a:ext>
            </a:extLst>
          </p:cNvPr>
          <p:cNvSpPr/>
          <p:nvPr/>
        </p:nvSpPr>
        <p:spPr>
          <a:xfrm>
            <a:off x="1555787" y="4582325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ED78F9E-0D7B-4647-AC0C-576328C74591}"/>
              </a:ext>
            </a:extLst>
          </p:cNvPr>
          <p:cNvSpPr/>
          <p:nvPr/>
        </p:nvSpPr>
        <p:spPr>
          <a:xfrm>
            <a:off x="2521242" y="3491459"/>
            <a:ext cx="351630" cy="3625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BE49072-B85C-3141-942E-1728D99BE813}"/>
              </a:ext>
            </a:extLst>
          </p:cNvPr>
          <p:cNvSpPr txBox="1"/>
          <p:nvPr/>
        </p:nvSpPr>
        <p:spPr>
          <a:xfrm>
            <a:off x="8862850" y="2320230"/>
            <a:ext cx="274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The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same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(nodes)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988A108-661F-2945-91A8-EBE9FF9A771E}"/>
              </a:ext>
            </a:extLst>
          </p:cNvPr>
          <p:cNvSpPr txBox="1"/>
          <p:nvPr/>
        </p:nvSpPr>
        <p:spPr>
          <a:xfrm>
            <a:off x="8677462" y="4512836"/>
            <a:ext cx="3114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</a:p>
          <a:p>
            <a:r>
              <a:rPr kumimoji="1" lang="en-US" altLang="zh-CN" dirty="0"/>
              <a:t>e.g.,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﻿new users and products </a:t>
            </a:r>
            <a:r>
              <a:rPr kumimoji="1" lang="zh-CN" altLang="en-US" dirty="0"/>
              <a:t>   </a:t>
            </a:r>
            <a:r>
              <a:rPr kumimoji="1" lang="en" altLang="zh-CN" dirty="0"/>
              <a:t>on e-commerce platforms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new molecules </a:t>
            </a:r>
            <a:r>
              <a:rPr kumimoji="1" lang="zh-CN" altLang="en-US" dirty="0"/>
              <a:t>                 </a:t>
            </a:r>
            <a:r>
              <a:rPr kumimoji="1" lang="en" altLang="zh-CN" dirty="0"/>
              <a:t>in biomedical </a:t>
            </a:r>
            <a:r>
              <a:rPr kumimoji="1" lang="en-US" altLang="zh-CN" dirty="0"/>
              <a:t>KG</a:t>
            </a:r>
            <a:endParaRPr kumimoji="1" lang="zh-CN" altLang="en-US" dirty="0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1257855D-1BBE-5942-988E-F7A34B2E58E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545064" y="2792118"/>
            <a:ext cx="1863868" cy="1030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B738E98F-355B-3548-AD15-24823ED9F7A2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3545064" y="3822691"/>
            <a:ext cx="1863868" cy="17058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4F06BE2A-4227-F747-9EF3-9D0837899826}"/>
              </a:ext>
            </a:extLst>
          </p:cNvPr>
          <p:cNvSpPr txBox="1"/>
          <p:nvPr/>
        </p:nvSpPr>
        <p:spPr>
          <a:xfrm rot="19864256">
            <a:off x="3393668" y="2871580"/>
            <a:ext cx="196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transductive</a:t>
            </a:r>
            <a:endParaRPr kumimoji="1"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603A45D-EE91-5D46-ADDB-31AE8FA2DC54}"/>
              </a:ext>
            </a:extLst>
          </p:cNvPr>
          <p:cNvSpPr txBox="1"/>
          <p:nvPr/>
        </p:nvSpPr>
        <p:spPr>
          <a:xfrm rot="2603348">
            <a:off x="3462755" y="4488837"/>
            <a:ext cx="150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Inductive</a:t>
            </a:r>
            <a:endParaRPr kumimoji="1"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8A0FECF-5B2D-1C4B-8727-5C5B92E4CA91}"/>
              </a:ext>
            </a:extLst>
          </p:cNvPr>
          <p:cNvSpPr/>
          <p:nvPr/>
        </p:nvSpPr>
        <p:spPr>
          <a:xfrm>
            <a:off x="3545064" y="5528498"/>
            <a:ext cx="436500" cy="46045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400" dirty="0"/>
          </a:p>
        </p:txBody>
      </p:sp>
      <p:cxnSp>
        <p:nvCxnSpPr>
          <p:cNvPr id="7" name="曲线连接符 6">
            <a:extLst>
              <a:ext uri="{FF2B5EF4-FFF2-40B4-BE49-F238E27FC236}">
                <a16:creationId xmlns:a16="http://schemas.microsoft.com/office/drawing/2014/main" id="{4BFC47EA-F8C6-FE4E-BA30-17C13556DDFE}"/>
              </a:ext>
            </a:extLst>
          </p:cNvPr>
          <p:cNvCxnSpPr>
            <a:cxnSpLocks/>
            <a:endCxn id="2" idx="2"/>
          </p:cNvCxnSpPr>
          <p:nvPr/>
        </p:nvCxnSpPr>
        <p:spPr>
          <a:xfrm rot="10800000">
            <a:off x="1972742" y="5216129"/>
            <a:ext cx="3374292" cy="979189"/>
          </a:xfrm>
          <a:prstGeom prst="curvedConnector2">
            <a:avLst/>
          </a:prstGeom>
          <a:ln w="254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26F6D26-C209-644D-8C18-6FAA06C45713}"/>
              </a:ext>
            </a:extLst>
          </p:cNvPr>
          <p:cNvSpPr txBox="1"/>
          <p:nvPr/>
        </p:nvSpPr>
        <p:spPr>
          <a:xfrm>
            <a:off x="2494502" y="6062493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matching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endParaRPr kumimoji="1" lang="zh-CN" altLang="en-US" dirty="0"/>
          </a:p>
        </p:txBody>
      </p: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8AC6F801-47E9-F945-AC2D-27091C72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614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33722</TotalTime>
  <Words>2524</Words>
  <Application>Microsoft Macintosh PowerPoint</Application>
  <PresentationFormat>宽屏</PresentationFormat>
  <Paragraphs>576</Paragraphs>
  <Slides>48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等线</vt:lpstr>
      <vt:lpstr>Arial</vt:lpstr>
      <vt:lpstr>Cambria Math</vt:lpstr>
      <vt:lpstr>Gill Sans MT</vt:lpstr>
      <vt:lpstr>Office 主题​​</vt:lpstr>
      <vt:lpstr>Inductive Relation Prediction  by Subgraph Reasoning</vt:lpstr>
      <vt:lpstr>Background – About the paper</vt:lpstr>
      <vt:lpstr>Outline</vt:lpstr>
      <vt:lpstr>Outline</vt:lpstr>
      <vt:lpstr>Background – Knowledge Graph (KG)</vt:lpstr>
      <vt:lpstr>Background – Knowledge Graph Embedding (KGE)</vt:lpstr>
      <vt:lpstr>Background – Knowledge Graph Embedding (KGE)</vt:lpstr>
      <vt:lpstr>Background – Knowledge Graph Embedding (KGE)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Recurrent Architecture for Path-based Knowledge Graph Embedding </dc:title>
  <dc:creator>Microsoft Office 用户</dc:creator>
  <cp:lastModifiedBy>Zhou Zhanke</cp:lastModifiedBy>
  <cp:revision>1550</cp:revision>
  <dcterms:created xsi:type="dcterms:W3CDTF">2020-10-12T09:32:22Z</dcterms:created>
  <dcterms:modified xsi:type="dcterms:W3CDTF">2021-12-03T02:35:20Z</dcterms:modified>
</cp:coreProperties>
</file>