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334" r:id="rId3"/>
    <p:sldId id="342" r:id="rId4"/>
    <p:sldId id="343" r:id="rId5"/>
    <p:sldId id="344" r:id="rId6"/>
    <p:sldId id="367" r:id="rId7"/>
    <p:sldId id="362" r:id="rId8"/>
    <p:sldId id="337" r:id="rId9"/>
    <p:sldId id="283" r:id="rId10"/>
    <p:sldId id="348" r:id="rId11"/>
    <p:sldId id="310" r:id="rId12"/>
    <p:sldId id="359" r:id="rId13"/>
    <p:sldId id="338" r:id="rId14"/>
    <p:sldId id="347" r:id="rId15"/>
    <p:sldId id="340" r:id="rId16"/>
    <p:sldId id="339" r:id="rId17"/>
    <p:sldId id="369" r:id="rId18"/>
    <p:sldId id="341" r:id="rId19"/>
    <p:sldId id="303" r:id="rId20"/>
    <p:sldId id="306" r:id="rId21"/>
    <p:sldId id="308" r:id="rId22"/>
    <p:sldId id="363" r:id="rId23"/>
    <p:sldId id="350" r:id="rId24"/>
    <p:sldId id="360" r:id="rId25"/>
    <p:sldId id="331" r:id="rId26"/>
    <p:sldId id="323" r:id="rId27"/>
    <p:sldId id="324" r:id="rId28"/>
    <p:sldId id="314" r:id="rId29"/>
    <p:sldId id="357" r:id="rId30"/>
    <p:sldId id="368" r:id="rId31"/>
    <p:sldId id="358" r:id="rId32"/>
    <p:sldId id="330" r:id="rId33"/>
    <p:sldId id="355" r:id="rId34"/>
    <p:sldId id="354" r:id="rId35"/>
    <p:sldId id="365" r:id="rId36"/>
    <p:sldId id="356" r:id="rId37"/>
    <p:sldId id="361" r:id="rId38"/>
    <p:sldId id="309" r:id="rId39"/>
    <p:sldId id="346" r:id="rId40"/>
    <p:sldId id="276" r:id="rId41"/>
    <p:sldId id="351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00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55"/>
    <p:restoredTop sz="95073"/>
  </p:normalViewPr>
  <p:slideViewPr>
    <p:cSldViewPr snapToGrid="0" snapToObjects="1">
      <p:cViewPr varScale="1">
        <p:scale>
          <a:sx n="124" d="100"/>
          <a:sy n="124" d="100"/>
        </p:scale>
        <p:origin x="6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Gill Sans MT" panose="020B0502020104020203" pitchFamily="34" charset="0"/>
              </a:rPr>
              <a:t>2021/7/9</a:t>
            </a:fld>
            <a:endParaRPr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Gill Sans MT" panose="020B0502020104020203" pitchFamily="34" charset="0"/>
              </a:rPr>
              <a:t>‹#›</a:t>
            </a:fld>
            <a:endParaRPr lang="zh-CN" altLang="en-US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Gill Sans MT" panose="020B0502020104020203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Gill Sans MT" panose="020B0502020104020203" pitchFamily="34" charset="0"/>
              </a:defRPr>
            </a:lvl1pPr>
          </a:lstStyle>
          <a:p>
            <a:fld id="{D2A48B96-639E-45A3-A0BA-2464DFDB1FAA}" type="datetimeFigureOut">
              <a:rPr lang="zh-CN" altLang="en-US" smtClean="0"/>
              <a:pPr/>
              <a:t>2021/7/9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Gill Sans MT" panose="020B0502020104020203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Gill Sans MT" panose="020B0502020104020203" pitchFamily="34" charset="0"/>
              </a:defRPr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6910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52609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64596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8C12-6812-4C4E-80F4-7D2E5BE5F126}" type="datetime1">
              <a:rPr kumimoji="1" lang="zh-CN" altLang="en-US" smtClean="0"/>
              <a:t>2021/7/9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48736-82EC-614D-9AAD-4FFF6035B470}" type="datetime1">
              <a:rPr kumimoji="1" lang="zh-CN" altLang="en-US" smtClean="0"/>
              <a:t>2021/7/9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3D130-0C93-F542-B902-306C99E2D3AB}" type="datetime1">
              <a:rPr kumimoji="1" lang="zh-CN" altLang="en-US" smtClean="0"/>
              <a:t>2021/7/9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A263E-C7FA-E24C-873E-C2EF102C4333}" type="datetime1">
              <a:rPr kumimoji="1" lang="zh-CN" altLang="en-US" smtClean="0"/>
              <a:t>2021/7/9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AB23F-C067-A64D-8832-7D63A29237A5}" type="datetime1">
              <a:rPr kumimoji="1" lang="zh-CN" altLang="en-US" smtClean="0"/>
              <a:t>2021/7/9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E15F-54A4-B440-9FB0-D86928EF8199}" type="datetime1">
              <a:rPr kumimoji="1" lang="zh-CN" altLang="en-US" smtClean="0"/>
              <a:t>2021/7/9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C9BE-3C58-B34C-ABE4-5A61DE8F145A}" type="datetime1">
              <a:rPr kumimoji="1" lang="zh-CN" altLang="en-US" smtClean="0"/>
              <a:t>2021/7/9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3758-61D0-BA4A-9CEC-0CE41555E6E4}" type="datetime1">
              <a:rPr kumimoji="1" lang="zh-CN" altLang="en-US" smtClean="0"/>
              <a:t>2021/7/9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1F070-F4A8-904A-AE8B-307CDEF3DA77}" type="datetime1">
              <a:rPr kumimoji="1" lang="zh-CN" altLang="en-US" smtClean="0"/>
              <a:t>2021/7/9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641A-CEEB-F245-AAF2-DEE9360C8204}" type="datetime1">
              <a:rPr kumimoji="1" lang="zh-CN" altLang="en-US" smtClean="0"/>
              <a:t>2021/7/9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E0DE1-EDFD-DA4F-A6EA-F3933507CA9E}" type="datetime1">
              <a:rPr kumimoji="1" lang="zh-CN" altLang="en-US" smtClean="0"/>
              <a:t>2021/7/9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fld id="{657F0980-AEE1-1545-9365-A3BD755C0BCD}" type="datetime1">
              <a:rPr kumimoji="1" lang="zh-CN" altLang="en-US" smtClean="0"/>
              <a:t>2021/7/9</a:t>
            </a:fld>
            <a:endParaRPr kumimoji="1"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fld id="{7B05021E-9823-8140-9A9F-CA304FDE70E2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b="0" i="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b="0" i="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b="0" i="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b="0" i="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b="0" i="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2.png"/><Relationship Id="rId7" Type="http://schemas.openxmlformats.org/officeDocument/2006/relationships/image" Target="../media/image36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2.png"/><Relationship Id="rId7" Type="http://schemas.openxmlformats.org/officeDocument/2006/relationships/image" Target="../media/image43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38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5" Type="http://schemas.openxmlformats.org/officeDocument/2006/relationships/image" Target="../media/image48.png"/><Relationship Id="rId4" Type="http://schemas.openxmlformats.org/officeDocument/2006/relationships/image" Target="../media/image4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380.png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38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07639" y="868362"/>
            <a:ext cx="10376721" cy="2387600"/>
          </a:xfrm>
        </p:spPr>
        <p:txBody>
          <a:bodyPr>
            <a:normAutofit/>
          </a:bodyPr>
          <a:lstStyle/>
          <a:p>
            <a:r>
              <a:rPr kumimoji="1" lang="en-US" altLang="zh-CN" sz="3200" b="1" dirty="0"/>
              <a:t>KGBench:</a:t>
            </a:r>
            <a:r>
              <a:rPr kumimoji="1" lang="zh-CN" altLang="en-US" sz="3200" b="1" dirty="0"/>
              <a:t> </a:t>
            </a:r>
            <a:r>
              <a:rPr kumimoji="1" lang="en-US" altLang="zh-CN" sz="3200" b="1" dirty="0"/>
              <a:t>Towards</a:t>
            </a:r>
            <a:r>
              <a:rPr kumimoji="1" lang="zh-CN" altLang="en-US" sz="3200" b="1" dirty="0"/>
              <a:t> </a:t>
            </a:r>
            <a:r>
              <a:rPr kumimoji="1" lang="en" altLang="zh-CN" sz="3200" b="1" dirty="0"/>
              <a:t>Understanding and Benchmarking Model Search</a:t>
            </a:r>
            <a:r>
              <a:rPr kumimoji="1" lang="zh-CN" altLang="en-US" sz="3200" b="1" dirty="0"/>
              <a:t> </a:t>
            </a:r>
            <a:r>
              <a:rPr kumimoji="1" lang="en" altLang="zh-CN" sz="3200" b="1" dirty="0"/>
              <a:t>for Knowledge Graph Embedding</a:t>
            </a:r>
            <a:endParaRPr kumimoji="1" lang="zh-CN" altLang="en-US" sz="3200" b="1" dirty="0">
              <a:latin typeface="Gill Sans MT" panose="020B0502020104020203" pitchFamily="34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415003"/>
            <a:ext cx="9144000" cy="1655762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Presenter:</a:t>
            </a:r>
            <a:r>
              <a:rPr kumimoji="1" lang="zh-CN" altLang="en-US" dirty="0"/>
              <a:t> </a:t>
            </a:r>
            <a:r>
              <a:rPr kumimoji="1" lang="en-US" altLang="zh-CN" dirty="0"/>
              <a:t>Zhanke</a:t>
            </a:r>
            <a:r>
              <a:rPr kumimoji="1" lang="zh-CN" altLang="en-US" dirty="0"/>
              <a:t> </a:t>
            </a:r>
            <a:r>
              <a:rPr kumimoji="1" lang="en-US" altLang="zh-CN" dirty="0"/>
              <a:t>Zhou</a:t>
            </a:r>
          </a:p>
          <a:p>
            <a:r>
              <a:rPr kumimoji="1" lang="en-US" altLang="zh-CN" dirty="0"/>
              <a:t>Advisors:</a:t>
            </a:r>
            <a:r>
              <a:rPr kumimoji="1" lang="zh-CN" altLang="en-US" dirty="0"/>
              <a:t>  </a:t>
            </a:r>
            <a:r>
              <a:rPr kumimoji="1" lang="en-US" altLang="zh-CN" dirty="0" err="1"/>
              <a:t>Yongqi</a:t>
            </a:r>
            <a:r>
              <a:rPr kumimoji="1" lang="zh-CN" altLang="en-US" dirty="0"/>
              <a:t> </a:t>
            </a:r>
            <a:r>
              <a:rPr kumimoji="1" lang="en-US" altLang="zh-CN" dirty="0"/>
              <a:t>Zhang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Quanming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Yao</a:t>
            </a:r>
          </a:p>
          <a:p>
            <a:r>
              <a:rPr kumimoji="1" lang="en-US" altLang="zh-CN" dirty="0"/>
              <a:t>2021.</a:t>
            </a:r>
            <a:r>
              <a:rPr kumimoji="1" lang="zh-CN" altLang="en-US" dirty="0"/>
              <a:t> </a:t>
            </a:r>
            <a:r>
              <a:rPr kumimoji="1" lang="en-US" altLang="zh-CN" dirty="0"/>
              <a:t>07.</a:t>
            </a:r>
            <a:r>
              <a:rPr kumimoji="1" lang="zh-CN" altLang="en-US" dirty="0"/>
              <a:t> </a:t>
            </a:r>
            <a:r>
              <a:rPr kumimoji="1" lang="en-US" altLang="zh-CN" dirty="0"/>
              <a:t>09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F2DE9A-23B8-5A45-9AA2-8C018BE4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650B583-10C8-584E-9D9B-2A90AC517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5813" y="892635"/>
            <a:ext cx="2407981" cy="936997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85BDF8-0C8F-2D4B-A400-49FB4EAB9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651" y="1200855"/>
            <a:ext cx="10761314" cy="29686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dirty="0"/>
              <a:t>Difficulties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Challenges</a:t>
            </a:r>
            <a:endParaRPr kumimoji="1" lang="en-US" altLang="zh-CN" dirty="0">
              <a:highlight>
                <a:srgbClr val="FFFF00"/>
              </a:highlight>
            </a:endParaRPr>
          </a:p>
          <a:p>
            <a:pPr marL="914400" lvl="1" indent="-457200">
              <a:buFont typeface="+mj-lt"/>
              <a:buAutoNum type="arabicPeriod"/>
            </a:pP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choice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KGE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configuration</a:t>
            </a:r>
          </a:p>
          <a:p>
            <a:pPr lvl="2"/>
            <a:r>
              <a:rPr kumimoji="1" lang="en-US" altLang="zh-CN" dirty="0"/>
              <a:t>usually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time-consuming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trial-and-error</a:t>
            </a:r>
            <a:r>
              <a:rPr kumimoji="1" lang="zh-CN" altLang="en-US" dirty="0"/>
              <a:t> </a:t>
            </a:r>
            <a:r>
              <a:rPr kumimoji="1" lang="en-US" altLang="zh-CN" dirty="0"/>
              <a:t>way</a:t>
            </a:r>
            <a:r>
              <a:rPr kumimoji="1" lang="zh-CN" altLang="en-US" dirty="0"/>
              <a:t> </a:t>
            </a:r>
            <a:endParaRPr kumimoji="1" lang="en" altLang="zh-CN" dirty="0"/>
          </a:p>
          <a:p>
            <a:pPr marL="914400" lvl="1" indent="-457200">
              <a:buFont typeface="+mj-lt"/>
              <a:buAutoNum type="arabicPeriod"/>
            </a:pP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A fair comparison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</a:t>
            </a:r>
            <a:r>
              <a:rPr kumimoji="1" lang="zh-CN" altLang="en-US" dirty="0"/>
              <a:t> </a:t>
            </a:r>
            <a:r>
              <a:rPr kumimoji="1" lang="en-US" altLang="zh-CN" dirty="0"/>
              <a:t>or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strategy</a:t>
            </a:r>
          </a:p>
          <a:p>
            <a:pPr lvl="2"/>
            <a:r>
              <a:rPr kumimoji="1" lang="en-US" altLang="zh-CN" dirty="0"/>
              <a:t>﻿due to </a:t>
            </a:r>
            <a:r>
              <a:rPr kumimoji="1" lang="en" altLang="zh-CN" dirty="0"/>
              <a:t>the heterogeneity in</a:t>
            </a:r>
            <a:r>
              <a:rPr kumimoji="1" lang="zh-CN" altLang="en-US" dirty="0"/>
              <a:t> </a:t>
            </a:r>
            <a:r>
              <a:rPr kumimoji="1" lang="en" altLang="zh-CN" dirty="0"/>
              <a:t>implementation</a:t>
            </a:r>
            <a:r>
              <a:rPr kumimoji="1" lang="en-US" altLang="zh-CN" dirty="0"/>
              <a:t>,</a:t>
            </a:r>
            <a:r>
              <a:rPr kumimoji="1" lang="en" altLang="zh-CN" dirty="0"/>
              <a:t> training, and evaluation </a:t>
            </a:r>
          </a:p>
          <a:p>
            <a:pPr marL="914400" lvl="1" indent="-457200">
              <a:buFont typeface="+mj-lt"/>
              <a:buAutoNum type="arabicPeriod"/>
            </a:pPr>
            <a:r>
              <a:rPr kumimoji="1" lang="zh-CN" altLang="en-US" dirty="0"/>
              <a:t> </a:t>
            </a:r>
            <a:r>
              <a:rPr kumimoji="1" lang="en-US" altLang="zh-CN" dirty="0"/>
              <a:t>Lacking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understanding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KGE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components</a:t>
            </a:r>
            <a:endParaRPr kumimoji="1" lang="en" altLang="zh-CN" dirty="0"/>
          </a:p>
          <a:p>
            <a:pPr lvl="2"/>
            <a:r>
              <a:rPr kumimoji="1" lang="en-US" altLang="zh-CN" dirty="0"/>
              <a:t>interaction,</a:t>
            </a:r>
            <a:r>
              <a:rPr kumimoji="1" lang="zh-CN" altLang="en-US" dirty="0"/>
              <a:t> </a:t>
            </a:r>
            <a:r>
              <a:rPr kumimoji="1" lang="en-US" altLang="zh-CN" dirty="0"/>
              <a:t>importance,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tunability</a:t>
            </a:r>
            <a:r>
              <a:rPr kumimoji="1" lang="zh-CN" altLang="en-US" dirty="0"/>
              <a:t> </a:t>
            </a:r>
            <a:r>
              <a:rPr kumimoji="1" lang="en-US" altLang="zh-CN" dirty="0"/>
              <a:t>are</a:t>
            </a:r>
            <a:r>
              <a:rPr kumimoji="1" lang="zh-CN" altLang="en-US" dirty="0"/>
              <a:t> </a:t>
            </a:r>
            <a:r>
              <a:rPr kumimoji="1" lang="en-US" altLang="zh-CN" dirty="0"/>
              <a:t>unclear</a:t>
            </a:r>
          </a:p>
          <a:p>
            <a:pPr lvl="1"/>
            <a:endParaRPr kumimoji="1" lang="en-US" altLang="zh-CN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0AC3B9BA-1617-4E4E-B5D2-D53AE70354EF}"/>
              </a:ext>
            </a:extLst>
          </p:cNvPr>
          <p:cNvSpPr txBox="1">
            <a:spLocks/>
          </p:cNvSpPr>
          <p:nvPr/>
        </p:nvSpPr>
        <p:spPr>
          <a:xfrm>
            <a:off x="522316" y="0"/>
            <a:ext cx="11669684" cy="126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r>
              <a:rPr kumimoji="1" lang="en-US" altLang="zh-CN" sz="4000" b="1" dirty="0">
                <a:solidFill>
                  <a:schemeClr val="accent1"/>
                </a:solidFill>
              </a:rPr>
              <a:t>Motivation</a:t>
            </a:r>
            <a:r>
              <a:rPr kumimoji="1" lang="zh-CN" altLang="en-US" sz="40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</a:rPr>
              <a:t>and</a:t>
            </a:r>
            <a:r>
              <a:rPr kumimoji="1" lang="zh-CN" altLang="en-US" sz="40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</a:rPr>
              <a:t>Objective</a:t>
            </a:r>
            <a:endParaRPr kumimoji="1" lang="zh-CN" altLang="en-US" sz="4000" b="1" dirty="0">
              <a:solidFill>
                <a:schemeClr val="accent1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0CE7E8E-A19B-B646-93E6-5FFE16798A19}"/>
              </a:ext>
            </a:extLst>
          </p:cNvPr>
          <p:cNvSpPr txBox="1"/>
          <p:nvPr/>
        </p:nvSpPr>
        <p:spPr>
          <a:xfrm>
            <a:off x="1794502" y="4098152"/>
            <a:ext cx="80203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i="1" dirty="0">
                <a:solidFill>
                  <a:srgbClr val="0070C0"/>
                </a:solidFill>
                <a:latin typeface="Gill Sans MT" panose="020B0502020104020203" pitchFamily="34" charset="0"/>
              </a:rPr>
              <a:t>Ultimate</a:t>
            </a:r>
            <a:r>
              <a:rPr kumimoji="1" lang="zh-CN" altLang="en-US" sz="2800" b="1" i="1" dirty="0">
                <a:solidFill>
                  <a:srgbClr val="0070C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800" b="1" i="1" dirty="0">
                <a:solidFill>
                  <a:srgbClr val="0070C0"/>
                </a:solidFill>
                <a:latin typeface="Gill Sans MT" panose="020B0502020104020203" pitchFamily="34" charset="0"/>
              </a:rPr>
              <a:t>objective</a:t>
            </a:r>
            <a:r>
              <a:rPr kumimoji="1" lang="zh-CN" altLang="en-US" sz="2800" b="1" i="1" dirty="0">
                <a:solidFill>
                  <a:srgbClr val="0070C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800" b="1" i="1" dirty="0">
                <a:solidFill>
                  <a:srgbClr val="0070C0"/>
                </a:solidFill>
                <a:latin typeface="Gill Sans MT" panose="020B0502020104020203" pitchFamily="34" charset="0"/>
              </a:rPr>
              <a:t>of</a:t>
            </a:r>
            <a:r>
              <a:rPr kumimoji="1" lang="zh-CN" altLang="en-US" sz="2800" b="1" i="1" dirty="0">
                <a:solidFill>
                  <a:srgbClr val="0070C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800" b="1" i="1" dirty="0">
                <a:solidFill>
                  <a:srgbClr val="0070C0"/>
                </a:solidFill>
                <a:latin typeface="Gill Sans MT" panose="020B0502020104020203" pitchFamily="34" charset="0"/>
              </a:rPr>
              <a:t>KGbench: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zh-CN" sz="2800" i="1" dirty="0">
                <a:latin typeface="Gill Sans MT" panose="020B0502020104020203" pitchFamily="34" charset="0"/>
              </a:rPr>
              <a:t>Design</a:t>
            </a:r>
            <a:r>
              <a:rPr kumimoji="1" lang="zh-CN" altLang="en-US" sz="2800" i="1" dirty="0">
                <a:latin typeface="Gill Sans MT" panose="020B0502020104020203" pitchFamily="34" charset="0"/>
              </a:rPr>
              <a:t> </a:t>
            </a:r>
            <a:r>
              <a:rPr kumimoji="1" lang="en-US" altLang="zh-CN" sz="2800" i="1" dirty="0">
                <a:latin typeface="Gill Sans MT" panose="020B0502020104020203" pitchFamily="34" charset="0"/>
              </a:rPr>
              <a:t>an</a:t>
            </a:r>
            <a:r>
              <a:rPr kumimoji="1" lang="zh-CN" altLang="en-US" sz="2800" i="1" dirty="0">
                <a:latin typeface="Gill Sans MT" panose="020B0502020104020203" pitchFamily="34" charset="0"/>
              </a:rPr>
              <a:t> </a:t>
            </a:r>
            <a:r>
              <a:rPr kumimoji="1" lang="en-US" altLang="zh-CN" sz="2800" i="1" dirty="0">
                <a:latin typeface="Gill Sans MT" panose="020B0502020104020203" pitchFamily="34" charset="0"/>
              </a:rPr>
              <a:t>AutoML</a:t>
            </a:r>
            <a:r>
              <a:rPr kumimoji="1" lang="zh-CN" altLang="en-US" sz="2800" i="1" dirty="0">
                <a:latin typeface="Gill Sans MT" panose="020B0502020104020203" pitchFamily="34" charset="0"/>
              </a:rPr>
              <a:t> </a:t>
            </a:r>
            <a:r>
              <a:rPr kumimoji="1" lang="en-US" altLang="zh-CN" sz="2800" i="1" dirty="0">
                <a:latin typeface="Gill Sans MT" panose="020B0502020104020203" pitchFamily="34" charset="0"/>
              </a:rPr>
              <a:t>approach,</a:t>
            </a:r>
            <a:r>
              <a:rPr kumimoji="1" lang="zh-CN" altLang="en-US" sz="2800" i="1" dirty="0">
                <a:latin typeface="Gill Sans MT" panose="020B0502020104020203" pitchFamily="34" charset="0"/>
              </a:rPr>
              <a:t> </a:t>
            </a:r>
            <a:endParaRPr kumimoji="1" lang="en-US" altLang="zh-CN" sz="2800" i="1" dirty="0">
              <a:latin typeface="Gill Sans MT" panose="020B05020201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zh-CN" sz="2800" i="1" dirty="0">
                <a:latin typeface="Gill Sans MT" panose="020B0502020104020203" pitchFamily="34" charset="0"/>
              </a:rPr>
              <a:t>for</a:t>
            </a:r>
            <a:r>
              <a:rPr kumimoji="1" lang="zh-CN" altLang="en-US" sz="2800" i="1" dirty="0">
                <a:latin typeface="Gill Sans MT" panose="020B0502020104020203" pitchFamily="34" charset="0"/>
              </a:rPr>
              <a:t> </a:t>
            </a:r>
            <a:r>
              <a:rPr kumimoji="1" lang="en-US" altLang="zh-CN" sz="2800" i="1" dirty="0">
                <a:latin typeface="Gill Sans MT" panose="020B0502020104020203" pitchFamily="34" charset="0"/>
              </a:rPr>
              <a:t>any</a:t>
            </a:r>
            <a:r>
              <a:rPr kumimoji="1" lang="zh-CN" altLang="en-US" sz="2800" i="1" dirty="0">
                <a:latin typeface="Gill Sans MT" panose="020B0502020104020203" pitchFamily="34" charset="0"/>
              </a:rPr>
              <a:t> </a:t>
            </a:r>
            <a:r>
              <a:rPr kumimoji="1" lang="en-US" altLang="zh-CN" sz="2800" i="1" dirty="0">
                <a:latin typeface="Gill Sans MT" panose="020B0502020104020203" pitchFamily="34" charset="0"/>
              </a:rPr>
              <a:t>given</a:t>
            </a:r>
            <a:r>
              <a:rPr kumimoji="1" lang="zh-CN" altLang="en-US" sz="2800" i="1" dirty="0">
                <a:latin typeface="Gill Sans MT" panose="020B0502020104020203" pitchFamily="34" charset="0"/>
              </a:rPr>
              <a:t> </a:t>
            </a:r>
            <a:r>
              <a:rPr kumimoji="1" lang="en-US" altLang="zh-CN" sz="2800" i="1" dirty="0">
                <a:latin typeface="Gill Sans MT" panose="020B0502020104020203" pitchFamily="34" charset="0"/>
              </a:rPr>
              <a:t>dataset,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zh-CN" sz="2800" i="1" dirty="0">
                <a:latin typeface="Gill Sans MT" panose="020B0502020104020203" pitchFamily="34" charset="0"/>
              </a:rPr>
              <a:t>with</a:t>
            </a:r>
            <a:r>
              <a:rPr kumimoji="1" lang="zh-CN" altLang="en-US" sz="2800" i="1" dirty="0">
                <a:latin typeface="Gill Sans MT" panose="020B0502020104020203" pitchFamily="34" charset="0"/>
              </a:rPr>
              <a:t> </a:t>
            </a:r>
            <a:r>
              <a:rPr kumimoji="1" lang="en-US" altLang="zh-CN" sz="2800" i="1" dirty="0">
                <a:latin typeface="Gill Sans MT" panose="020B0502020104020203" pitchFamily="34" charset="0"/>
              </a:rPr>
              <a:t>requirements and</a:t>
            </a:r>
            <a:r>
              <a:rPr kumimoji="1" lang="zh-CN" altLang="en-US" sz="2800" i="1" dirty="0">
                <a:latin typeface="Gill Sans MT" panose="020B0502020104020203" pitchFamily="34" charset="0"/>
              </a:rPr>
              <a:t> </a:t>
            </a:r>
            <a:r>
              <a:rPr kumimoji="1" lang="en-US" altLang="zh-CN" sz="2800" i="1" dirty="0">
                <a:latin typeface="Gill Sans MT" panose="020B0502020104020203" pitchFamily="34" charset="0"/>
              </a:rPr>
              <a:t>limited</a:t>
            </a:r>
            <a:r>
              <a:rPr kumimoji="1" lang="zh-CN" altLang="en-US" sz="2800" i="1" dirty="0">
                <a:latin typeface="Gill Sans MT" panose="020B0502020104020203" pitchFamily="34" charset="0"/>
              </a:rPr>
              <a:t> </a:t>
            </a:r>
            <a:r>
              <a:rPr kumimoji="1" lang="en-US" altLang="zh-CN" sz="2800" i="1" dirty="0">
                <a:latin typeface="Gill Sans MT" panose="020B0502020104020203" pitchFamily="34" charset="0"/>
              </a:rPr>
              <a:t>budget,</a:t>
            </a:r>
            <a:r>
              <a:rPr kumimoji="1" lang="zh-CN" altLang="en-US" sz="2800" i="1" dirty="0">
                <a:latin typeface="Gill Sans MT" panose="020B0502020104020203" pitchFamily="34" charset="0"/>
              </a:rPr>
              <a:t> </a:t>
            </a:r>
            <a:endParaRPr kumimoji="1" lang="en-US" altLang="zh-CN" sz="2800" i="1" dirty="0">
              <a:latin typeface="Gill Sans MT" panose="020B05020201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zh-CN" sz="2800" i="1" dirty="0">
                <a:latin typeface="Gill Sans MT" panose="020B0502020104020203" pitchFamily="34" charset="0"/>
              </a:rPr>
              <a:t>to</a:t>
            </a:r>
            <a:r>
              <a:rPr kumimoji="1" lang="zh-CN" altLang="en-US" sz="2800" i="1" dirty="0">
                <a:latin typeface="Gill Sans MT" panose="020B0502020104020203" pitchFamily="34" charset="0"/>
              </a:rPr>
              <a:t> </a:t>
            </a:r>
            <a:r>
              <a:rPr kumimoji="1" lang="en-US" altLang="zh-CN" sz="2800" i="1" dirty="0">
                <a:latin typeface="Gill Sans MT" panose="020B0502020104020203" pitchFamily="34" charset="0"/>
              </a:rPr>
              <a:t>search</a:t>
            </a:r>
            <a:r>
              <a:rPr kumimoji="1" lang="zh-CN" altLang="en-US" sz="2800" i="1" dirty="0">
                <a:latin typeface="Gill Sans MT" panose="020B0502020104020203" pitchFamily="34" charset="0"/>
              </a:rPr>
              <a:t> </a:t>
            </a:r>
            <a:r>
              <a:rPr kumimoji="1" lang="en-US" altLang="zh-CN" sz="2800" i="1" dirty="0">
                <a:latin typeface="Gill Sans MT" panose="020B0502020104020203" pitchFamily="34" charset="0"/>
              </a:rPr>
              <a:t>for</a:t>
            </a:r>
            <a:r>
              <a:rPr kumimoji="1" lang="zh-CN" altLang="en-US" sz="2800" i="1" dirty="0">
                <a:latin typeface="Gill Sans MT" panose="020B0502020104020203" pitchFamily="34" charset="0"/>
              </a:rPr>
              <a:t> </a:t>
            </a:r>
            <a:r>
              <a:rPr kumimoji="1" lang="en-US" altLang="zh-CN" sz="2800" i="1" dirty="0">
                <a:latin typeface="Gill Sans MT" panose="020B0502020104020203" pitchFamily="34" charset="0"/>
              </a:rPr>
              <a:t>the</a:t>
            </a:r>
            <a:r>
              <a:rPr kumimoji="1" lang="zh-CN" altLang="en-US" sz="2800" i="1" dirty="0">
                <a:latin typeface="Gill Sans MT" panose="020B0502020104020203" pitchFamily="34" charset="0"/>
              </a:rPr>
              <a:t> </a:t>
            </a:r>
            <a:r>
              <a:rPr kumimoji="1" lang="en-US" altLang="zh-CN" sz="2800" i="1" dirty="0">
                <a:latin typeface="Gill Sans MT" panose="020B0502020104020203" pitchFamily="34" charset="0"/>
              </a:rPr>
              <a:t>optimal</a:t>
            </a:r>
            <a:r>
              <a:rPr kumimoji="1" lang="zh-CN" altLang="en-US" sz="2800" i="1" dirty="0">
                <a:latin typeface="Gill Sans MT" panose="020B0502020104020203" pitchFamily="34" charset="0"/>
              </a:rPr>
              <a:t> </a:t>
            </a:r>
            <a:r>
              <a:rPr kumimoji="1" lang="en-US" altLang="zh-CN" sz="2800" i="1" dirty="0">
                <a:latin typeface="Gill Sans MT" panose="020B0502020104020203" pitchFamily="34" charset="0"/>
              </a:rPr>
              <a:t>KGE</a:t>
            </a:r>
            <a:r>
              <a:rPr kumimoji="1" lang="zh-CN" altLang="en-US" sz="2800" i="1" dirty="0">
                <a:latin typeface="Gill Sans MT" panose="020B0502020104020203" pitchFamily="34" charset="0"/>
              </a:rPr>
              <a:t> </a:t>
            </a:r>
            <a:r>
              <a:rPr kumimoji="1" lang="en-US" altLang="zh-CN" sz="2800" i="1" dirty="0">
                <a:latin typeface="Gill Sans MT" panose="020B0502020104020203" pitchFamily="34" charset="0"/>
              </a:rPr>
              <a:t>model</a:t>
            </a:r>
            <a:r>
              <a:rPr kumimoji="1" lang="zh-CN" altLang="en-US" sz="2800" i="1" dirty="0">
                <a:latin typeface="Gill Sans MT" panose="020B0502020104020203" pitchFamily="34" charset="0"/>
              </a:rPr>
              <a:t> </a:t>
            </a:r>
            <a:r>
              <a:rPr kumimoji="1" lang="en-US" altLang="zh-CN" sz="2800" i="1" dirty="0">
                <a:latin typeface="Gill Sans MT" panose="020B0502020104020203" pitchFamily="34" charset="0"/>
              </a:rPr>
              <a:t>and</a:t>
            </a:r>
            <a:r>
              <a:rPr kumimoji="1" lang="zh-CN" altLang="en-US" sz="2800" i="1" dirty="0">
                <a:latin typeface="Gill Sans MT" panose="020B0502020104020203" pitchFamily="34" charset="0"/>
              </a:rPr>
              <a:t> </a:t>
            </a:r>
            <a:r>
              <a:rPr kumimoji="1" lang="en-US" altLang="zh-CN" sz="2800" i="1" dirty="0">
                <a:latin typeface="Gill Sans MT" panose="020B0502020104020203" pitchFamily="34" charset="0"/>
              </a:rPr>
              <a:t>configuration</a:t>
            </a:r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3B156553-2092-8148-9BE2-611606A9251E}"/>
              </a:ext>
            </a:extLst>
          </p:cNvPr>
          <p:cNvSpPr/>
          <p:nvPr/>
        </p:nvSpPr>
        <p:spPr>
          <a:xfrm>
            <a:off x="1330866" y="4098151"/>
            <a:ext cx="8920261" cy="2257043"/>
          </a:xfrm>
          <a:prstGeom prst="roundRect">
            <a:avLst/>
          </a:prstGeom>
          <a:noFill/>
          <a:ln w="381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63CE832-B29B-214A-8629-56B7C7DEE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5813" y="1489335"/>
            <a:ext cx="2407981" cy="93699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F723880-5DC2-234F-8CEA-21DD38D2F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5814" y="2134739"/>
            <a:ext cx="2407980" cy="9369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CF224CC-535B-B945-885A-1F5C3004D9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5812" y="2703574"/>
            <a:ext cx="2407979" cy="989417"/>
          </a:xfrm>
          <a:prstGeom prst="rect">
            <a:avLst/>
          </a:prstGeom>
        </p:spPr>
      </p:pic>
      <p:sp>
        <p:nvSpPr>
          <p:cNvPr id="12" name="左大括号 11">
            <a:extLst>
              <a:ext uri="{FF2B5EF4-FFF2-40B4-BE49-F238E27FC236}">
                <a16:creationId xmlns:a16="http://schemas.microsoft.com/office/drawing/2014/main" id="{D6D304DF-B001-9346-802F-F58165C400B3}"/>
              </a:ext>
            </a:extLst>
          </p:cNvPr>
          <p:cNvSpPr/>
          <p:nvPr/>
        </p:nvSpPr>
        <p:spPr>
          <a:xfrm>
            <a:off x="9123452" y="791111"/>
            <a:ext cx="369869" cy="3143892"/>
          </a:xfrm>
          <a:prstGeom prst="leftBrace">
            <a:avLst>
              <a:gd name="adj1" fmla="val 8333"/>
              <a:gd name="adj2" fmla="val 68005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F5AE547-245C-B147-B821-49993B1ACCAE}"/>
              </a:ext>
            </a:extLst>
          </p:cNvPr>
          <p:cNvSpPr txBox="1"/>
          <p:nvPr/>
        </p:nvSpPr>
        <p:spPr>
          <a:xfrm>
            <a:off x="10361040" y="3426228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/>
              <a:t>…</a:t>
            </a:r>
            <a:endParaRPr kumimoji="1" lang="zh-CN" altLang="en-US" sz="3200" dirty="0"/>
          </a:p>
        </p:txBody>
      </p: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5B477497-9A7E-DB41-9CC9-01498E682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51926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圆角矩形 92">
            <a:extLst>
              <a:ext uri="{FF2B5EF4-FFF2-40B4-BE49-F238E27FC236}">
                <a16:creationId xmlns:a16="http://schemas.microsoft.com/office/drawing/2014/main" id="{FABF03C6-3184-7246-AEAC-3B533D4101BE}"/>
              </a:ext>
            </a:extLst>
          </p:cNvPr>
          <p:cNvSpPr/>
          <p:nvPr/>
        </p:nvSpPr>
        <p:spPr>
          <a:xfrm>
            <a:off x="4578562" y="1264547"/>
            <a:ext cx="2681389" cy="870878"/>
          </a:xfrm>
          <a:prstGeom prst="roundRect">
            <a:avLst/>
          </a:prstGeom>
          <a:noFill/>
          <a:ln w="5715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4880F781-8601-7249-ACF8-E57E3FE3CF9E}"/>
              </a:ext>
            </a:extLst>
          </p:cNvPr>
          <p:cNvSpPr/>
          <p:nvPr/>
        </p:nvSpPr>
        <p:spPr>
          <a:xfrm>
            <a:off x="4578562" y="2303658"/>
            <a:ext cx="2681389" cy="957966"/>
          </a:xfrm>
          <a:prstGeom prst="round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49F4334-97E1-6649-80F1-C8D7DF4D063E}"/>
              </a:ext>
            </a:extLst>
          </p:cNvPr>
          <p:cNvSpPr/>
          <p:nvPr/>
        </p:nvSpPr>
        <p:spPr>
          <a:xfrm>
            <a:off x="5040198" y="3416584"/>
            <a:ext cx="1680326" cy="687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KGE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Models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7954230-986C-4545-9C9E-7EC94840DF74}"/>
              </a:ext>
            </a:extLst>
          </p:cNvPr>
          <p:cNvSpPr/>
          <p:nvPr/>
        </p:nvSpPr>
        <p:spPr>
          <a:xfrm>
            <a:off x="5043093" y="1375851"/>
            <a:ext cx="1680326" cy="624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Evaluation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cxnSp>
        <p:nvCxnSpPr>
          <p:cNvPr id="6" name="直线箭头连接符 5">
            <a:extLst>
              <a:ext uri="{FF2B5EF4-FFF2-40B4-BE49-F238E27FC236}">
                <a16:creationId xmlns:a16="http://schemas.microsoft.com/office/drawing/2014/main" id="{9846879D-8D74-DC42-AEAA-87A86D660A6C}"/>
              </a:ext>
            </a:extLst>
          </p:cNvPr>
          <p:cNvCxnSpPr>
            <a:cxnSpLocks/>
            <a:stCxn id="4" idx="0"/>
            <a:endCxn id="9" idx="2"/>
          </p:cNvCxnSpPr>
          <p:nvPr/>
        </p:nvCxnSpPr>
        <p:spPr>
          <a:xfrm flipV="1">
            <a:off x="5880361" y="3099681"/>
            <a:ext cx="2895" cy="316903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050EF4FF-9737-754C-8725-3EC8B7395189}"/>
              </a:ext>
            </a:extLst>
          </p:cNvPr>
          <p:cNvSpPr/>
          <p:nvPr/>
        </p:nvSpPr>
        <p:spPr>
          <a:xfrm>
            <a:off x="5043093" y="2412678"/>
            <a:ext cx="1680326" cy="687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Training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id="{45407C96-5F2B-F246-B1B3-6FBB3A121B1D}"/>
              </a:ext>
            </a:extLst>
          </p:cNvPr>
          <p:cNvCxnSpPr>
            <a:cxnSpLocks/>
            <a:stCxn id="9" idx="0"/>
            <a:endCxn id="5" idx="2"/>
          </p:cNvCxnSpPr>
          <p:nvPr/>
        </p:nvCxnSpPr>
        <p:spPr>
          <a:xfrm flipV="1">
            <a:off x="5883256" y="2000399"/>
            <a:ext cx="0" cy="412279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006FEADB-6623-E745-A102-A2E142912CB2}"/>
              </a:ext>
            </a:extLst>
          </p:cNvPr>
          <p:cNvSpPr/>
          <p:nvPr/>
        </p:nvSpPr>
        <p:spPr>
          <a:xfrm>
            <a:off x="997148" y="1366865"/>
            <a:ext cx="2683596" cy="95796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aseline="30000" dirty="0">
                <a:latin typeface="Gill Sans MT" panose="020B0502020104020203" pitchFamily="34" charset="0"/>
              </a:rPr>
              <a:t>[1]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Link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prediction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analysis: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additional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evaluation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DECB175-769C-3D47-8F37-A55DBA94476E}"/>
              </a:ext>
            </a:extLst>
          </p:cNvPr>
          <p:cNvSpPr/>
          <p:nvPr/>
        </p:nvSpPr>
        <p:spPr>
          <a:xfrm>
            <a:off x="997148" y="2600155"/>
            <a:ext cx="2699551" cy="914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aseline="30000" dirty="0">
                <a:latin typeface="Gill Sans MT" panose="020B0502020104020203" pitchFamily="34" charset="0"/>
              </a:rPr>
              <a:t>[5]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Re-evaluation: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tie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policy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52F36CEC-5F24-8844-86C6-F881EECAD888}"/>
              </a:ext>
            </a:extLst>
          </p:cNvPr>
          <p:cNvSpPr/>
          <p:nvPr/>
        </p:nvSpPr>
        <p:spPr>
          <a:xfrm>
            <a:off x="7725548" y="1410431"/>
            <a:ext cx="3469305" cy="914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aseline="30000" dirty="0">
                <a:latin typeface="Gill Sans MT" panose="020B0502020104020203" pitchFamily="34" charset="0"/>
              </a:rPr>
              <a:t>[11]</a:t>
            </a:r>
            <a:r>
              <a:rPr kumimoji="1" lang="zh-CN" altLang="en-US" baseline="30000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Bringing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light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into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the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dark: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large-scale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reproduction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115DE09-172E-804C-9D76-92EDD28BFC78}"/>
              </a:ext>
            </a:extLst>
          </p:cNvPr>
          <p:cNvSpPr/>
          <p:nvPr/>
        </p:nvSpPr>
        <p:spPr>
          <a:xfrm>
            <a:off x="7727026" y="2567653"/>
            <a:ext cx="3463344" cy="914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aseline="30000" dirty="0">
                <a:latin typeface="Gill Sans MT" panose="020B0502020104020203" pitchFamily="34" charset="0"/>
              </a:rPr>
              <a:t>[2]</a:t>
            </a:r>
            <a:r>
              <a:rPr lang="zh-CN" altLang="en-US" dirty="0">
                <a:latin typeface="Gill Sans MT" panose="020B0502020104020203" pitchFamily="34" charset="0"/>
              </a:rPr>
              <a:t> </a:t>
            </a:r>
            <a:r>
              <a:rPr lang="en-US" altLang="zh-CN" dirty="0">
                <a:latin typeface="Gill Sans MT" panose="020B0502020104020203" pitchFamily="34" charset="0"/>
              </a:rPr>
              <a:t>Old</a:t>
            </a:r>
            <a:r>
              <a:rPr lang="zh-CN" altLang="en-US" dirty="0">
                <a:latin typeface="Gill Sans MT" panose="020B0502020104020203" pitchFamily="34" charset="0"/>
              </a:rPr>
              <a:t> </a:t>
            </a:r>
            <a:r>
              <a:rPr lang="en-US" altLang="zh-CN" dirty="0">
                <a:latin typeface="Gill Sans MT" panose="020B0502020104020203" pitchFamily="34" charset="0"/>
              </a:rPr>
              <a:t>dog</a:t>
            </a:r>
            <a:r>
              <a:rPr lang="zh-CN" altLang="en-US" dirty="0">
                <a:latin typeface="Gill Sans MT" panose="020B0502020104020203" pitchFamily="34" charset="0"/>
              </a:rPr>
              <a:t> </a:t>
            </a:r>
            <a:r>
              <a:rPr lang="en-US" altLang="zh-CN" dirty="0">
                <a:latin typeface="Gill Sans MT" panose="020B0502020104020203" pitchFamily="34" charset="0"/>
              </a:rPr>
              <a:t>new</a:t>
            </a:r>
            <a:r>
              <a:rPr lang="zh-CN" altLang="en-US" dirty="0">
                <a:latin typeface="Gill Sans MT" panose="020B0502020104020203" pitchFamily="34" charset="0"/>
              </a:rPr>
              <a:t> </a:t>
            </a:r>
            <a:r>
              <a:rPr lang="en-US" altLang="zh-CN" dirty="0">
                <a:latin typeface="Gill Sans MT" panose="020B0502020104020203" pitchFamily="34" charset="0"/>
              </a:rPr>
              <a:t>tricks</a:t>
            </a:r>
          </a:p>
          <a:p>
            <a:pPr algn="ctr"/>
            <a:r>
              <a:rPr lang="en-US" altLang="zh-CN" dirty="0">
                <a:latin typeface="Gill Sans MT" panose="020B0502020104020203" pitchFamily="34" charset="0"/>
              </a:rPr>
              <a:t>search</a:t>
            </a:r>
            <a:r>
              <a:rPr lang="zh-CN" altLang="en-US" dirty="0">
                <a:latin typeface="Gill Sans MT" panose="020B0502020104020203" pitchFamily="34" charset="0"/>
              </a:rPr>
              <a:t> </a:t>
            </a:r>
            <a:r>
              <a:rPr lang="en-US" altLang="zh-CN" dirty="0">
                <a:latin typeface="Gill Sans MT" panose="020B0502020104020203" pitchFamily="34" charset="0"/>
              </a:rPr>
              <a:t>hyper-parameters</a:t>
            </a:r>
            <a:endParaRPr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03" name="左中括号 102">
            <a:extLst>
              <a:ext uri="{FF2B5EF4-FFF2-40B4-BE49-F238E27FC236}">
                <a16:creationId xmlns:a16="http://schemas.microsoft.com/office/drawing/2014/main" id="{B8B4CBA7-AF05-5246-A551-2B4A673B965D}"/>
              </a:ext>
            </a:extLst>
          </p:cNvPr>
          <p:cNvSpPr/>
          <p:nvPr/>
        </p:nvSpPr>
        <p:spPr>
          <a:xfrm rot="16200000">
            <a:off x="2272969" y="1745720"/>
            <a:ext cx="215669" cy="3585595"/>
          </a:xfrm>
          <a:prstGeom prst="leftBracket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04" name="左中括号 103">
            <a:extLst>
              <a:ext uri="{FF2B5EF4-FFF2-40B4-BE49-F238E27FC236}">
                <a16:creationId xmlns:a16="http://schemas.microsoft.com/office/drawing/2014/main" id="{445A5329-EEA0-E543-9306-35357D8B2FF2}"/>
              </a:ext>
            </a:extLst>
          </p:cNvPr>
          <p:cNvSpPr/>
          <p:nvPr/>
        </p:nvSpPr>
        <p:spPr>
          <a:xfrm rot="5400000">
            <a:off x="2272969" y="-444253"/>
            <a:ext cx="215669" cy="3585595"/>
          </a:xfrm>
          <a:prstGeom prst="leftBracket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06" name="左中括号 105">
            <a:extLst>
              <a:ext uri="{FF2B5EF4-FFF2-40B4-BE49-F238E27FC236}">
                <a16:creationId xmlns:a16="http://schemas.microsoft.com/office/drawing/2014/main" id="{20EEA612-D513-F44D-99F9-0D7628D4312A}"/>
              </a:ext>
            </a:extLst>
          </p:cNvPr>
          <p:cNvSpPr/>
          <p:nvPr/>
        </p:nvSpPr>
        <p:spPr>
          <a:xfrm rot="16200000">
            <a:off x="9349875" y="1537459"/>
            <a:ext cx="215669" cy="3944154"/>
          </a:xfrm>
          <a:prstGeom prst="leftBracket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07" name="左中括号 106">
            <a:extLst>
              <a:ext uri="{FF2B5EF4-FFF2-40B4-BE49-F238E27FC236}">
                <a16:creationId xmlns:a16="http://schemas.microsoft.com/office/drawing/2014/main" id="{C861AD44-EF18-5447-B32B-646ACF4D2391}"/>
              </a:ext>
            </a:extLst>
          </p:cNvPr>
          <p:cNvSpPr/>
          <p:nvPr/>
        </p:nvSpPr>
        <p:spPr>
          <a:xfrm rot="5400000">
            <a:off x="9349875" y="-605212"/>
            <a:ext cx="215669" cy="3944155"/>
          </a:xfrm>
          <a:prstGeom prst="leftBracket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51" name="文本框 150">
            <a:extLst>
              <a:ext uri="{FF2B5EF4-FFF2-40B4-BE49-F238E27FC236}">
                <a16:creationId xmlns:a16="http://schemas.microsoft.com/office/drawing/2014/main" id="{FA774B5F-767D-7D4E-93F2-EAE2180442FB}"/>
              </a:ext>
            </a:extLst>
          </p:cNvPr>
          <p:cNvSpPr txBox="1"/>
          <p:nvPr/>
        </p:nvSpPr>
        <p:spPr>
          <a:xfrm>
            <a:off x="11010122" y="65967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65" name="文本框 164">
            <a:extLst>
              <a:ext uri="{FF2B5EF4-FFF2-40B4-BE49-F238E27FC236}">
                <a16:creationId xmlns:a16="http://schemas.microsoft.com/office/drawing/2014/main" id="{5E8CD575-8944-0E41-9858-9E0DC3CE4B0E}"/>
              </a:ext>
            </a:extLst>
          </p:cNvPr>
          <p:cNvSpPr txBox="1"/>
          <p:nvPr/>
        </p:nvSpPr>
        <p:spPr>
          <a:xfrm>
            <a:off x="1120416" y="3635039"/>
            <a:ext cx="2576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Gill Sans MT" panose="020B0502020104020203" pitchFamily="34" charset="0"/>
              </a:rPr>
              <a:t>D</a:t>
            </a:r>
            <a:r>
              <a:rPr lang="en" altLang="zh-CN" dirty="0">
                <a:latin typeface="Gill Sans MT" panose="020B0502020104020203" pitchFamily="34" charset="0"/>
              </a:rPr>
              <a:t>iagnosis</a:t>
            </a:r>
            <a:r>
              <a:rPr lang="zh-CN" altLang="en-US" dirty="0">
                <a:latin typeface="Gill Sans MT" panose="020B0502020104020203" pitchFamily="34" charset="0"/>
              </a:rPr>
              <a:t> </a:t>
            </a:r>
            <a:r>
              <a:rPr lang="en-US" altLang="zh-CN" dirty="0">
                <a:latin typeface="Gill Sans MT" panose="020B0502020104020203" pitchFamily="34" charset="0"/>
              </a:rPr>
              <a:t>for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more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insightful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evaluation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66" name="文本框 165">
            <a:extLst>
              <a:ext uri="{FF2B5EF4-FFF2-40B4-BE49-F238E27FC236}">
                <a16:creationId xmlns:a16="http://schemas.microsoft.com/office/drawing/2014/main" id="{2661E699-38C2-7744-82BD-D95246AB530A}"/>
              </a:ext>
            </a:extLst>
          </p:cNvPr>
          <p:cNvSpPr txBox="1"/>
          <p:nvPr/>
        </p:nvSpPr>
        <p:spPr>
          <a:xfrm>
            <a:off x="8344105" y="3651552"/>
            <a:ext cx="2586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Reproduction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for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better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training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strategy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35" name="标题 1">
            <a:extLst>
              <a:ext uri="{FF2B5EF4-FFF2-40B4-BE49-F238E27FC236}">
                <a16:creationId xmlns:a16="http://schemas.microsoft.com/office/drawing/2014/main" id="{97CAF4FF-9244-EE41-BB95-C83C56B87682}"/>
              </a:ext>
            </a:extLst>
          </p:cNvPr>
          <p:cNvSpPr txBox="1">
            <a:spLocks/>
          </p:cNvSpPr>
          <p:nvPr/>
        </p:nvSpPr>
        <p:spPr>
          <a:xfrm>
            <a:off x="522316" y="0"/>
            <a:ext cx="11669684" cy="126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r>
              <a:rPr kumimoji="1" lang="en-US" altLang="zh-CN" sz="4000" b="1" dirty="0">
                <a:solidFill>
                  <a:schemeClr val="accent1"/>
                </a:solidFill>
              </a:rPr>
              <a:t>Comparing</a:t>
            </a:r>
            <a:r>
              <a:rPr kumimoji="1" lang="zh-CN" altLang="en-US" sz="40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</a:rPr>
              <a:t>with</a:t>
            </a:r>
            <a:r>
              <a:rPr kumimoji="1" lang="zh-CN" altLang="en-US" sz="40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</a:rPr>
              <a:t>related</a:t>
            </a:r>
            <a:r>
              <a:rPr kumimoji="1" lang="zh-CN" altLang="en-US" sz="40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</a:rPr>
              <a:t>works</a:t>
            </a:r>
            <a:endParaRPr kumimoji="1" lang="zh-CN" altLang="en-US" sz="4000" b="1" dirty="0">
              <a:solidFill>
                <a:schemeClr val="accent1"/>
              </a:solidFill>
            </a:endParaRPr>
          </a:p>
        </p:txBody>
      </p:sp>
      <p:sp>
        <p:nvSpPr>
          <p:cNvPr id="32" name="内容占位符 2">
            <a:extLst>
              <a:ext uri="{FF2B5EF4-FFF2-40B4-BE49-F238E27FC236}">
                <a16:creationId xmlns:a16="http://schemas.microsoft.com/office/drawing/2014/main" id="{6EF3C77F-FC47-BA45-ABCC-6EA8A522A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7147" y="4471145"/>
            <a:ext cx="10761314" cy="2165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sz="3200" dirty="0"/>
              <a:t>KGbench</a:t>
            </a:r>
            <a:endParaRPr kumimoji="1" lang="en-US" altLang="zh-CN" dirty="0"/>
          </a:p>
          <a:p>
            <a:r>
              <a:rPr kumimoji="1" lang="en-US" altLang="zh-CN" sz="2400" dirty="0"/>
              <a:t>Design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space(s)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for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KGE: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model</a:t>
            </a:r>
            <a:r>
              <a:rPr kumimoji="1" lang="zh-CN" alt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sz="2400" dirty="0">
                <a:solidFill>
                  <a:schemeClr val="bg1">
                    <a:lumMod val="50000"/>
                  </a:schemeClr>
                </a:solidFill>
              </a:rPr>
              <a:t>(configuration)</a:t>
            </a:r>
            <a:r>
              <a:rPr kumimoji="1" lang="zh-CN" alt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sz="2400" dirty="0"/>
              <a:t>/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dataset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/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task</a:t>
            </a:r>
          </a:p>
          <a:p>
            <a:r>
              <a:rPr kumimoji="1" lang="en-US" altLang="zh-CN" sz="2400" dirty="0"/>
              <a:t>Deep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insights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and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theoretical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analysis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of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KGE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components</a:t>
            </a:r>
          </a:p>
          <a:p>
            <a:r>
              <a:rPr kumimoji="1" lang="en-US" altLang="zh-CN" sz="2400" dirty="0"/>
              <a:t>Efficient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automatic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search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for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optimal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model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and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configuration</a:t>
            </a:r>
          </a:p>
        </p:txBody>
      </p:sp>
      <p:sp>
        <p:nvSpPr>
          <p:cNvPr id="39" name="灯片编号占位符 13">
            <a:extLst>
              <a:ext uri="{FF2B5EF4-FFF2-40B4-BE49-F238E27FC236}">
                <a16:creationId xmlns:a16="http://schemas.microsoft.com/office/drawing/2014/main" id="{6F42FDFF-BA34-4A43-8B00-9C05691A0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B05021E-9823-8140-9A9F-CA304FDE70E2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10250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Outline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55464"/>
                <a:ext cx="10515600" cy="4821499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dirty="0">
                    <a:solidFill>
                      <a:schemeClr val="bg1">
                        <a:lumMod val="50000"/>
                      </a:schemeClr>
                    </a:solidFill>
                  </a:rPr>
                  <a:t>Background</a:t>
                </a:r>
              </a:p>
              <a:p>
                <a:r>
                  <a:rPr kumimoji="1" lang="en-US" altLang="zh-CN" dirty="0">
                    <a:solidFill>
                      <a:schemeClr val="bg1">
                        <a:lumMod val="50000"/>
                      </a:schemeClr>
                    </a:solidFill>
                  </a:rPr>
                  <a:t>Motivation</a:t>
                </a:r>
              </a:p>
              <a:p>
                <a:r>
                  <a:rPr kumimoji="1" lang="en-US" altLang="zh-CN" dirty="0">
                    <a:solidFill>
                      <a:srgbClr val="FF0000"/>
                    </a:solidFill>
                  </a:rPr>
                  <a:t>Understanding</a:t>
                </a:r>
                <a:r>
                  <a:rPr kumimoji="1"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FF0000"/>
                    </a:solidFill>
                  </a:rPr>
                  <a:t>of</a:t>
                </a:r>
                <a:r>
                  <a:rPr kumimoji="1"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FF0000"/>
                    </a:solidFill>
                  </a:rPr>
                  <a:t>KGE</a:t>
                </a:r>
                <a:r>
                  <a:rPr kumimoji="1"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FF0000"/>
                    </a:solidFill>
                  </a:rPr>
                  <a:t>components</a:t>
                </a:r>
              </a:p>
              <a:p>
                <a:pPr lvl="1"/>
                <a:r>
                  <a:rPr lang="en-US" altLang="zh-CN" dirty="0">
                    <a:solidFill>
                      <a:srgbClr val="FF0000"/>
                    </a:solidFill>
                  </a:rPr>
                  <a:t>Part1: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Scoring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Function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kumimoji="1" lang="en-US" altLang="zh-CN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zh-CN" altLang="en-US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dirty="0">
                  <a:solidFill>
                    <a:srgbClr val="FF0000"/>
                  </a:solidFill>
                </a:endParaRPr>
              </a:p>
              <a:p>
                <a:pPr lvl="1"/>
                <a:r>
                  <a:rPr lang="en-US" altLang="zh-CN" dirty="0">
                    <a:solidFill>
                      <a:schemeClr val="tx1"/>
                    </a:solidFill>
                  </a:rPr>
                  <a:t>Part2: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Loss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Function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kumimoji="1" lang="en-US" altLang="zh-CN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zh-CN" altLang="en-US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altLang="zh-CN" dirty="0">
                    <a:solidFill>
                      <a:schemeClr val="tx1"/>
                    </a:solidFill>
                  </a:rPr>
                  <a:t>Part3: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Negative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Sampling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kumimoji="1" lang="en-US" altLang="zh-CN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en-US" altLang="zh-CN" dirty="0">
                  <a:solidFill>
                    <a:schemeClr val="tx1"/>
                  </a:solidFill>
                </a:endParaRPr>
              </a:p>
              <a:p>
                <a:pPr lvl="1"/>
                <a:r>
                  <a:rPr kumimoji="1" lang="en-US" altLang="zh-CN" dirty="0"/>
                  <a:t>…</a:t>
                </a:r>
                <a:endParaRPr kumimoji="1" lang="en-US" altLang="zh-CN" dirty="0">
                  <a:solidFill>
                    <a:schemeClr val="tx1"/>
                  </a:solidFill>
                </a:endParaRPr>
              </a:p>
              <a:p>
                <a:r>
                  <a:rPr kumimoji="1" lang="en-US" altLang="zh-CN" dirty="0"/>
                  <a:t>Searching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experiments</a:t>
                </a:r>
              </a:p>
              <a:p>
                <a:r>
                  <a:rPr kumimoji="1" lang="en-US" altLang="zh-CN" dirty="0"/>
                  <a:t>Key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takeaway</a:t>
                </a:r>
              </a:p>
              <a:p>
                <a:endParaRPr kumimoji="1" lang="en-US" altLang="zh-CN" dirty="0"/>
              </a:p>
              <a:p>
                <a:pPr lvl="1"/>
                <a:endParaRPr kumimoji="1" lang="en-US" altLang="zh-CN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55464"/>
                <a:ext cx="10515600" cy="4821499"/>
              </a:xfrm>
              <a:blipFill>
                <a:blip r:embed="rId2"/>
                <a:stretch>
                  <a:fillRect l="-1086" t="-21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F88F21-7D40-EB4C-94A0-CECC5E64B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85108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20B36688-5CBA-0A42-ACEB-D18FCC7F45B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22316" y="0"/>
                <a:ext cx="9468196" cy="1263535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3600" b="1" dirty="0">
                    <a:solidFill>
                      <a:srgbClr val="0070C0"/>
                    </a:solidFill>
                  </a:rPr>
                  <a:t>Part1:</a:t>
                </a:r>
                <a:r>
                  <a:rPr lang="zh-CN" altLang="en-US" sz="3600" b="1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sz="3600" b="1" dirty="0">
                    <a:solidFill>
                      <a:srgbClr val="0070C0"/>
                    </a:solidFill>
                  </a:rPr>
                  <a:t>Scoring</a:t>
                </a:r>
                <a:r>
                  <a:rPr lang="zh-CN" altLang="en-US" sz="3600" b="1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sz="3600" b="1" dirty="0">
                    <a:solidFill>
                      <a:srgbClr val="0070C0"/>
                    </a:solidFill>
                  </a:rPr>
                  <a:t>Function</a:t>
                </a:r>
                <a:r>
                  <a:rPr lang="zh-CN" altLang="en-US" sz="3600" b="1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3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kumimoji="1" lang="en-US" altLang="zh-CN" sz="3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zh-CN" altLang="en-US" sz="36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36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" altLang="zh-CN" sz="3600" b="1" dirty="0">
                  <a:solidFill>
                    <a:srgbClr val="0070C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20B36688-5CBA-0A42-ACEB-D18FCC7F45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22316" y="0"/>
                <a:ext cx="9468196" cy="1263535"/>
              </a:xfrm>
              <a:blipFill>
                <a:blip r:embed="rId2"/>
                <a:stretch>
                  <a:fillRect l="-20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71F861D3-E368-4A48-9C2A-851A8E28F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9298" y="545616"/>
            <a:ext cx="4424972" cy="1274813"/>
          </a:xfrm>
          <a:prstGeom prst="rect">
            <a:avLst/>
          </a:prstGeom>
        </p:spPr>
      </p:pic>
      <p:sp>
        <p:nvSpPr>
          <p:cNvPr id="5" name="内容占位符 2">
            <a:extLst>
              <a:ext uri="{FF2B5EF4-FFF2-40B4-BE49-F238E27FC236}">
                <a16:creationId xmlns:a16="http://schemas.microsoft.com/office/drawing/2014/main" id="{AC23C91E-0635-DC4B-8164-E2AB10075373}"/>
              </a:ext>
            </a:extLst>
          </p:cNvPr>
          <p:cNvSpPr txBox="1">
            <a:spLocks/>
          </p:cNvSpPr>
          <p:nvPr/>
        </p:nvSpPr>
        <p:spPr>
          <a:xfrm>
            <a:off x="605777" y="1183023"/>
            <a:ext cx="7149998" cy="3713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b="0" i="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b="0" i="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b="0" i="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b="0" i="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b="0" i="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90204" pitchFamily="34" charset="0"/>
              <a:buNone/>
            </a:pPr>
            <a:r>
              <a:rPr kumimoji="1" lang="en-US" altLang="zh-CN" sz="2600" dirty="0"/>
              <a:t>Category</a:t>
            </a:r>
            <a:endParaRPr kumimoji="1" lang="en-US" altLang="zh-CN" sz="2400" dirty="0"/>
          </a:p>
          <a:p>
            <a:r>
              <a:rPr kumimoji="1" lang="en-US" altLang="zh-CN" sz="2400" dirty="0"/>
              <a:t>Triple-based</a:t>
            </a:r>
            <a:r>
              <a:rPr kumimoji="1" lang="zh-CN" altLang="en-US" sz="2400" dirty="0"/>
              <a:t> </a:t>
            </a:r>
            <a:r>
              <a:rPr kumimoji="1" lang="en-US" altLang="zh-CN" sz="2400" dirty="0">
                <a:solidFill>
                  <a:schemeClr val="bg1">
                    <a:lumMod val="50000"/>
                  </a:schemeClr>
                </a:solidFill>
              </a:rPr>
              <a:t>(focus</a:t>
            </a:r>
            <a:r>
              <a:rPr kumimoji="1" lang="zh-CN" alt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sz="2400" dirty="0">
                <a:solidFill>
                  <a:schemeClr val="bg1">
                    <a:lumMod val="50000"/>
                  </a:schemeClr>
                </a:solidFill>
              </a:rPr>
              <a:t>point)</a:t>
            </a:r>
          </a:p>
          <a:p>
            <a:pPr lvl="1"/>
            <a:r>
              <a:rPr kumimoji="1" lang="en-US" altLang="zh-CN" sz="2000" dirty="0"/>
              <a:t>geometric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models</a:t>
            </a:r>
            <a:r>
              <a:rPr kumimoji="1" lang="zh-CN" altLang="en-US" sz="2000" dirty="0"/>
              <a:t> </a:t>
            </a:r>
            <a:r>
              <a:rPr kumimoji="1" lang="en-US" altLang="zh-CN" sz="1600" dirty="0"/>
              <a:t>→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need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additional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constraints</a:t>
            </a:r>
          </a:p>
          <a:p>
            <a:pPr lvl="1"/>
            <a:r>
              <a:rPr kumimoji="1" lang="en-US" altLang="zh-CN" sz="2000" dirty="0"/>
              <a:t>tensor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decomposition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models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→</a:t>
            </a:r>
            <a:r>
              <a:rPr kumimoji="1" lang="zh-CN" altLang="en-US" sz="2000" dirty="0"/>
              <a:t> </a:t>
            </a:r>
            <a:r>
              <a:rPr kumimoji="1" lang="en-US" altLang="zh-CN" sz="1600" dirty="0"/>
              <a:t>expressive</a:t>
            </a:r>
          </a:p>
          <a:p>
            <a:pPr lvl="1"/>
            <a:r>
              <a:rPr kumimoji="1" lang="en-US" altLang="zh-CN" sz="2000" dirty="0"/>
              <a:t>neural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network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models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→</a:t>
            </a:r>
            <a:r>
              <a:rPr kumimoji="1" lang="zh-CN" altLang="en-US" sz="2000" dirty="0"/>
              <a:t> </a:t>
            </a:r>
            <a:r>
              <a:rPr kumimoji="1" lang="en-US" altLang="zh-CN" sz="1600" dirty="0"/>
              <a:t>more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prone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to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overfitting</a:t>
            </a:r>
            <a:endParaRPr kumimoji="1" lang="en-US" altLang="zh-CN" sz="2400" dirty="0"/>
          </a:p>
          <a:p>
            <a:r>
              <a:rPr kumimoji="1" lang="en-US" altLang="zh-CN" sz="2400" dirty="0"/>
              <a:t>Path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/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(Sub)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Graph-based</a:t>
            </a:r>
          </a:p>
          <a:p>
            <a:pPr lvl="1"/>
            <a:r>
              <a:rPr kumimoji="1" lang="en-US" altLang="zh-CN" sz="2000" dirty="0"/>
              <a:t>utilize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observable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topological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features</a:t>
            </a:r>
          </a:p>
          <a:p>
            <a:r>
              <a:rPr kumimoji="1" lang="en-US" altLang="zh-CN" sz="2400" dirty="0"/>
              <a:t>Rule-based</a:t>
            </a:r>
          </a:p>
          <a:p>
            <a:pPr lvl="1"/>
            <a:r>
              <a:rPr kumimoji="1" lang="en-US" altLang="zh-CN" sz="2000" dirty="0"/>
              <a:t>logical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rule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mining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2BBAEC0-0158-C24F-BE12-E7FB01A9E9BB}"/>
              </a:ext>
            </a:extLst>
          </p:cNvPr>
          <p:cNvSpPr txBox="1"/>
          <p:nvPr/>
        </p:nvSpPr>
        <p:spPr>
          <a:xfrm>
            <a:off x="7209298" y="262435"/>
            <a:ext cx="2582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  <a:ea typeface="Microsoft YaHei" panose="020B0503020204020204" pitchFamily="34" charset="-122"/>
              </a:rPr>
              <a:t>Learning</a:t>
            </a:r>
            <a:r>
              <a:rPr kumimoji="1" lang="zh-CN" altLang="en-US" dirty="0">
                <a:latin typeface="Gill Sans MT" panose="020B0502020104020203" pitchFamily="34" charset="0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  <a:ea typeface="Microsoft YaHei" panose="020B0503020204020204" pitchFamily="34" charset="-122"/>
              </a:rPr>
              <a:t>Objective:</a:t>
            </a:r>
            <a:endParaRPr kumimoji="1" lang="zh-CN" altLang="en-US" dirty="0">
              <a:latin typeface="Gill Sans MT" panose="020B0502020104020203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46AF09A0-4267-D544-8904-11A137E39335}"/>
              </a:ext>
            </a:extLst>
          </p:cNvPr>
          <p:cNvSpPr/>
          <p:nvPr/>
        </p:nvSpPr>
        <p:spPr>
          <a:xfrm>
            <a:off x="7090756" y="262435"/>
            <a:ext cx="4578928" cy="1557994"/>
          </a:xfrm>
          <a:prstGeom prst="roundRect">
            <a:avLst/>
          </a:prstGeom>
          <a:noFill/>
          <a:ln w="317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B40EDF1-CA4A-F54C-8FDE-CD756141C984}"/>
              </a:ext>
            </a:extLst>
          </p:cNvPr>
          <p:cNvSpPr/>
          <p:nvPr/>
        </p:nvSpPr>
        <p:spPr>
          <a:xfrm>
            <a:off x="8699333" y="1009238"/>
            <a:ext cx="575296" cy="21071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0F7DC562-3C1F-CE47-A1BB-0E57EA98F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77" y="4867522"/>
            <a:ext cx="6170952" cy="1332161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BE2F7838-A2AB-E44C-A8DF-4DEC48DB96A9}"/>
              </a:ext>
            </a:extLst>
          </p:cNvPr>
          <p:cNvSpPr txBox="1"/>
          <p:nvPr/>
        </p:nvSpPr>
        <p:spPr>
          <a:xfrm>
            <a:off x="6417440" y="4802667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[3]</a:t>
            </a:r>
            <a:endParaRPr kumimoji="1"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899DBF44-D76C-8F4B-9D19-2EB01663E7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0756" y="2486509"/>
            <a:ext cx="4225336" cy="3713174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DACD2540-C723-7F42-9834-543DD8FE57DA}"/>
              </a:ext>
            </a:extLst>
          </p:cNvPr>
          <p:cNvSpPr txBox="1"/>
          <p:nvPr/>
        </p:nvSpPr>
        <p:spPr>
          <a:xfrm>
            <a:off x="11299746" y="2301843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[3]</a:t>
            </a:r>
            <a:endParaRPr kumimoji="1"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AA48545-90C3-2D4D-A75D-531004F029AE}"/>
              </a:ext>
            </a:extLst>
          </p:cNvPr>
          <p:cNvSpPr/>
          <p:nvPr/>
        </p:nvSpPr>
        <p:spPr>
          <a:xfrm>
            <a:off x="8471075" y="1401026"/>
            <a:ext cx="984009" cy="19639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5867D34-D0FA-224F-B7FC-42E8FFBB7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13337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20B36688-5CBA-0A42-ACEB-D18FCC7F45B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22316" y="0"/>
                <a:ext cx="9468196" cy="1263535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3600" b="1" dirty="0">
                    <a:solidFill>
                      <a:srgbClr val="0070C0"/>
                    </a:solidFill>
                  </a:rPr>
                  <a:t>Part1:</a:t>
                </a:r>
                <a:r>
                  <a:rPr lang="zh-CN" altLang="en-US" sz="3600" b="1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sz="3600" b="1" dirty="0">
                    <a:solidFill>
                      <a:srgbClr val="0070C0"/>
                    </a:solidFill>
                  </a:rPr>
                  <a:t>Scoring</a:t>
                </a:r>
                <a:r>
                  <a:rPr lang="zh-CN" altLang="en-US" sz="3600" b="1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sz="3600" b="1" dirty="0">
                    <a:solidFill>
                      <a:srgbClr val="0070C0"/>
                    </a:solidFill>
                  </a:rPr>
                  <a:t>Function</a:t>
                </a:r>
                <a:r>
                  <a:rPr lang="zh-CN" altLang="en-US" sz="3600" b="1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36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altLang="zh-CN" sz="3600" b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zh-CN" altLang="en-US" sz="3600" b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3600" b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" altLang="zh-CN" sz="36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20B36688-5CBA-0A42-ACEB-D18FCC7F45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22316" y="0"/>
                <a:ext cx="9468196" cy="1263535"/>
              </a:xfrm>
              <a:blipFill>
                <a:blip r:embed="rId2"/>
                <a:stretch>
                  <a:fillRect l="-20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AC23C91E-0635-DC4B-8164-E2AB100753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7470" y="1263535"/>
                <a:ext cx="5742946" cy="30897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9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kumimoji="1" lang="en-US" altLang="zh-CN" sz="2400" dirty="0"/>
                  <a:t>﻿Questions </a:t>
                </a:r>
                <a:r>
                  <a:rPr kumimoji="1" lang="en-US" altLang="zh-CN" sz="2000" dirty="0"/>
                  <a:t>to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answer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400" dirty="0"/>
                  <a:t>for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developing a novel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kumimoji="1" lang="en-US" altLang="zh-CN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kumimoji="1" lang="en-US" altLang="zh-CN" sz="2400" dirty="0"/>
              </a:p>
              <a:p>
                <a:pPr marL="457200" indent="-457200">
                  <a:buAutoNum type="arabicParenR"/>
                </a:pPr>
                <a:r>
                  <a:rPr kumimoji="1" lang="en-US" altLang="zh-CN" sz="2400" dirty="0"/>
                  <a:t>which representation space to choose</a:t>
                </a:r>
              </a:p>
              <a:p>
                <a:pPr marL="457200" indent="-457200">
                  <a:buFont typeface="Arial" panose="020B0604020202090204" pitchFamily="34" charset="0"/>
                  <a:buAutoNum type="arabicParenR"/>
                </a:pPr>
                <a:r>
                  <a:rPr kumimoji="1" lang="en-US" altLang="zh-CN" sz="2400" dirty="0"/>
                  <a:t>which encoding model to use for modeling relational interactions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>
                    <a:solidFill>
                      <a:schemeClr val="bg1">
                        <a:lumMod val="50000"/>
                      </a:schemeClr>
                    </a:solidFill>
                  </a:rPr>
                  <a:t>(encoder)</a:t>
                </a:r>
              </a:p>
              <a:p>
                <a:pPr marL="457200" indent="-457200">
                  <a:buAutoNum type="arabicParenR"/>
                </a:pPr>
                <a:r>
                  <a:rPr kumimoji="1" lang="en-US" altLang="zh-CN" sz="2400" dirty="0"/>
                  <a:t>how to measure the plausibility of triplets in a specific space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>
                    <a:solidFill>
                      <a:schemeClr val="bg1">
                        <a:lumMod val="50000"/>
                      </a:schemeClr>
                    </a:solidFill>
                  </a:rPr>
                  <a:t>(decoder)</a:t>
                </a:r>
              </a:p>
              <a:p>
                <a:pPr marL="457200" indent="-457200">
                  <a:buAutoNum type="arabicParenR"/>
                </a:pPr>
                <a:r>
                  <a:rPr kumimoji="1" lang="en-US" altLang="zh-CN" sz="2400" dirty="0">
                    <a:solidFill>
                      <a:schemeClr val="bg1">
                        <a:lumMod val="50000"/>
                      </a:schemeClr>
                    </a:solidFill>
                  </a:rPr>
                  <a:t>whether to utilize auxiliary information</a:t>
                </a:r>
                <a:endParaRPr kumimoji="1" lang="en-US" altLang="zh-CN" sz="20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AC23C91E-0635-DC4B-8164-E2AB100753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70" y="1263535"/>
                <a:ext cx="5742946" cy="3089719"/>
              </a:xfrm>
              <a:prstGeom prst="rect">
                <a:avLst/>
              </a:prstGeom>
              <a:blipFill>
                <a:blip r:embed="rId3"/>
                <a:stretch>
                  <a:fillRect l="-1542" t="-2869" r="-30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2196B752-F779-4043-B465-D77279E31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805" y="3857564"/>
            <a:ext cx="5590268" cy="198608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D5D736E-4D7B-8543-8D68-3E9CF49674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082" y="4620103"/>
            <a:ext cx="5582639" cy="13484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1944EB7-5D7F-D64B-87A8-D3134200DDBE}"/>
                  </a:ext>
                </a:extLst>
              </p:cNvPr>
              <p:cNvSpPr txBox="1"/>
              <p:nvPr/>
            </p:nvSpPr>
            <p:spPr>
              <a:xfrm>
                <a:off x="6265262" y="1263535"/>
                <a:ext cx="5854936" cy="24279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400" dirty="0">
                    <a:latin typeface="Gill Sans MT" panose="020B0502020104020203" pitchFamily="34" charset="0"/>
                  </a:rPr>
                  <a:t>KGbench:</a:t>
                </a:r>
                <a:r>
                  <a:rPr kumimoji="1" lang="zh-CN" altLang="en-US" sz="2400" dirty="0">
                    <a:latin typeface="Gill Sans MT" panose="020B05020201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kumimoji="1"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kumimoji="1"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kumimoji="1"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kumimoji="1"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kumimoji="1"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kumimoji="1"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  <m:r>
                      <a:rPr kumimoji="1" lang="el-GR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kumimoji="1"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kumimoji="1" lang="zh-CN" alt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kumimoji="1"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𝒉</m:t>
                    </m:r>
                    <m:r>
                      <a:rPr kumimoji="1" lang="en-US" altLang="zh-CN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kumimoji="1" lang="en-US" altLang="zh-CN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  <m:r>
                      <a:rPr kumimoji="1"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),</m:t>
                    </m:r>
                    <m:r>
                      <a:rPr kumimoji="1" lang="zh-CN" alt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  <m:r>
                      <a:rPr kumimoji="1"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sz="2400" dirty="0">
                  <a:latin typeface="Gill Sans MT" panose="020B0502020104020203" pitchFamily="34" charset="0"/>
                </a:endParaRPr>
              </a:p>
              <a:p>
                <a:r>
                  <a:rPr kumimoji="1" lang="en-US" altLang="zh-CN" sz="2400" dirty="0">
                    <a:latin typeface="Gill Sans MT" panose="020B0502020104020203" pitchFamily="34" charset="0"/>
                  </a:rPr>
                  <a:t>decoupling</a:t>
                </a:r>
                <a:r>
                  <a:rPr kumimoji="1" lang="zh-CN" altLang="en-US" sz="24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400" dirty="0">
                    <a:latin typeface="Gill Sans MT" panose="020B0502020104020203" pitchFamily="34" charset="0"/>
                  </a:rPr>
                  <a:t>and</a:t>
                </a:r>
                <a:r>
                  <a:rPr kumimoji="1" lang="zh-CN" altLang="en-US" sz="24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400" dirty="0">
                    <a:latin typeface="Gill Sans MT" panose="020B0502020104020203" pitchFamily="34" charset="0"/>
                  </a:rPr>
                  <a:t>re-combination</a:t>
                </a:r>
                <a:r>
                  <a:rPr kumimoji="1" lang="zh-CN" altLang="en-US" sz="24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400" dirty="0">
                    <a:latin typeface="Gill Sans MT" panose="020B0502020104020203" pitchFamily="34" charset="0"/>
                  </a:rPr>
                  <a:t>of</a:t>
                </a:r>
                <a:r>
                  <a:rPr kumimoji="1" lang="zh-CN" altLang="en-US" sz="24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400" dirty="0">
                    <a:latin typeface="Gill Sans MT" panose="020B0502020104020203" pitchFamily="34" charset="0"/>
                  </a:rPr>
                  <a:t>existing</a:t>
                </a:r>
                <a:r>
                  <a:rPr kumimoji="1" lang="zh-CN" altLang="en-US" sz="2400" dirty="0">
                    <a:latin typeface="Gill Sans MT" panose="020B05020201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kumimoji="1" lang="en-US" altLang="zh-CN" sz="2400" dirty="0">
                  <a:latin typeface="Gill Sans MT" panose="020B0502020104020203" pitchFamily="34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2400" dirty="0">
                    <a:latin typeface="Gill Sans MT" panose="020B0502020104020203" pitchFamily="34" charset="0"/>
                  </a:rPr>
                  <a:t>Real/complex</a:t>
                </a:r>
                <a:r>
                  <a:rPr kumimoji="1" lang="zh-CN" altLang="en-US" sz="24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400" dirty="0">
                    <a:latin typeface="Gill Sans MT" panose="020B0502020104020203" pitchFamily="34" charset="0"/>
                  </a:rPr>
                  <a:t>vector</a:t>
                </a:r>
                <a:r>
                  <a:rPr kumimoji="1" lang="zh-CN" altLang="en-US" sz="24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400" dirty="0">
                    <a:latin typeface="Gill Sans MT" panose="020B0502020104020203" pitchFamily="34" charset="0"/>
                  </a:rPr>
                  <a:t>space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CN" sz="24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kumimoji="1" lang="en-US" altLang="zh-CN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CN" sz="2400" dirty="0">
                    <a:latin typeface="Gill Sans MT" panose="020B0502020104020203" pitchFamily="34" charset="0"/>
                  </a:rPr>
                  <a:t>is</a:t>
                </a:r>
                <a:r>
                  <a:rPr kumimoji="1" lang="zh-CN" altLang="en-US" sz="24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400" dirty="0">
                    <a:latin typeface="Gill Sans MT" panose="020B0502020104020203" pitchFamily="34" charset="0"/>
                  </a:rPr>
                  <a:t>the</a:t>
                </a:r>
                <a:r>
                  <a:rPr kumimoji="1" lang="zh-CN" altLang="en-US" sz="24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400" dirty="0">
                    <a:latin typeface="Gill Sans MT" panose="020B0502020104020203" pitchFamily="34" charset="0"/>
                  </a:rPr>
                  <a:t>combination</a:t>
                </a:r>
                <a:r>
                  <a:rPr kumimoji="1" lang="zh-CN" altLang="en-US" sz="24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400" dirty="0">
                    <a:latin typeface="Gill Sans MT" panose="020B0502020104020203" pitchFamily="34" charset="0"/>
                  </a:rPr>
                  <a:t>of</a:t>
                </a:r>
                <a:r>
                  <a:rPr kumimoji="1" lang="zh-CN" altLang="en-US" sz="24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400" dirty="0">
                    <a:latin typeface="Gill Sans MT" panose="020B0502020104020203" pitchFamily="34" charset="0"/>
                  </a:rPr>
                  <a:t>candidate</a:t>
                </a:r>
                <a:r>
                  <a:rPr kumimoji="1" lang="zh-CN" altLang="en-US" sz="2400" dirty="0">
                    <a:latin typeface="Gill Sans MT" panose="020B05020201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zh-CN" altLang="en-US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kumimoji="1" lang="zh-CN" altLang="en-US" sz="24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400" dirty="0">
                    <a:latin typeface="Gill Sans MT" panose="020B0502020104020203" pitchFamily="34" charset="0"/>
                  </a:rPr>
                  <a:t>and</a:t>
                </a:r>
                <a:r>
                  <a:rPr kumimoji="1" lang="zh-CN" altLang="en-US" sz="2400" dirty="0">
                    <a:latin typeface="Gill Sans MT" panose="020B05020201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l-GR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endParaRPr kumimoji="1" lang="en-US" altLang="zh-CN" sz="2400" dirty="0">
                  <a:latin typeface="Gill Sans MT" panose="020B0502020104020203" pitchFamily="34" charset="0"/>
                  <a:ea typeface="Cambria Math" panose="020405030504060302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2400" dirty="0">
                    <a:solidFill>
                      <a:schemeClr val="bg1">
                        <a:lumMod val="50000"/>
                      </a:schemeClr>
                    </a:solidFill>
                    <a:latin typeface="Gill Sans MT" panose="020B0502020104020203" pitchFamily="34" charset="0"/>
                  </a:rPr>
                  <a:t>Not</a:t>
                </a:r>
                <a:r>
                  <a:rPr kumimoji="1" lang="zh-CN" altLang="en-US" sz="2400" dirty="0">
                    <a:solidFill>
                      <a:schemeClr val="bg1">
                        <a:lumMod val="50000"/>
                      </a:schemeClr>
                    </a:solidFill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400" dirty="0">
                    <a:solidFill>
                      <a:schemeClr val="bg1">
                        <a:lumMod val="50000"/>
                      </a:schemeClr>
                    </a:solidFill>
                    <a:latin typeface="Gill Sans MT" panose="020B0502020104020203" pitchFamily="34" charset="0"/>
                  </a:rPr>
                  <a:t>requiring</a:t>
                </a:r>
                <a:r>
                  <a:rPr kumimoji="1" lang="zh-CN" altLang="en-US" sz="2400" dirty="0">
                    <a:solidFill>
                      <a:schemeClr val="bg1">
                        <a:lumMod val="50000"/>
                      </a:schemeClr>
                    </a:solidFill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400" dirty="0">
                    <a:solidFill>
                      <a:schemeClr val="bg1">
                        <a:lumMod val="50000"/>
                      </a:schemeClr>
                    </a:solidFill>
                    <a:latin typeface="Gill Sans MT" panose="020B0502020104020203" pitchFamily="34" charset="0"/>
                  </a:rPr>
                  <a:t>additional information</a:t>
                </a:r>
                <a:endParaRPr kumimoji="1" lang="zh-CN" altLang="en-US" sz="2400" dirty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1944EB7-5D7F-D64B-87A8-D3134200D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5262" y="1263535"/>
                <a:ext cx="5854936" cy="2427909"/>
              </a:xfrm>
              <a:prstGeom prst="rect">
                <a:avLst/>
              </a:prstGeom>
              <a:blipFill>
                <a:blip r:embed="rId6"/>
                <a:stretch>
                  <a:fillRect l="-1732" t="-2083" b="-46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15369771-AC42-BA4D-88DB-0E2360D70E99}"/>
              </a:ext>
            </a:extLst>
          </p:cNvPr>
          <p:cNvCxnSpPr>
            <a:cxnSpLocks/>
          </p:cNvCxnSpPr>
          <p:nvPr/>
        </p:nvCxnSpPr>
        <p:spPr>
          <a:xfrm>
            <a:off x="6202265" y="1319493"/>
            <a:ext cx="9511" cy="4715546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4F9DABBA-915E-F549-8038-33DCB939DDD0}"/>
              </a:ext>
            </a:extLst>
          </p:cNvPr>
          <p:cNvSpPr txBox="1"/>
          <p:nvPr/>
        </p:nvSpPr>
        <p:spPr>
          <a:xfrm>
            <a:off x="5653250" y="4353254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[3]</a:t>
            </a:r>
            <a:endParaRPr kumimoji="1"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1A9389-7179-0E4E-BA94-77E7942CB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14</a:t>
            </a:fld>
            <a:endParaRPr kumimoji="1"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D51EB8C-D19D-5E4B-BEA1-396C81B1FF12}"/>
              </a:ext>
            </a:extLst>
          </p:cNvPr>
          <p:cNvSpPr txBox="1"/>
          <p:nvPr/>
        </p:nvSpPr>
        <p:spPr>
          <a:xfrm>
            <a:off x="8229600" y="5783875"/>
            <a:ext cx="1338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Gill Sans MT" panose="020B0502020104020203" pitchFamily="34" charset="0"/>
              </a:rPr>
              <a:t>In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progress</a:t>
            </a:r>
            <a:endParaRPr kumimoji="1" lang="zh-CN" altLang="en-US" sz="20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928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20B36688-5CBA-0A42-ACEB-D18FCC7F45B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22316" y="0"/>
                <a:ext cx="9468196" cy="1263535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3600" b="1" dirty="0">
                    <a:solidFill>
                      <a:srgbClr val="0070C0"/>
                    </a:solidFill>
                  </a:rPr>
                  <a:t>Part2:</a:t>
                </a:r>
                <a:r>
                  <a:rPr lang="zh-CN" altLang="en-US" sz="3600" b="1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sz="3600" b="1" dirty="0">
                    <a:solidFill>
                      <a:srgbClr val="0070C0"/>
                    </a:solidFill>
                  </a:rPr>
                  <a:t>Loss</a:t>
                </a:r>
                <a:r>
                  <a:rPr lang="zh-CN" altLang="en-US" sz="3600" b="1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sz="3600" b="1" dirty="0">
                    <a:solidFill>
                      <a:srgbClr val="0070C0"/>
                    </a:solidFill>
                  </a:rPr>
                  <a:t>Function</a:t>
                </a:r>
                <a:r>
                  <a:rPr lang="zh-CN" altLang="en-US" sz="3600" b="1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3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𝑳</m:t>
                    </m:r>
                    <m:r>
                      <a:rPr kumimoji="1" lang="en-US" altLang="zh-CN" sz="36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zh-CN" altLang="en-US" sz="3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3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" altLang="zh-CN" sz="3600" b="1" dirty="0">
                  <a:solidFill>
                    <a:srgbClr val="0070C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20B36688-5CBA-0A42-ACEB-D18FCC7F45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22316" y="0"/>
                <a:ext cx="9468196" cy="1263535"/>
              </a:xfrm>
              <a:blipFill>
                <a:blip r:embed="rId2"/>
                <a:stretch>
                  <a:fillRect l="-20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71F861D3-E368-4A48-9C2A-851A8E28F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9298" y="545616"/>
            <a:ext cx="4424972" cy="1274813"/>
          </a:xfrm>
          <a:prstGeom prst="rect">
            <a:avLst/>
          </a:prstGeom>
        </p:spPr>
      </p:pic>
      <p:sp>
        <p:nvSpPr>
          <p:cNvPr id="5" name="内容占位符 2">
            <a:extLst>
              <a:ext uri="{FF2B5EF4-FFF2-40B4-BE49-F238E27FC236}">
                <a16:creationId xmlns:a16="http://schemas.microsoft.com/office/drawing/2014/main" id="{AC23C91E-0635-DC4B-8164-E2AB10075373}"/>
              </a:ext>
            </a:extLst>
          </p:cNvPr>
          <p:cNvSpPr txBox="1">
            <a:spLocks/>
          </p:cNvSpPr>
          <p:nvPr/>
        </p:nvSpPr>
        <p:spPr>
          <a:xfrm>
            <a:off x="605777" y="1183024"/>
            <a:ext cx="2948128" cy="348341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b="0" i="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b="0" i="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b="0" i="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b="0" i="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b="0" i="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90204" pitchFamily="34" charset="0"/>
              <a:buNone/>
            </a:pPr>
            <a:r>
              <a:rPr kumimoji="1" lang="en-US" altLang="zh-CN" sz="3000" dirty="0"/>
              <a:t>Category</a:t>
            </a:r>
            <a:endParaRPr kumimoji="1" lang="en-US" altLang="zh-CN" dirty="0"/>
          </a:p>
          <a:p>
            <a:pPr>
              <a:lnSpc>
                <a:spcPct val="120000"/>
              </a:lnSpc>
            </a:pPr>
            <a:r>
              <a:rPr kumimoji="1" lang="en-US" altLang="zh-CN" dirty="0"/>
              <a:t>Point-wise</a:t>
            </a:r>
          </a:p>
          <a:p>
            <a:pPr>
              <a:lnSpc>
                <a:spcPct val="250000"/>
              </a:lnSpc>
            </a:pPr>
            <a:r>
              <a:rPr kumimoji="1" lang="en-US" altLang="zh-CN" dirty="0"/>
              <a:t>Pair-wise</a:t>
            </a:r>
          </a:p>
          <a:p>
            <a:pPr>
              <a:lnSpc>
                <a:spcPct val="250000"/>
              </a:lnSpc>
            </a:pPr>
            <a:r>
              <a:rPr kumimoji="1" lang="en-US" altLang="zh-CN" dirty="0"/>
              <a:t>Set-wise</a:t>
            </a:r>
            <a:r>
              <a:rPr kumimoji="1" lang="zh-CN" altLang="en-US" dirty="0"/>
              <a:t> </a:t>
            </a:r>
            <a:endParaRPr kumimoji="1" lang="en-US" altLang="zh-CN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2BBAEC0-0158-C24F-BE12-E7FB01A9E9BB}"/>
              </a:ext>
            </a:extLst>
          </p:cNvPr>
          <p:cNvSpPr txBox="1"/>
          <p:nvPr/>
        </p:nvSpPr>
        <p:spPr>
          <a:xfrm>
            <a:off x="7209298" y="262435"/>
            <a:ext cx="2582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  <a:ea typeface="Microsoft YaHei" panose="020B0503020204020204" pitchFamily="34" charset="-122"/>
              </a:rPr>
              <a:t>Learning</a:t>
            </a:r>
            <a:r>
              <a:rPr kumimoji="1" lang="zh-CN" altLang="en-US" dirty="0">
                <a:latin typeface="Gill Sans MT" panose="020B0502020104020203" pitchFamily="34" charset="0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  <a:ea typeface="Microsoft YaHei" panose="020B0503020204020204" pitchFamily="34" charset="-122"/>
              </a:rPr>
              <a:t>Objective:</a:t>
            </a:r>
            <a:endParaRPr kumimoji="1" lang="zh-CN" altLang="en-US" dirty="0">
              <a:latin typeface="Gill Sans MT" panose="020B0502020104020203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46AF09A0-4267-D544-8904-11A137E39335}"/>
              </a:ext>
            </a:extLst>
          </p:cNvPr>
          <p:cNvSpPr/>
          <p:nvPr/>
        </p:nvSpPr>
        <p:spPr>
          <a:xfrm>
            <a:off x="7090756" y="262435"/>
            <a:ext cx="4578928" cy="1557994"/>
          </a:xfrm>
          <a:prstGeom prst="roundRect">
            <a:avLst/>
          </a:prstGeom>
          <a:noFill/>
          <a:ln w="317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graphicFrame>
        <p:nvGraphicFramePr>
          <p:cNvPr id="3" name="表格 5">
            <a:extLst>
              <a:ext uri="{FF2B5EF4-FFF2-40B4-BE49-F238E27FC236}">
                <a16:creationId xmlns:a16="http://schemas.microsoft.com/office/drawing/2014/main" id="{23C9C42D-E7F0-8E42-A6F6-9B4208DA02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473113"/>
              </p:ext>
            </p:extLst>
          </p:nvPr>
        </p:nvGraphicFramePr>
        <p:xfrm>
          <a:off x="1571133" y="5019334"/>
          <a:ext cx="904973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7008">
                  <a:extLst>
                    <a:ext uri="{9D8B030D-6E8A-4147-A177-3AD203B41FA5}">
                      <a16:colId xmlns:a16="http://schemas.microsoft.com/office/drawing/2014/main" val="2593891626"/>
                    </a:ext>
                  </a:extLst>
                </a:gridCol>
                <a:gridCol w="2298431">
                  <a:extLst>
                    <a:ext uri="{9D8B030D-6E8A-4147-A177-3AD203B41FA5}">
                      <a16:colId xmlns:a16="http://schemas.microsoft.com/office/drawing/2014/main" val="3378587946"/>
                    </a:ext>
                  </a:extLst>
                </a:gridCol>
                <a:gridCol w="2187019">
                  <a:extLst>
                    <a:ext uri="{9D8B030D-6E8A-4147-A177-3AD203B41FA5}">
                      <a16:colId xmlns:a16="http://schemas.microsoft.com/office/drawing/2014/main" val="2251072983"/>
                    </a:ext>
                  </a:extLst>
                </a:gridCol>
                <a:gridCol w="2347276">
                  <a:extLst>
                    <a:ext uri="{9D8B030D-6E8A-4147-A177-3AD203B41FA5}">
                      <a16:colId xmlns:a16="http://schemas.microsoft.com/office/drawing/2014/main" val="20812324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Comparison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scope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#positive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samples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#negative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samples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Representatives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8128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Point-wise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(0)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(1)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BCE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/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MSE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9398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Pair-wise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MR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7068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Set-wise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All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(including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peers)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All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/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NLL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/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Adversarial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984520"/>
                  </a:ext>
                </a:extLst>
              </a:tr>
            </a:tbl>
          </a:graphicData>
        </a:graphic>
      </p:graphicFrame>
      <p:pic>
        <p:nvPicPr>
          <p:cNvPr id="9" name="图片 8">
            <a:extLst>
              <a:ext uri="{FF2B5EF4-FFF2-40B4-BE49-F238E27FC236}">
                <a16:creationId xmlns:a16="http://schemas.microsoft.com/office/drawing/2014/main" id="{05FBF1E6-F510-7F47-B14B-23F998023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3831" y="1747669"/>
            <a:ext cx="4368800" cy="952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9FD9093-3546-F446-B668-CE2EBE070A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4080" y="2826686"/>
            <a:ext cx="6540500" cy="9271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4AFA7DA-3642-FB4E-804C-0614992FD1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473" y="3858364"/>
            <a:ext cx="5308600" cy="800100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75AC8F-70D8-DC4F-B4D8-545908FE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15</a:t>
            </a:fld>
            <a:endParaRPr kumimoji="1"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81DAD54-03AC-304B-BBB9-F8B77C17B3F1}"/>
              </a:ext>
            </a:extLst>
          </p:cNvPr>
          <p:cNvSpPr/>
          <p:nvPr/>
        </p:nvSpPr>
        <p:spPr>
          <a:xfrm>
            <a:off x="8157073" y="593734"/>
            <a:ext cx="827439" cy="20935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39E9189-11F7-8A48-95CB-171B4CD9CBB8}"/>
              </a:ext>
            </a:extLst>
          </p:cNvPr>
          <p:cNvSpPr/>
          <p:nvPr/>
        </p:nvSpPr>
        <p:spPr>
          <a:xfrm>
            <a:off x="8527949" y="1001793"/>
            <a:ext cx="135294" cy="20935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109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20B36688-5CBA-0A42-ACEB-D18FCC7F45B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22316" y="0"/>
                <a:ext cx="9468196" cy="1263535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3600" b="1" dirty="0">
                    <a:solidFill>
                      <a:srgbClr val="0070C0"/>
                    </a:solidFill>
                  </a:rPr>
                  <a:t>Part3:</a:t>
                </a:r>
                <a:r>
                  <a:rPr lang="zh-CN" altLang="en-US" sz="3600" b="1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sz="3600" b="1" dirty="0">
                    <a:solidFill>
                      <a:srgbClr val="0070C0"/>
                    </a:solidFill>
                  </a:rPr>
                  <a:t>Negative</a:t>
                </a:r>
                <a:r>
                  <a:rPr lang="zh-CN" altLang="en-US" sz="3600" b="1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sz="3600" b="1" dirty="0">
                    <a:solidFill>
                      <a:srgbClr val="0070C0"/>
                    </a:solidFill>
                  </a:rPr>
                  <a:t>Sampling</a:t>
                </a:r>
                <a:r>
                  <a:rPr lang="zh-CN" altLang="en-US" sz="3600" b="1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3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3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p>
                        <m:r>
                          <a:rPr kumimoji="1" lang="en-US" altLang="zh-CN" sz="3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" altLang="zh-CN" sz="3600" b="1" dirty="0">
                  <a:solidFill>
                    <a:srgbClr val="0070C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20B36688-5CBA-0A42-ACEB-D18FCC7F45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22316" y="0"/>
                <a:ext cx="9468196" cy="1263535"/>
              </a:xfrm>
              <a:blipFill>
                <a:blip r:embed="rId2"/>
                <a:stretch>
                  <a:fillRect l="-20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71F861D3-E368-4A48-9C2A-851A8E28F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9298" y="545616"/>
            <a:ext cx="4424972" cy="12748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AC23C91E-0635-DC4B-8164-E2AB100753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0713" y="1183023"/>
                <a:ext cx="6156526" cy="271967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9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zh-CN" sz="2400" b="0" i="0" smtClean="0">
                          <a:latin typeface="Cambria Math" panose="02040503050406030204" pitchFamily="18" charset="0"/>
                        </a:rPr>
                        <m:t>positive</m:t>
                      </m:r>
                      <m:r>
                        <a:rPr kumimoji="1" lang="en-US" altLang="zh-CN" sz="24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kumimoji="1"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zh-CN" sz="240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kumimoji="1" lang="en-US" altLang="zh-CN" sz="2400" b="0" i="0" smtClean="0">
                          <a:latin typeface="Cambria Math" panose="02040503050406030204" pitchFamily="18" charset="0"/>
                        </a:rPr>
                        <m:t>negative</m:t>
                      </m:r>
                      <m:r>
                        <a:rPr kumimoji="1" lang="zh-CN" alt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kumimoji="1"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zh-CN" alt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en-US" altLang="zh-CN" sz="2400" b="0" i="0" smtClean="0">
                          <a:latin typeface="Cambria Math" panose="02040503050406030204" pitchFamily="18" charset="0"/>
                        </a:rPr>
                        <m:t>or</m:t>
                      </m:r>
                      <m:r>
                        <a:rPr kumimoji="1" lang="zh-CN" alt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̃"/>
                              <m:ctrlPr>
                                <a:rPr kumimoji="1"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kumimoji="1" lang="en-US" altLang="zh-CN" sz="2400" dirty="0"/>
              </a:p>
              <a:p>
                <a:pPr marL="0" indent="0">
                  <a:buFont typeface="Arial" panose="020B0604020202090204" pitchFamily="34" charset="0"/>
                  <a:buNone/>
                </a:pPr>
                <a:r>
                  <a:rPr kumimoji="1" lang="en-US" altLang="zh-CN" sz="2400" dirty="0"/>
                  <a:t>Methods</a:t>
                </a:r>
              </a:p>
              <a:p>
                <a:r>
                  <a:rPr kumimoji="1" lang="en-US" altLang="zh-CN" sz="2000" dirty="0"/>
                  <a:t>Uniform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/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Bernoulli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sampling</a:t>
                </a:r>
                <a:r>
                  <a:rPr kumimoji="1" lang="zh-CN" altLang="en-US" sz="2000" dirty="0"/>
                  <a:t> </a:t>
                </a:r>
                <a:endParaRPr kumimoji="1" lang="en-US" altLang="zh-CN" sz="2000" dirty="0"/>
              </a:p>
              <a:p>
                <a:r>
                  <a:rPr kumimoji="1" lang="en-US" altLang="zh-CN" sz="2000" dirty="0"/>
                  <a:t>GAN-based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(with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additional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parameters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to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learn)</a:t>
                </a:r>
              </a:p>
              <a:p>
                <a:r>
                  <a:rPr kumimoji="1" lang="en-US" altLang="zh-CN" sz="2000" dirty="0"/>
                  <a:t>Cache(score)-based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(NSCaching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ICDE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2019)</a:t>
                </a:r>
              </a:p>
              <a:p>
                <a:r>
                  <a:rPr kumimoji="1" lang="en-US" altLang="zh-CN" sz="2000" dirty="0"/>
                  <a:t>Bias/variance-based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(SRNS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NeurIPS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2020)</a:t>
                </a:r>
              </a:p>
              <a:p>
                <a:endParaRPr kumimoji="1" lang="en-US" altLang="zh-CN" sz="2000" dirty="0"/>
              </a:p>
              <a:p>
                <a:endParaRPr kumimoji="1" lang="en-US" altLang="zh-CN" sz="1800" dirty="0"/>
              </a:p>
              <a:p>
                <a:endParaRPr kumimoji="1" lang="en-US" altLang="zh-CN" sz="2000" dirty="0"/>
              </a:p>
            </p:txBody>
          </p:sp>
        </mc:Choice>
        <mc:Fallback xmlns="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AC23C91E-0635-DC4B-8164-E2AB100753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713" y="1183023"/>
                <a:ext cx="6156526" cy="2719674"/>
              </a:xfrm>
              <a:prstGeom prst="rect">
                <a:avLst/>
              </a:prstGeom>
              <a:blipFill>
                <a:blip r:embed="rId4"/>
                <a:stretch>
                  <a:fillRect l="-1440" t="-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12BBAEC0-0158-C24F-BE12-E7FB01A9E9BB}"/>
              </a:ext>
            </a:extLst>
          </p:cNvPr>
          <p:cNvSpPr txBox="1"/>
          <p:nvPr/>
        </p:nvSpPr>
        <p:spPr>
          <a:xfrm>
            <a:off x="7209298" y="262435"/>
            <a:ext cx="2582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  <a:ea typeface="Microsoft YaHei" panose="020B0503020204020204" pitchFamily="34" charset="-122"/>
              </a:rPr>
              <a:t>Learning</a:t>
            </a:r>
            <a:r>
              <a:rPr kumimoji="1" lang="zh-CN" altLang="en-US" dirty="0">
                <a:latin typeface="Gill Sans MT" panose="020B0502020104020203" pitchFamily="34" charset="0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  <a:ea typeface="Microsoft YaHei" panose="020B0503020204020204" pitchFamily="34" charset="-122"/>
              </a:rPr>
              <a:t>Objective:</a:t>
            </a:r>
            <a:endParaRPr kumimoji="1" lang="zh-CN" altLang="en-US" dirty="0">
              <a:latin typeface="Gill Sans MT" panose="020B0502020104020203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46AF09A0-4267-D544-8904-11A137E39335}"/>
              </a:ext>
            </a:extLst>
          </p:cNvPr>
          <p:cNvSpPr/>
          <p:nvPr/>
        </p:nvSpPr>
        <p:spPr>
          <a:xfrm>
            <a:off x="7090756" y="262435"/>
            <a:ext cx="4578928" cy="1557994"/>
          </a:xfrm>
          <a:prstGeom prst="roundRect">
            <a:avLst/>
          </a:prstGeom>
          <a:noFill/>
          <a:ln w="317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101D42F-0ACC-3D40-9746-0D3413C601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679" b="12316"/>
          <a:stretch/>
        </p:blipFill>
        <p:spPr>
          <a:xfrm>
            <a:off x="451093" y="4311566"/>
            <a:ext cx="2759567" cy="2286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7B4FDB8-1AA7-E947-8A38-7AECB6A734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8324" y="4361202"/>
            <a:ext cx="3212091" cy="2218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FCAA1871-37D3-6046-A63C-0C732C44282D}"/>
              </a:ext>
            </a:extLst>
          </p:cNvPr>
          <p:cNvSpPr txBox="1"/>
          <p:nvPr/>
        </p:nvSpPr>
        <p:spPr>
          <a:xfrm>
            <a:off x="3723538" y="4300933"/>
            <a:ext cx="2941175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" altLang="zh-CN" sz="1600" dirty="0">
                <a:latin typeface="Gill Sans MT" panose="020B0502020104020203" pitchFamily="34" charset="0"/>
              </a:rPr>
              <a:t>﻿around 58.5% negative triples obtain the exact same score </a:t>
            </a:r>
          </a:p>
          <a:p>
            <a:r>
              <a:rPr kumimoji="1" lang="en" altLang="zh-CN" sz="1600" dirty="0">
                <a:latin typeface="Gill Sans MT" panose="020B0502020104020203" pitchFamily="34" charset="0"/>
              </a:rPr>
              <a:t>as the valid </a:t>
            </a:r>
            <a:r>
              <a:rPr kumimoji="1" lang="en-US" altLang="zh-CN" sz="1600" dirty="0">
                <a:latin typeface="Gill Sans MT" panose="020B0502020104020203" pitchFamily="34" charset="0"/>
              </a:rPr>
              <a:t>one</a:t>
            </a:r>
            <a:r>
              <a:rPr kumimoji="1" lang="zh-CN" altLang="en-US" sz="1600" dirty="0">
                <a:latin typeface="Gill Sans MT" panose="020B0502020104020203" pitchFamily="34" charset="0"/>
              </a:rPr>
              <a:t> </a:t>
            </a:r>
            <a:r>
              <a:rPr kumimoji="1" lang="en-US" altLang="zh-CN" sz="1600" dirty="0">
                <a:latin typeface="Gill Sans MT" panose="020B0502020104020203" pitchFamily="34" charset="0"/>
              </a:rPr>
              <a:t>(in</a:t>
            </a:r>
            <a:r>
              <a:rPr kumimoji="1" lang="zh-CN" altLang="en-US" sz="1600" dirty="0">
                <a:latin typeface="Gill Sans MT" panose="020B0502020104020203" pitchFamily="34" charset="0"/>
              </a:rPr>
              <a:t> </a:t>
            </a:r>
            <a:r>
              <a:rPr kumimoji="1" lang="en-US" altLang="zh-CN" sz="1600" dirty="0">
                <a:latin typeface="Gill Sans MT" panose="020B0502020104020203" pitchFamily="34" charset="0"/>
              </a:rPr>
              <a:t>NN</a:t>
            </a:r>
            <a:r>
              <a:rPr kumimoji="1" lang="zh-CN" altLang="en-US" sz="1600" dirty="0">
                <a:latin typeface="Gill Sans MT" panose="020B0502020104020203" pitchFamily="34" charset="0"/>
              </a:rPr>
              <a:t> </a:t>
            </a:r>
            <a:r>
              <a:rPr kumimoji="1" lang="en-US" altLang="zh-CN" sz="1600" dirty="0">
                <a:latin typeface="Gill Sans MT" panose="020B0502020104020203" pitchFamily="34" charset="0"/>
              </a:rPr>
              <a:t>model)</a:t>
            </a:r>
            <a:endParaRPr kumimoji="1" lang="zh-CN" altLang="en-US" sz="1600" dirty="0">
              <a:latin typeface="Gill Sans MT" panose="020B0502020104020203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80D0EEF-49D1-8A45-A98D-9E461E50EC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5543" y="2413549"/>
            <a:ext cx="3506509" cy="622651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0A2429B1-F4DB-184D-B89E-B609698D868E}"/>
              </a:ext>
            </a:extLst>
          </p:cNvPr>
          <p:cNvSpPr txBox="1"/>
          <p:nvPr/>
        </p:nvSpPr>
        <p:spPr>
          <a:xfrm>
            <a:off x="7362334" y="2068621"/>
            <a:ext cx="2941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</a:rPr>
              <a:t>Importance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Gill Sans MT" panose="020B0502020104020203" pitchFamily="34" charset="0"/>
              </a:rPr>
              <a:t>weighting: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E0B46C4-D8D4-DD4D-AF90-CC120FF1BF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0905" y="5026010"/>
            <a:ext cx="5208768" cy="1553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F77C1B4B-E4D2-2D45-BEE9-9A85683D7CCF}"/>
              </a:ext>
            </a:extLst>
          </p:cNvPr>
          <p:cNvSpPr txBox="1"/>
          <p:nvPr/>
        </p:nvSpPr>
        <p:spPr>
          <a:xfrm>
            <a:off x="6723691" y="4304938"/>
            <a:ext cx="5277881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sz="1600" dirty="0">
                <a:latin typeface="Gill Sans MT" panose="020B0502020104020203" pitchFamily="34" charset="0"/>
              </a:rPr>
              <a:t>﻿</a:t>
            </a:r>
            <a:r>
              <a:rPr kumimoji="1" lang="en-US" altLang="zh-CN" sz="1600" dirty="0">
                <a:latin typeface="Gill Sans MT" panose="020B0502020104020203" pitchFamily="34" charset="0"/>
              </a:rPr>
              <a:t>B</a:t>
            </a:r>
            <a:r>
              <a:rPr kumimoji="1" lang="en" altLang="zh-CN" sz="1600" dirty="0">
                <a:latin typeface="Gill Sans MT" panose="020B0502020104020203" pitchFamily="34" charset="0"/>
              </a:rPr>
              <a:t>oth false and hard negative instances have large scores</a:t>
            </a:r>
            <a:r>
              <a:rPr kumimoji="1" lang="en-US" altLang="zh-CN" sz="1600" dirty="0">
                <a:latin typeface="Gill Sans MT" panose="020B0502020104020203" pitchFamily="34" charset="0"/>
              </a:rPr>
              <a:t>,</a:t>
            </a:r>
            <a:r>
              <a:rPr kumimoji="1" lang="zh-CN" altLang="en-US" sz="1600" dirty="0">
                <a:latin typeface="Gill Sans MT" panose="020B0502020104020203" pitchFamily="34" charset="0"/>
              </a:rPr>
              <a:t> </a:t>
            </a:r>
            <a:endParaRPr kumimoji="1" lang="en-US" altLang="zh-CN" sz="1600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sz="1600" dirty="0">
                <a:latin typeface="Gill Sans MT" panose="020B0502020104020203" pitchFamily="34" charset="0"/>
              </a:rPr>
              <a:t>false negative instances have lower prediction varianc</a:t>
            </a:r>
            <a:r>
              <a:rPr kumimoji="1" lang="en-US" altLang="zh-CN" sz="1600" dirty="0">
                <a:latin typeface="Gill Sans MT" panose="020B0502020104020203" pitchFamily="34" charset="0"/>
              </a:rPr>
              <a:t>e</a:t>
            </a:r>
            <a:endParaRPr kumimoji="1" lang="zh-CN" altLang="en-US" sz="1600" dirty="0">
              <a:latin typeface="Gill Sans MT" panose="020B0502020104020203" pitchFamily="34" charset="0"/>
            </a:endParaRPr>
          </a:p>
        </p:txBody>
      </p:sp>
      <p:sp>
        <p:nvSpPr>
          <p:cNvPr id="19" name="左大括号 18">
            <a:extLst>
              <a:ext uri="{FF2B5EF4-FFF2-40B4-BE49-F238E27FC236}">
                <a16:creationId xmlns:a16="http://schemas.microsoft.com/office/drawing/2014/main" id="{88B85119-1DB3-2942-B86A-B0389CFEFBF2}"/>
              </a:ext>
            </a:extLst>
          </p:cNvPr>
          <p:cNvSpPr/>
          <p:nvPr/>
        </p:nvSpPr>
        <p:spPr>
          <a:xfrm rot="10800000">
            <a:off x="5925876" y="2571848"/>
            <a:ext cx="115757" cy="1085751"/>
          </a:xfrm>
          <a:prstGeom prst="leftBrace">
            <a:avLst>
              <a:gd name="adj1" fmla="val 8333"/>
              <a:gd name="adj2" fmla="val 57814"/>
            </a:avLst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794AEC5-133E-3643-BD85-3A94D2118E4B}"/>
              </a:ext>
            </a:extLst>
          </p:cNvPr>
          <p:cNvSpPr txBox="1"/>
          <p:nvPr/>
        </p:nvSpPr>
        <p:spPr>
          <a:xfrm>
            <a:off x="6041634" y="2833559"/>
            <a:ext cx="96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accent2"/>
                </a:solidFill>
                <a:latin typeface="Gill Sans MT" panose="020B0502020104020203" pitchFamily="34" charset="0"/>
              </a:rPr>
              <a:t>Effective</a:t>
            </a:r>
            <a:endParaRPr kumimoji="1" lang="zh-CN" altLang="en-US" dirty="0">
              <a:solidFill>
                <a:schemeClr val="accent2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29A5518-4224-1940-8C7E-CC796D7C30A0}"/>
              </a:ext>
            </a:extLst>
          </p:cNvPr>
          <p:cNvSpPr txBox="1"/>
          <p:nvPr/>
        </p:nvSpPr>
        <p:spPr>
          <a:xfrm>
            <a:off x="6041633" y="2137939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accent2"/>
                </a:solidFill>
                <a:latin typeface="Gill Sans MT" panose="020B0502020104020203" pitchFamily="34" charset="0"/>
              </a:rPr>
              <a:t>Efficient</a:t>
            </a:r>
            <a:endParaRPr kumimoji="1" lang="zh-CN" altLang="en-US" dirty="0">
              <a:solidFill>
                <a:schemeClr val="accent2"/>
              </a:solidFill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4E90C578-E53C-D649-A348-342A90A980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7924" y="3287821"/>
            <a:ext cx="4521749" cy="77345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45A4A3A-2357-5840-BA4F-5154ECEB1619}"/>
              </a:ext>
            </a:extLst>
          </p:cNvPr>
          <p:cNvSpPr txBox="1"/>
          <p:nvPr/>
        </p:nvSpPr>
        <p:spPr>
          <a:xfrm>
            <a:off x="7362334" y="3039629"/>
            <a:ext cx="2840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</a:rPr>
              <a:t>Self-contrast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approximation: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B1FBA92-A60F-8B4D-8BCC-8F8D17F10F40}"/>
              </a:ext>
            </a:extLst>
          </p:cNvPr>
          <p:cNvSpPr txBox="1"/>
          <p:nvPr/>
        </p:nvSpPr>
        <p:spPr>
          <a:xfrm>
            <a:off x="3712905" y="3926120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[4]</a:t>
            </a:r>
            <a:endParaRPr kumimoji="1"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文本框 7">
            <a:extLst>
              <a:ext uri="{FF2B5EF4-FFF2-40B4-BE49-F238E27FC236}">
                <a16:creationId xmlns:a16="http://schemas.microsoft.com/office/drawing/2014/main" id="{4F9DABBA-915E-F549-8038-33DCB939DDD0}"/>
              </a:ext>
            </a:extLst>
          </p:cNvPr>
          <p:cNvSpPr txBox="1"/>
          <p:nvPr/>
        </p:nvSpPr>
        <p:spPr>
          <a:xfrm>
            <a:off x="6188119" y="4315200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[5]</a:t>
            </a:r>
            <a:endParaRPr kumimoji="1"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文本框 7">
            <a:extLst>
              <a:ext uri="{FF2B5EF4-FFF2-40B4-BE49-F238E27FC236}">
                <a16:creationId xmlns:a16="http://schemas.microsoft.com/office/drawing/2014/main" id="{4F9DABBA-915E-F549-8038-33DCB939DDD0}"/>
              </a:ext>
            </a:extLst>
          </p:cNvPr>
          <p:cNvSpPr txBox="1"/>
          <p:nvPr/>
        </p:nvSpPr>
        <p:spPr>
          <a:xfrm>
            <a:off x="11598511" y="4521132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[6]</a:t>
            </a:r>
            <a:endParaRPr kumimoji="1"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文本框 7">
            <a:extLst>
              <a:ext uri="{FF2B5EF4-FFF2-40B4-BE49-F238E27FC236}">
                <a16:creationId xmlns:a16="http://schemas.microsoft.com/office/drawing/2014/main" id="{4F9DABBA-915E-F549-8038-33DCB939DDD0}"/>
              </a:ext>
            </a:extLst>
          </p:cNvPr>
          <p:cNvSpPr txBox="1"/>
          <p:nvPr/>
        </p:nvSpPr>
        <p:spPr>
          <a:xfrm>
            <a:off x="11634270" y="3114723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[7]</a:t>
            </a:r>
            <a:endParaRPr kumimoji="1"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BE294C08-6DBF-E344-81CB-49E4307F5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16</a:t>
            </a:fld>
            <a:endParaRPr kumimoji="1"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3117CA1-E1AC-4743-82BC-3FBA7F021BE9}"/>
              </a:ext>
            </a:extLst>
          </p:cNvPr>
          <p:cNvSpPr/>
          <p:nvPr/>
        </p:nvSpPr>
        <p:spPr>
          <a:xfrm>
            <a:off x="9649872" y="996388"/>
            <a:ext cx="314293" cy="207901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E2A9F62D-2719-BA48-BDF8-8E9234E837DF}"/>
              </a:ext>
            </a:extLst>
          </p:cNvPr>
          <p:cNvSpPr/>
          <p:nvPr/>
        </p:nvSpPr>
        <p:spPr>
          <a:xfrm>
            <a:off x="9310454" y="1587501"/>
            <a:ext cx="993054" cy="18259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BB8E164-914E-3040-9C62-FFB0F97C96F9}"/>
              </a:ext>
            </a:extLst>
          </p:cNvPr>
          <p:cNvSpPr txBox="1"/>
          <p:nvPr/>
        </p:nvSpPr>
        <p:spPr>
          <a:xfrm>
            <a:off x="11634270" y="2137939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[4]</a:t>
            </a:r>
            <a:endParaRPr kumimoji="1"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2385E19-3F68-2545-A9C4-245CC5D1521A}"/>
              </a:ext>
            </a:extLst>
          </p:cNvPr>
          <p:cNvSpPr txBox="1"/>
          <p:nvPr/>
        </p:nvSpPr>
        <p:spPr>
          <a:xfrm>
            <a:off x="160196" y="3947939"/>
            <a:ext cx="4051224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" altLang="zh-CN" sz="1600" dirty="0">
                <a:latin typeface="Gill Sans MT" panose="020B0502020104020203" pitchFamily="34" charset="0"/>
              </a:rPr>
              <a:t>﻿</a:t>
            </a:r>
            <a:r>
              <a:rPr kumimoji="1" lang="en-US" altLang="zh-CN" sz="1600" dirty="0">
                <a:latin typeface="Gill Sans MT" panose="020B0502020104020203" pitchFamily="34" charset="0"/>
              </a:rPr>
              <a:t>neg</a:t>
            </a:r>
            <a:r>
              <a:rPr kumimoji="1" lang="en" altLang="zh-CN" sz="1600" dirty="0">
                <a:latin typeface="Gill Sans MT" panose="020B0502020104020203" pitchFamily="34" charset="0"/>
              </a:rPr>
              <a:t>ative triples with large scores are rare</a:t>
            </a:r>
            <a:r>
              <a:rPr kumimoji="1" lang="en-US" altLang="zh-CN" sz="1600" dirty="0">
                <a:latin typeface="Gill Sans MT" panose="020B0502020104020203" pitchFamily="34" charset="0"/>
              </a:rPr>
              <a:t>.</a:t>
            </a:r>
            <a:endParaRPr kumimoji="1" lang="zh-CN" altLang="en-US" sz="16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610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Outline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55464"/>
                <a:ext cx="10515600" cy="4821499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dirty="0">
                    <a:solidFill>
                      <a:schemeClr val="bg1">
                        <a:lumMod val="50000"/>
                      </a:schemeClr>
                    </a:solidFill>
                  </a:rPr>
                  <a:t>Background</a:t>
                </a:r>
              </a:p>
              <a:p>
                <a:r>
                  <a:rPr kumimoji="1" lang="en-US" altLang="zh-CN" dirty="0">
                    <a:solidFill>
                      <a:schemeClr val="bg1">
                        <a:lumMod val="50000"/>
                      </a:schemeClr>
                    </a:solidFill>
                  </a:rPr>
                  <a:t>Motivation</a:t>
                </a:r>
              </a:p>
              <a:p>
                <a:r>
                  <a:rPr kumimoji="1" lang="en-US" altLang="zh-CN" dirty="0">
                    <a:solidFill>
                      <a:srgbClr val="FF0000"/>
                    </a:solidFill>
                  </a:rPr>
                  <a:t>Understanding</a:t>
                </a:r>
                <a:r>
                  <a:rPr kumimoji="1"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FF0000"/>
                    </a:solidFill>
                  </a:rPr>
                  <a:t>of</a:t>
                </a:r>
                <a:r>
                  <a:rPr kumimoji="1"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FF0000"/>
                    </a:solidFill>
                  </a:rPr>
                  <a:t>KGE</a:t>
                </a:r>
                <a:r>
                  <a:rPr kumimoji="1"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FF0000"/>
                    </a:solidFill>
                  </a:rPr>
                  <a:t>components</a:t>
                </a:r>
                <a:endParaRPr kumimoji="1" lang="en-US" altLang="zh-CN" dirty="0">
                  <a:solidFill>
                    <a:schemeClr val="tx1"/>
                  </a:solidFill>
                </a:endParaRPr>
              </a:p>
              <a:p>
                <a:pPr lvl="1"/>
                <a:r>
                  <a:rPr kumimoji="1" lang="en-US" altLang="zh-CN" dirty="0">
                    <a:solidFill>
                      <a:schemeClr val="bg1">
                        <a:lumMod val="50000"/>
                      </a:schemeClr>
                    </a:solidFill>
                  </a:rPr>
                  <a:t>…</a:t>
                </a:r>
              </a:p>
              <a:p>
                <a:pPr lvl="1"/>
                <a:r>
                  <a:rPr lang="en-US" altLang="zh-CN" dirty="0">
                    <a:solidFill>
                      <a:srgbClr val="FF0000"/>
                    </a:solidFill>
                  </a:rPr>
                  <a:t>Part4: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Regularization</a:t>
                </a:r>
                <a:r>
                  <a:rPr kumimoji="1" lang="zh-CN" altLang="en-US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kumimoji="1"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zh-CN" altLang="en-U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kumimoji="1"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FF0000"/>
                    </a:solidFill>
                  </a:rPr>
                  <a:t>[NeurIPS</a:t>
                </a:r>
                <a:r>
                  <a:rPr kumimoji="1"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FF0000"/>
                    </a:solidFill>
                  </a:rPr>
                  <a:t>2020]</a:t>
                </a:r>
                <a:r>
                  <a:rPr kumimoji="1" lang="zh-CN" altLang="en-US" dirty="0">
                    <a:solidFill>
                      <a:srgbClr val="FF0000"/>
                    </a:solidFill>
                  </a:rPr>
                  <a:t> </a:t>
                </a:r>
                <a:endParaRPr kumimoji="1" lang="en-US" altLang="zh-CN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lvl="1"/>
                <a:r>
                  <a:rPr lang="en-US" altLang="zh-CN" dirty="0">
                    <a:solidFill>
                      <a:schemeClr val="tx1"/>
                    </a:solidFill>
                  </a:rPr>
                  <a:t>Part5: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Optimization</a:t>
                </a:r>
                <a:endParaRPr kumimoji="1" lang="en-US" altLang="zh-CN" dirty="0">
                  <a:solidFill>
                    <a:schemeClr val="tx1"/>
                  </a:solidFill>
                </a:endParaRPr>
              </a:p>
              <a:p>
                <a:r>
                  <a:rPr kumimoji="1" lang="en-US" altLang="zh-CN" dirty="0"/>
                  <a:t>Searching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experiments</a:t>
                </a:r>
              </a:p>
              <a:p>
                <a:r>
                  <a:rPr kumimoji="1" lang="en-US" altLang="zh-CN" dirty="0"/>
                  <a:t>Key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takeaway</a:t>
                </a:r>
              </a:p>
              <a:p>
                <a:endParaRPr kumimoji="1" lang="en-US" altLang="zh-CN" dirty="0"/>
              </a:p>
              <a:p>
                <a:pPr lvl="1"/>
                <a:endParaRPr kumimoji="1" lang="en-US" altLang="zh-CN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55464"/>
                <a:ext cx="10515600" cy="4821499"/>
              </a:xfrm>
              <a:blipFill>
                <a:blip r:embed="rId2"/>
                <a:stretch>
                  <a:fillRect l="-1086" t="-21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F88F21-7D40-EB4C-94A0-CECC5E64B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23714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20B36688-5CBA-0A42-ACEB-D18FCC7F45B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22316" y="0"/>
                <a:ext cx="9468196" cy="1263535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3600" b="1" dirty="0">
                    <a:solidFill>
                      <a:srgbClr val="0070C0"/>
                    </a:solidFill>
                  </a:rPr>
                  <a:t>Part4:</a:t>
                </a:r>
                <a:r>
                  <a:rPr lang="zh-CN" altLang="en-US" sz="3600" b="1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sz="3600" b="1" dirty="0">
                    <a:solidFill>
                      <a:srgbClr val="0070C0"/>
                    </a:solidFill>
                  </a:rPr>
                  <a:t>Regularization</a:t>
                </a:r>
                <a:r>
                  <a:rPr kumimoji="1" lang="zh-CN" altLang="en-US" sz="36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3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𝒓</m:t>
                    </m:r>
                    <m:r>
                      <a:rPr kumimoji="1" lang="en-US" altLang="zh-CN" sz="3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zh-CN" altLang="en-US" sz="3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3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" altLang="zh-CN" sz="3600" b="1" dirty="0">
                  <a:solidFill>
                    <a:srgbClr val="0070C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20B36688-5CBA-0A42-ACEB-D18FCC7F45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22316" y="0"/>
                <a:ext cx="9468196" cy="1263535"/>
              </a:xfrm>
              <a:blipFill>
                <a:blip r:embed="rId2"/>
                <a:stretch>
                  <a:fillRect l="-20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71F861D3-E368-4A48-9C2A-851A8E28F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9298" y="545616"/>
            <a:ext cx="4424972" cy="12748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AC23C91E-0635-DC4B-8164-E2AB100753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5777" y="1004057"/>
                <a:ext cx="7077068" cy="224597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9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kumimoji="1" lang="en-US" altLang="zh-CN" sz="24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𝒓</m:t>
                    </m:r>
                    <m:d>
                      <m:dPr>
                        <m:ctrlPr>
                          <a:rPr kumimoji="1" lang="en-US" altLang="zh-CN" sz="24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zh-CN" altLang="en-US" sz="2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kumimoji="1" lang="en-US" altLang="zh-CN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:</a:t>
                </a:r>
                <a:r>
                  <a:rPr kumimoji="1" lang="zh-CN" altLang="en-US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kumimoji="1" lang="en-US" altLang="zh-CN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to</a:t>
                </a:r>
                <a:r>
                  <a:rPr kumimoji="1" lang="zh-CN" altLang="en-US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kumimoji="1" lang="en-US" altLang="zh-CN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avoid</a:t>
                </a:r>
                <a:r>
                  <a:rPr kumimoji="1" lang="zh-CN" altLang="en-US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kumimoji="1" lang="en-US" altLang="zh-CN" sz="2400" dirty="0"/>
                  <a:t>overfitting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in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KGE</a:t>
                </a:r>
              </a:p>
              <a:p>
                <a:pPr lvl="1"/>
                <a:r>
                  <a:rPr kumimoji="1" lang="en-US" altLang="zh-CN" sz="2000" dirty="0"/>
                  <a:t>trade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off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between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expressiveness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and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complexity</a:t>
                </a:r>
              </a:p>
              <a:p>
                <a:r>
                  <a:rPr kumimoji="1" lang="en-US" altLang="zh-CN" sz="2400" dirty="0"/>
                  <a:t>No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general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&amp;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promising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regularization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schemes</a:t>
                </a:r>
              </a:p>
              <a:p>
                <a:pPr lvl="1"/>
                <a:r>
                  <a:rPr kumimoji="1" lang="en-US" altLang="zh-CN" sz="2000" dirty="0"/>
                  <a:t>squared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 err="1"/>
                  <a:t>frobenius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norm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(L2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norm)</a:t>
                </a:r>
              </a:p>
              <a:p>
                <a:pPr lvl="1"/>
                <a:r>
                  <a:rPr kumimoji="1" lang="en-US" altLang="zh-CN" sz="2000" dirty="0"/>
                  <a:t>tensor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nuclear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3-norm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(N3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norm)</a:t>
                </a:r>
                <a:r>
                  <a:rPr kumimoji="1" lang="zh-CN" altLang="en-US" sz="2000" dirty="0"/>
                  <a:t> </a:t>
                </a:r>
                <a:endParaRPr kumimoji="1" lang="en-US" altLang="zh-CN" sz="2000" dirty="0"/>
              </a:p>
              <a:p>
                <a:pPr lvl="2"/>
                <a:r>
                  <a:rPr kumimoji="1" lang="en-US" altLang="zh-CN" dirty="0"/>
                  <a:t>designed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for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CP-like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tensor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decomposition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models</a:t>
                </a:r>
              </a:p>
              <a:p>
                <a:pPr lvl="1"/>
                <a:endParaRPr kumimoji="1" lang="zh-CN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AC23C91E-0635-DC4B-8164-E2AB100753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77" y="1004057"/>
                <a:ext cx="7077068" cy="2245977"/>
              </a:xfrm>
              <a:prstGeom prst="rect">
                <a:avLst/>
              </a:prstGeom>
              <a:blipFill>
                <a:blip r:embed="rId4"/>
                <a:stretch>
                  <a:fillRect l="-1075" t="-3955" b="-45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12BBAEC0-0158-C24F-BE12-E7FB01A9E9BB}"/>
              </a:ext>
            </a:extLst>
          </p:cNvPr>
          <p:cNvSpPr txBox="1"/>
          <p:nvPr/>
        </p:nvSpPr>
        <p:spPr>
          <a:xfrm>
            <a:off x="7209298" y="262435"/>
            <a:ext cx="2582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  <a:ea typeface="Microsoft YaHei" panose="020B0503020204020204" pitchFamily="34" charset="-122"/>
              </a:rPr>
              <a:t>Learning</a:t>
            </a:r>
            <a:r>
              <a:rPr kumimoji="1" lang="zh-CN" altLang="en-US" dirty="0">
                <a:latin typeface="Gill Sans MT" panose="020B0502020104020203" pitchFamily="34" charset="0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  <a:ea typeface="Microsoft YaHei" panose="020B0503020204020204" pitchFamily="34" charset="-122"/>
              </a:rPr>
              <a:t>Objective:</a:t>
            </a:r>
            <a:endParaRPr kumimoji="1" lang="zh-CN" altLang="en-US" dirty="0">
              <a:latin typeface="Gill Sans MT" panose="020B0502020104020203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46AF09A0-4267-D544-8904-11A137E39335}"/>
              </a:ext>
            </a:extLst>
          </p:cNvPr>
          <p:cNvSpPr/>
          <p:nvPr/>
        </p:nvSpPr>
        <p:spPr>
          <a:xfrm>
            <a:off x="7090756" y="262435"/>
            <a:ext cx="4578928" cy="1557994"/>
          </a:xfrm>
          <a:prstGeom prst="roundRect">
            <a:avLst/>
          </a:prstGeom>
          <a:noFill/>
          <a:ln w="317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F87B43B-A1D5-CF4E-BD4A-BAC385BDB5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8202"/>
          <a:stretch/>
        </p:blipFill>
        <p:spPr>
          <a:xfrm>
            <a:off x="804882" y="3296408"/>
            <a:ext cx="918178" cy="342725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090CE29-9422-4A48-B16A-A1CC67F180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693"/>
          <a:stretch/>
        </p:blipFill>
        <p:spPr>
          <a:xfrm>
            <a:off x="1634503" y="3296408"/>
            <a:ext cx="4304386" cy="34272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70F4367D-70AD-2747-8A91-8B515E1D6804}"/>
                  </a:ext>
                </a:extLst>
              </p:cNvPr>
              <p:cNvSpPr txBox="1"/>
              <p:nvPr/>
            </p:nvSpPr>
            <p:spPr>
              <a:xfrm>
                <a:off x="7386195" y="1892405"/>
                <a:ext cx="4071178" cy="6770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𝐹𝑅𝑂</m:t>
                          </m:r>
                        </m:sub>
                      </m:sSub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kumimoji="1" lang="en-US" altLang="zh-CN" sz="20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2000" b="1" i="1"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</m:e>
                          </m:d>
                        </m:e>
                        <m:sub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kumimoji="1" lang="en-US" altLang="zh-CN" sz="20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2000" b="1" i="1" smtClean="0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</m:d>
                        </m:e>
                        <m:sub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  <m:sup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kumimoji="1" lang="en-US" altLang="zh-CN" sz="2000" b="0" i="0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limLoc m:val="subSup"/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sup>
                        <m:e>
                          <m:sSubSup>
                            <m:sSubSup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1"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sz="2000" b="1" i="1"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kumimoji="1"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kumimoji="1" lang="zh-CN" altLang="en-US" sz="2000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70F4367D-70AD-2747-8A91-8B515E1D68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6195" y="1892405"/>
                <a:ext cx="4071178" cy="677045"/>
              </a:xfrm>
              <a:prstGeom prst="rect">
                <a:avLst/>
              </a:prstGeom>
              <a:blipFill>
                <a:blip r:embed="rId6"/>
                <a:stretch>
                  <a:fillRect t="-158182" b="-2290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581DC2A0-9C2F-1D47-A128-7C183E12F4E9}"/>
                  </a:ext>
                </a:extLst>
              </p:cNvPr>
              <p:cNvSpPr/>
              <p:nvPr/>
            </p:nvSpPr>
            <p:spPr>
              <a:xfrm>
                <a:off x="7216824" y="2543588"/>
                <a:ext cx="4492768" cy="7345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kumimoji="1" lang="en-US" altLang="zh-CN" sz="20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ctrlP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1"/>
                            </m:r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  <m:t>|</m:t>
                          </m:r>
                        </m:sup>
                        <m:e>
                          <m:sSubSup>
                            <m:sSubSup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1"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sz="2000" b="1" i="1" smtClean="0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kumimoji="1"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:</m:t>
                                      </m:r>
                                      <m:r>
                                        <a:rPr kumimoji="1"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1"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sz="2000" b="1" i="1" smtClean="0"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sub>
                                      <m:r>
                                        <a:rPr kumimoji="1" lang="en-US" altLang="zh-CN" sz="2000" i="1">
                                          <a:latin typeface="Cambria Math" panose="02040503050406030204" pitchFamily="18" charset="0"/>
                                        </a:rPr>
                                        <m:t>:</m:t>
                                      </m:r>
                                      <m:r>
                                        <a:rPr kumimoji="1"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1"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sz="2000" b="1" i="1" smtClean="0"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e>
                                    <m:sub>
                                      <m:r>
                                        <a:rPr kumimoji="1" lang="en-US" altLang="zh-CN" sz="2000" i="1">
                                          <a:latin typeface="Cambria Math" panose="02040503050406030204" pitchFamily="18" charset="0"/>
                                        </a:rPr>
                                        <m:t>:</m:t>
                                      </m:r>
                                      <m:r>
                                        <a:rPr kumimoji="1"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e>
                      </m:nary>
                      <m:r>
                        <a:rPr kumimoji="1" lang="en-US" altLang="zh-CN" sz="20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sz="2000" dirty="0"/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581DC2A0-9C2F-1D47-A128-7C183E12F4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6824" y="2543588"/>
                <a:ext cx="4492768" cy="734560"/>
              </a:xfrm>
              <a:prstGeom prst="rect">
                <a:avLst/>
              </a:prstGeom>
              <a:blipFill>
                <a:blip r:embed="rId7"/>
                <a:stretch>
                  <a:fillRect l="-3380" t="-142373" b="-2118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>
            <a:extLst>
              <a:ext uri="{FF2B5EF4-FFF2-40B4-BE49-F238E27FC236}">
                <a16:creationId xmlns:a16="http://schemas.microsoft.com/office/drawing/2014/main" id="{E329CB7A-D02E-7442-B2C8-613882026956}"/>
              </a:ext>
            </a:extLst>
          </p:cNvPr>
          <p:cNvSpPr/>
          <p:nvPr/>
        </p:nvSpPr>
        <p:spPr>
          <a:xfrm>
            <a:off x="3993343" y="3330801"/>
            <a:ext cx="1945546" cy="339286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2876094-53E2-604D-B561-7C1F840C1B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0479" y="3552593"/>
            <a:ext cx="5360259" cy="236396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0B0FF73-3211-6F4C-BF38-6DC0E9E2975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79413" b="11215"/>
          <a:stretch/>
        </p:blipFill>
        <p:spPr>
          <a:xfrm>
            <a:off x="6358760" y="5668546"/>
            <a:ext cx="5360259" cy="193294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0D5CB385-E9D9-AF49-BF0D-B92060D0C652}"/>
              </a:ext>
            </a:extLst>
          </p:cNvPr>
          <p:cNvSpPr/>
          <p:nvPr/>
        </p:nvSpPr>
        <p:spPr>
          <a:xfrm>
            <a:off x="6394568" y="4953785"/>
            <a:ext cx="5220848" cy="19329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4D46A2B-794C-9040-9935-4F0F377B506F}"/>
              </a:ext>
            </a:extLst>
          </p:cNvPr>
          <p:cNvSpPr/>
          <p:nvPr/>
        </p:nvSpPr>
        <p:spPr>
          <a:xfrm>
            <a:off x="6394568" y="5667504"/>
            <a:ext cx="5220848" cy="19329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6D76F2D-B149-DF48-80A9-8B94C0C0F18A}"/>
              </a:ext>
            </a:extLst>
          </p:cNvPr>
          <p:cNvSpPr txBox="1"/>
          <p:nvPr/>
        </p:nvSpPr>
        <p:spPr>
          <a:xfrm>
            <a:off x="6077146" y="5923697"/>
            <a:ext cx="5998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0070C0"/>
                </a:solidFill>
              </a:rPr>
              <a:t>Even</a:t>
            </a:r>
            <a:r>
              <a:rPr kumimoji="1" lang="zh-CN" altLang="en-US" b="1" dirty="0">
                <a:solidFill>
                  <a:srgbClr val="0070C0"/>
                </a:solidFill>
              </a:rPr>
              <a:t> </a:t>
            </a:r>
            <a:r>
              <a:rPr kumimoji="1" lang="en-US" altLang="zh-CN" b="1" dirty="0">
                <a:solidFill>
                  <a:srgbClr val="0070C0"/>
                </a:solidFill>
              </a:rPr>
              <a:t>worse</a:t>
            </a:r>
            <a:r>
              <a:rPr kumimoji="1" lang="zh-CN" altLang="en-US" b="1" dirty="0">
                <a:solidFill>
                  <a:srgbClr val="0070C0"/>
                </a:solidFill>
              </a:rPr>
              <a:t> </a:t>
            </a:r>
            <a:r>
              <a:rPr kumimoji="1" lang="en-US" altLang="zh-CN" b="1" dirty="0">
                <a:solidFill>
                  <a:srgbClr val="0070C0"/>
                </a:solidFill>
              </a:rPr>
              <a:t>performance</a:t>
            </a:r>
            <a:r>
              <a:rPr kumimoji="1" lang="zh-CN" altLang="en-US" b="1" dirty="0">
                <a:solidFill>
                  <a:srgbClr val="0070C0"/>
                </a:solidFill>
              </a:rPr>
              <a:t> </a:t>
            </a:r>
            <a:r>
              <a:rPr kumimoji="1" lang="en-US" altLang="zh-CN" dirty="0"/>
              <a:t>when</a:t>
            </a:r>
            <a:r>
              <a:rPr kumimoji="1" lang="zh-CN" altLang="en-US" dirty="0"/>
              <a:t> </a:t>
            </a:r>
            <a:r>
              <a:rPr kumimoji="1" lang="en-US" altLang="zh-CN" dirty="0"/>
              <a:t>equipped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FRO</a:t>
            </a:r>
            <a:r>
              <a:rPr kumimoji="1" lang="zh-CN" altLang="en-US" dirty="0"/>
              <a:t> </a:t>
            </a:r>
            <a:r>
              <a:rPr kumimoji="1" lang="en-US" altLang="zh-CN" dirty="0"/>
              <a:t>regularizer</a:t>
            </a:r>
            <a:endParaRPr kumimoji="1"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13B96D6-1CB7-4F4B-8DCA-FB1E344B83B4}"/>
              </a:ext>
            </a:extLst>
          </p:cNvPr>
          <p:cNvSpPr txBox="1"/>
          <p:nvPr/>
        </p:nvSpPr>
        <p:spPr>
          <a:xfrm>
            <a:off x="5927314" y="3293832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[8]</a:t>
            </a:r>
            <a:endParaRPr kumimoji="1"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文本框 7">
            <a:extLst>
              <a:ext uri="{FF2B5EF4-FFF2-40B4-BE49-F238E27FC236}">
                <a16:creationId xmlns:a16="http://schemas.microsoft.com/office/drawing/2014/main" id="{4F9DABBA-915E-F549-8038-33DCB939DDD0}"/>
              </a:ext>
            </a:extLst>
          </p:cNvPr>
          <p:cNvSpPr txBox="1"/>
          <p:nvPr/>
        </p:nvSpPr>
        <p:spPr>
          <a:xfrm>
            <a:off x="11639578" y="3535923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[9]</a:t>
            </a:r>
            <a:endParaRPr kumimoji="1"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30D75E1-5C78-1043-AFF7-FD56B355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18</a:t>
            </a:fld>
            <a:endParaRPr kumimoji="1"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A91ABA8B-D6AC-9644-AE95-27EF00DFC400}"/>
              </a:ext>
            </a:extLst>
          </p:cNvPr>
          <p:cNvSpPr/>
          <p:nvPr/>
        </p:nvSpPr>
        <p:spPr>
          <a:xfrm>
            <a:off x="10209157" y="977555"/>
            <a:ext cx="1377066" cy="23955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465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8195" y="979460"/>
            <a:ext cx="10349753" cy="482967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kumimoji="1" lang="en-US" altLang="zh-CN" dirty="0"/>
              <a:t>Duality-induced</a:t>
            </a:r>
            <a:r>
              <a:rPr kumimoji="1" lang="zh-CN" altLang="en-US" dirty="0"/>
              <a:t> </a:t>
            </a:r>
            <a:r>
              <a:rPr kumimoji="1" lang="en-US" altLang="zh-CN" dirty="0"/>
              <a:t>regularizer</a:t>
            </a:r>
            <a:r>
              <a:rPr kumimoji="1" lang="zh-CN" altLang="en-US" dirty="0"/>
              <a:t> </a:t>
            </a:r>
            <a:r>
              <a:rPr kumimoji="1" lang="en-US" altLang="zh-CN" dirty="0"/>
              <a:t>(DURA</a:t>
            </a:r>
            <a:r>
              <a:rPr kumimoji="1" lang="en-US" altLang="zh-CN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[9]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NeurIPS</a:t>
            </a:r>
            <a:r>
              <a:rPr kumimoji="1" lang="zh-CN" altLang="en-US" dirty="0"/>
              <a:t> </a:t>
            </a:r>
            <a:r>
              <a:rPr kumimoji="1" lang="en-US" altLang="zh-CN" dirty="0"/>
              <a:t>2020)</a:t>
            </a:r>
          </a:p>
          <a:p>
            <a:pPr lvl="2"/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an</a:t>
            </a:r>
            <a:r>
              <a:rPr kumimoji="1" lang="zh-CN" altLang="en-US" dirty="0"/>
              <a:t> </a:t>
            </a:r>
            <a:r>
              <a:rPr kumimoji="1" lang="en-US" altLang="zh-CN" dirty="0"/>
              <a:t>existing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tensor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factorization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based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model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(primal)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2"/>
            <a:r>
              <a:rPr kumimoji="1" lang="en-US" altLang="zh-CN" dirty="0"/>
              <a:t>there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often</a:t>
            </a:r>
            <a:r>
              <a:rPr kumimoji="1" lang="zh-CN" altLang="en-US" dirty="0"/>
              <a:t> </a:t>
            </a:r>
            <a:r>
              <a:rPr kumimoji="1" lang="en-US" altLang="zh-CN" dirty="0"/>
              <a:t>another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distance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based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model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(dual)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/>
              <a:t>closely</a:t>
            </a:r>
            <a:r>
              <a:rPr kumimoji="1" lang="zh-CN" altLang="en-US" dirty="0"/>
              <a:t> </a:t>
            </a:r>
            <a:r>
              <a:rPr kumimoji="1" lang="en-US" altLang="zh-CN" dirty="0"/>
              <a:t>associated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it.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B6A19C17-0560-3A46-932B-33A5C421BC02}"/>
                  </a:ext>
                </a:extLst>
              </p:cNvPr>
              <p:cNvSpPr/>
              <p:nvPr/>
            </p:nvSpPr>
            <p:spPr>
              <a:xfrm>
                <a:off x="878953" y="2160359"/>
                <a:ext cx="9725548" cy="5178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000" dirty="0">
                    <a:latin typeface="Gill Sans MT" panose="020B0502020104020203" pitchFamily="34" charset="0"/>
                  </a:rPr>
                  <a:t>Tensor</a:t>
                </a:r>
                <a:r>
                  <a:rPr kumimoji="1" lang="zh-CN" altLang="en-US" sz="20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dirty="0">
                    <a:latin typeface="Gill Sans MT" panose="020B0502020104020203" pitchFamily="34" charset="0"/>
                  </a:rPr>
                  <a:t>factorization</a:t>
                </a:r>
                <a:r>
                  <a:rPr kumimoji="1" lang="zh-CN" altLang="en-US" sz="20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dirty="0">
                    <a:latin typeface="Gill Sans MT" panose="020B0502020104020203" pitchFamily="34" charset="0"/>
                  </a:rPr>
                  <a:t>based</a:t>
                </a:r>
                <a:r>
                  <a:rPr kumimoji="1" lang="zh-CN" altLang="en-US" sz="20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dirty="0">
                    <a:latin typeface="Gill Sans MT" panose="020B0502020104020203" pitchFamily="34" charset="0"/>
                  </a:rPr>
                  <a:t>(TFB):</a:t>
                </a:r>
                <a:r>
                  <a:rPr kumimoji="1" lang="zh-CN" altLang="en-US" sz="2000" dirty="0">
                    <a:latin typeface="Gill Sans MT" panose="020B0502020104020203" pitchFamily="34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𝑇𝐹𝐵</m:t>
                        </m:r>
                      </m:sub>
                    </m:sSub>
                    <m:d>
                      <m:d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b="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kumimoji="1" lang="en-US" altLang="zh-CN" sz="2400" b="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kumimoji="1"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kumimoji="1" lang="zh-CN" altLang="en-US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kumimoji="1" lang="en-US" altLang="zh-CN" sz="2400" b="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kumimoji="1" lang="en-US" altLang="zh-CN" sz="2400" b="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𝑅𝑒</m:t>
                    </m:r>
                    <m:d>
                      <m:d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kumimoji="1" lang="en-US" altLang="zh-CN" sz="24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2400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</m:e>
                            </m:acc>
                          </m:e>
                          <m:sub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  <m:sub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𝑅𝑒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(</m:t>
                    </m:r>
                    <m:d>
                      <m:dPr>
                        <m:begChr m:val="⟨"/>
                        <m:endChr m:val="⟩"/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b="1" i="1">
                                <a:latin typeface="Cambria Math" panose="02040503050406030204" pitchFamily="18" charset="0"/>
                              </a:rPr>
                              <m:t>𝒉</m:t>
                            </m:r>
                          </m:e>
                          <m:sub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kumimoji="1" lang="en-US" altLang="zh-CN" sz="24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2400" b="1" i="1"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</m:e>
                            </m:acc>
                          </m:e>
                          <m:sub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zh-CN" alt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  <m:sub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B6A19C17-0560-3A46-932B-33A5C421BC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953" y="2160359"/>
                <a:ext cx="9725548" cy="517834"/>
              </a:xfrm>
              <a:prstGeom prst="rect">
                <a:avLst/>
              </a:prstGeom>
              <a:blipFill>
                <a:blip r:embed="rId2"/>
                <a:stretch>
                  <a:fillRect l="-652" b="-1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66914FB5-19E1-5F42-8BBC-3DEC9A3B9E8A}"/>
                  </a:ext>
                </a:extLst>
              </p:cNvPr>
              <p:cNvSpPr/>
              <p:nvPr/>
            </p:nvSpPr>
            <p:spPr>
              <a:xfrm>
                <a:off x="2128830" y="2664698"/>
                <a:ext cx="6559681" cy="6388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000" dirty="0">
                    <a:latin typeface="Gill Sans MT" panose="020B0502020104020203" pitchFamily="34" charset="0"/>
                  </a:rPr>
                  <a:t>Distance</a:t>
                </a:r>
                <a:r>
                  <a:rPr kumimoji="1" lang="zh-CN" altLang="en-US" sz="20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dirty="0">
                    <a:latin typeface="Gill Sans MT" panose="020B0502020104020203" pitchFamily="34" charset="0"/>
                  </a:rPr>
                  <a:t>based</a:t>
                </a:r>
                <a:r>
                  <a:rPr kumimoji="1" lang="zh-CN" altLang="en-US" sz="20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dirty="0">
                    <a:latin typeface="Gill Sans MT" panose="020B0502020104020203" pitchFamily="34" charset="0"/>
                  </a:rPr>
                  <a:t>(DB):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zh-CN" altLang="en-US" sz="24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𝐷𝐵</m:t>
                        </m:r>
                      </m:sub>
                    </m:sSub>
                    <m:d>
                      <m:d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b="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kumimoji="1" lang="en-US" altLang="zh-CN" sz="2400" b="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kumimoji="1"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kumimoji="1" lang="zh-CN" altLang="en-US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kumimoji="1" lang="en-US" altLang="zh-CN" sz="2400" b="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kumimoji="1" lang="en-US" altLang="zh-CN" sz="2400" b="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=−</m:t>
                    </m:r>
                    <m:sSubSup>
                      <m:sSubSup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400" b="1" i="1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</m:e>
                              <m:sub>
                                <m: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24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2400" b="1" i="1"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400" b="1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kumimoji="1" lang="zh-CN" altLang="en-US" sz="2400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kumimoji="1" lang="en-US" altLang="zh-CN" sz="2400" b="1" i="1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66914FB5-19E1-5F42-8BBC-3DEC9A3B9E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8830" y="2664698"/>
                <a:ext cx="6559681" cy="638893"/>
              </a:xfrm>
              <a:prstGeom prst="rect">
                <a:avLst/>
              </a:prstGeom>
              <a:blipFill>
                <a:blip r:embed="rId3"/>
                <a:stretch>
                  <a:fillRect l="-967" b="-38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FE573FF7-7E78-0448-89A9-8CC683CB4466}"/>
                  </a:ext>
                </a:extLst>
              </p:cNvPr>
              <p:cNvSpPr/>
              <p:nvPr/>
            </p:nvSpPr>
            <p:spPr>
              <a:xfrm>
                <a:off x="2769855" y="3433614"/>
                <a:ext cx="6686318" cy="11854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𝐷𝐵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b="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kumimoji="1" lang="en-US" altLang="zh-CN" sz="2400" b="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zh-CN" alt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kumimoji="1" lang="en-US" altLang="zh-CN" sz="2400" b="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1" lang="en-US" altLang="zh-CN" sz="2400" b="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sz="2400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kumimoji="1" lang="en-US" altLang="zh-CN" sz="2400" i="1">
                          <a:latin typeface="Cambria Math" panose="02040503050406030204" pitchFamily="18" charset="0"/>
                        </a:rPr>
                        <m:t>𝑅𝑒</m:t>
                      </m:r>
                      <m:d>
                        <m:dPr>
                          <m:ctrlP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b="1" i="1"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kumimoji="1" lang="en-US" altLang="zh-CN" sz="24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400" b="1" i="1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b="1" i="1"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kumimoji="1" lang="en-US" altLang="zh-CN" sz="24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zh-CN" sz="2400" b="1" i="1"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zh-CN" altLang="en-US" sz="2400" b="1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kumimoji="1" lang="en-US" altLang="zh-CN" sz="2400" b="1" i="1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1" lang="en-US" altLang="zh-CN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sz="2400" b="0" i="1" smtClean="0">
                          <a:latin typeface="Cambria Math" panose="02040503050406030204" pitchFamily="18" charset="0"/>
                        </a:rPr>
                        <m:t>             </m:t>
                      </m:r>
                      <m:r>
                        <a:rPr kumimoji="1"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𝑇𝐹𝐵</m:t>
                          </m:r>
                        </m:sub>
                      </m:sSub>
                      <m:r>
                        <a:rPr kumimoji="1" lang="en-US" altLang="zh-CN" sz="2400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b="1" i="1"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kumimoji="1" lang="en-US" altLang="zh-CN" sz="24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zh-CN" sz="2400" b="1" i="1"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kumimoji="1" lang="en-US" altLang="zh-CN" sz="2400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zh-CN" altLang="en-US" sz="2400" b="1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kumimoji="1" lang="en-US" altLang="zh-CN" sz="2400" b="1" i="1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FE573FF7-7E78-0448-89A9-8CC683CB44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9855" y="3433614"/>
                <a:ext cx="6686318" cy="1185453"/>
              </a:xfrm>
              <a:prstGeom prst="rect">
                <a:avLst/>
              </a:prstGeom>
              <a:blipFill>
                <a:blip r:embed="rId4"/>
                <a:stretch>
                  <a:fillRect b="-10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F30CF851-4D25-8148-809F-5C7EB093A176}"/>
                  </a:ext>
                </a:extLst>
              </p:cNvPr>
              <p:cNvSpPr/>
              <p:nvPr/>
            </p:nvSpPr>
            <p:spPr>
              <a:xfrm>
                <a:off x="2447541" y="4590135"/>
                <a:ext cx="8394862" cy="653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1" lang="zh-CN" alt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kumimoji="1" lang="en-US" altLang="zh-CN" sz="24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𝐦</m:t>
                          </m:r>
                          <m:r>
                            <a:rPr kumimoji="1" lang="en-US" altLang="zh-CN" sz="2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𝐚𝐱</m:t>
                          </m:r>
                        </m:fName>
                        <m:e>
                          <m:sSub>
                            <m:sSubPr>
                              <m:ctrlPr>
                                <a:rPr kumimoji="1" lang="en-US" altLang="zh-CN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kumimoji="1" lang="en-US" altLang="zh-CN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𝑫𝑩</m:t>
                              </m:r>
                            </m:sub>
                          </m:sSub>
                          <m:r>
                            <a:rPr kumimoji="1"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kumimoji="1" lang="zh-CN" alt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kumimoji="1" lang="en-US" altLang="zh-CN" sz="2400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𝐦𝐢𝐧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kumimoji="1" lang="en-US" altLang="zh-CN" sz="2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kumimoji="1" lang="en-US" altLang="zh-CN" sz="2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</m:e>
                                <m:sub>
                                  <m:r>
                                    <a:rPr kumimoji="1" lang="en-US" altLang="zh-CN" sz="2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𝑫𝑩</m:t>
                                  </m:r>
                                </m:sub>
                              </m:sSub>
                            </m:e>
                          </m:func>
                        </m:e>
                      </m:func>
                      <m:r>
                        <a:rPr kumimoji="1"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1" lang="zh-CN" alt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kumimoji="1" lang="en-US" altLang="zh-CN" sz="24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𝐦𝐢𝐧</m:t>
                          </m:r>
                        </m:fName>
                        <m:e>
                          <m:r>
                            <a:rPr kumimoji="1"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kumimoji="1" lang="en-US" altLang="zh-CN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sSub>
                            <m:sSubPr>
                              <m:ctrlPr>
                                <a:rPr kumimoji="1" lang="en-US" altLang="zh-CN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kumimoji="1" lang="en-US" altLang="zh-CN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𝑻𝑭𝑩</m:t>
                              </m:r>
                            </m:sub>
                          </m:sSub>
                          <m:r>
                            <a:rPr kumimoji="1"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kumimoji="1" lang="en-US" altLang="zh-CN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kumimoji="1" lang="en-US" altLang="zh-CN" sz="2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1" lang="en-US" altLang="zh-CN" sz="24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sz="24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kumimoji="1" lang="en-US" altLang="zh-CN" sz="24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kumimoji="1" lang="en-US" altLang="zh-CN" sz="24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kumimoji="1" lang="en-US" altLang="zh-CN" sz="24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kumimoji="1" lang="en-US" altLang="zh-CN" sz="24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kumimoji="1" lang="en-US" altLang="zh-CN" sz="24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kumimoji="1" lang="en-US" altLang="zh-CN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  <m:sup>
                              <m:r>
                                <a:rPr kumimoji="1" lang="en-US" altLang="zh-CN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  <m:r>
                            <a:rPr kumimoji="1"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kumimoji="1" lang="en-US" altLang="zh-CN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kumimoji="1" lang="en-US" altLang="zh-CN" sz="2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1" lang="en-US" altLang="zh-CN" sz="24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zh-CN" altLang="en-US" sz="24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kumimoji="1" lang="en-US" altLang="zh-CN" sz="24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e>
                                    <m:sub>
                                      <m:r>
                                        <a:rPr kumimoji="1" lang="en-US" altLang="zh-CN" sz="24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kumimoji="1" lang="en-US" altLang="zh-CN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  <m:sup>
                              <m:r>
                                <a:rPr kumimoji="1" lang="en-US" altLang="zh-CN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  <m:r>
                            <a:rPr kumimoji="1"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kumimoji="1" lang="zh-CN" alt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F30CF851-4D25-8148-809F-5C7EB093A1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7541" y="4590135"/>
                <a:ext cx="8394862" cy="653577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26C5D38A-DDBB-5046-BC0C-234CC8B66C55}"/>
                  </a:ext>
                </a:extLst>
              </p:cNvPr>
              <p:cNvSpPr/>
              <p:nvPr/>
            </p:nvSpPr>
            <p:spPr>
              <a:xfrm>
                <a:off x="4264271" y="5418702"/>
                <a:ext cx="5244193" cy="10737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𝐷𝑈𝑅𝐴</m:t>
                          </m:r>
                        </m:sub>
                      </m:sSub>
                      <m:r>
                        <a:rPr kumimoji="1"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1" lang="zh-CN" alt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b="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kumimoji="1" lang="en-US" altLang="zh-CN" sz="2400" b="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kumimoji="1" lang="en-US" altLang="zh-CN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zh-CN" alt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kumimoji="1" lang="en-US" altLang="zh-CN" sz="2400" b="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1" lang="en-US" altLang="zh-CN" sz="2400" b="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1"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sz="2400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kumimoji="1"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kumimoji="1"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kumimoji="1" lang="en-US" altLang="zh-CN" sz="24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kumimoji="1" lang="en-US" altLang="zh-CN" sz="2400" b="1" i="1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kumimoji="1"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1"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sz="2400" b="1" i="1"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e>
                                    <m:sub>
                                      <m:r>
                                        <a:rPr kumimoji="1"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  <m:r>
                        <a:rPr kumimoji="1" lang="en-US" altLang="zh-CN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26C5D38A-DDBB-5046-BC0C-234CC8B66C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4271" y="5418702"/>
                <a:ext cx="5244193" cy="1073755"/>
              </a:xfrm>
              <a:prstGeom prst="rect">
                <a:avLst/>
              </a:prstGeom>
              <a:blipFill>
                <a:blip r:embed="rId6"/>
                <a:stretch>
                  <a:fillRect t="-118605" b="-1569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53A37678-0520-9C4A-8472-9CA2FF45D108}"/>
              </a:ext>
            </a:extLst>
          </p:cNvPr>
          <p:cNvSpPr txBox="1"/>
          <p:nvPr/>
        </p:nvSpPr>
        <p:spPr>
          <a:xfrm>
            <a:off x="1703778" y="5694745"/>
            <a:ext cx="2713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rgbClr val="FF0000"/>
                </a:solidFill>
                <a:latin typeface="Gill Sans MT" panose="020B0502020104020203" pitchFamily="34" charset="0"/>
              </a:rPr>
              <a:t>Derive</a:t>
            </a:r>
            <a:r>
              <a:rPr kumimoji="1" lang="zh-CN" altLang="en-US" sz="2000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  <a:latin typeface="Gill Sans MT" panose="020B0502020104020203" pitchFamily="34" charset="0"/>
              </a:rPr>
              <a:t>the</a:t>
            </a:r>
            <a:r>
              <a:rPr kumimoji="1" lang="zh-CN" altLang="en-US" sz="2000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  <a:latin typeface="Gill Sans MT" panose="020B0502020104020203" pitchFamily="34" charset="0"/>
              </a:rPr>
              <a:t>Basic</a:t>
            </a:r>
            <a:r>
              <a:rPr kumimoji="1" lang="zh-CN" altLang="en-US" sz="2000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  <a:latin typeface="Gill Sans MT" panose="020B0502020104020203" pitchFamily="34" charset="0"/>
              </a:rPr>
              <a:t>DURA:</a:t>
            </a:r>
            <a:endParaRPr kumimoji="1" lang="zh-CN" altLang="en-US" sz="2000" dirty="0">
              <a:solidFill>
                <a:srgbClr val="FF0000"/>
              </a:solidFill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标题 1">
                <a:extLst>
                  <a:ext uri="{FF2B5EF4-FFF2-40B4-BE49-F238E27FC236}">
                    <a16:creationId xmlns:a16="http://schemas.microsoft.com/office/drawing/2014/main" id="{EA763048-BE6B-1643-8542-E3010F6E21F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22316" y="0"/>
                <a:ext cx="9468196" cy="1263535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3600" b="1" dirty="0">
                    <a:solidFill>
                      <a:srgbClr val="0070C0"/>
                    </a:solidFill>
                  </a:rPr>
                  <a:t>Part4:</a:t>
                </a:r>
                <a:r>
                  <a:rPr lang="zh-CN" altLang="en-US" sz="3600" b="1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sz="3600" b="1" dirty="0">
                    <a:solidFill>
                      <a:srgbClr val="0070C0"/>
                    </a:solidFill>
                  </a:rPr>
                  <a:t>Regularization</a:t>
                </a:r>
                <a:r>
                  <a:rPr kumimoji="1" lang="zh-CN" altLang="en-US" sz="36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3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𝒓</m:t>
                    </m:r>
                    <m:r>
                      <a:rPr kumimoji="1" lang="en-US" altLang="zh-CN" sz="3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zh-CN" altLang="en-US" sz="3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3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" altLang="zh-CN" sz="3600" b="1" dirty="0">
                  <a:solidFill>
                    <a:srgbClr val="0070C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2" name="标题 1">
                <a:extLst>
                  <a:ext uri="{FF2B5EF4-FFF2-40B4-BE49-F238E27FC236}">
                    <a16:creationId xmlns:a16="http://schemas.microsoft.com/office/drawing/2014/main" id="{EA763048-BE6B-1643-8542-E3010F6E21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22316" y="0"/>
                <a:ext cx="9468196" cy="1263535"/>
              </a:xfrm>
              <a:blipFill>
                <a:blip r:embed="rId7"/>
                <a:stretch>
                  <a:fillRect l="-20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A8F87812-F0BC-2B48-91A2-C9A1159C23E0}"/>
              </a:ext>
            </a:extLst>
          </p:cNvPr>
          <p:cNvSpPr txBox="1"/>
          <p:nvPr/>
        </p:nvSpPr>
        <p:spPr>
          <a:xfrm>
            <a:off x="1490071" y="3580064"/>
            <a:ext cx="1451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rgbClr val="FF0000"/>
                </a:solidFill>
                <a:latin typeface="Gill Sans MT" panose="020B0502020104020203" pitchFamily="34" charset="0"/>
              </a:rPr>
              <a:t>Notice</a:t>
            </a:r>
            <a:r>
              <a:rPr kumimoji="1" lang="zh-CN" altLang="en-US" sz="2000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  <a:latin typeface="Gill Sans MT" panose="020B0502020104020203" pitchFamily="34" charset="0"/>
              </a:rPr>
              <a:t>that</a:t>
            </a:r>
            <a:r>
              <a:rPr kumimoji="1" lang="zh-CN" altLang="en-US" sz="2000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A868E9D-A5EF-F94A-8E93-AF9F5DE68E9C}"/>
              </a:ext>
            </a:extLst>
          </p:cNvPr>
          <p:cNvSpPr txBox="1"/>
          <p:nvPr/>
        </p:nvSpPr>
        <p:spPr>
          <a:xfrm>
            <a:off x="1444238" y="4727158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rgbClr val="FF0000"/>
                </a:solidFill>
                <a:latin typeface="Gill Sans MT" panose="020B0502020104020203" pitchFamily="34" charset="0"/>
              </a:rPr>
              <a:t>Such</a:t>
            </a:r>
            <a:r>
              <a:rPr kumimoji="1" lang="zh-CN" altLang="en-US" sz="2000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  <a:latin typeface="Gill Sans MT" panose="020B0502020104020203" pitchFamily="34" charset="0"/>
              </a:rPr>
              <a:t>that</a:t>
            </a:r>
            <a:r>
              <a:rPr kumimoji="1" lang="zh-CN" altLang="en-US" sz="2000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</a:p>
        </p:txBody>
      </p:sp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C1513868-8294-A046-A14A-C59EC2E1F4F1}"/>
              </a:ext>
            </a:extLst>
          </p:cNvPr>
          <p:cNvCxnSpPr>
            <a:cxnSpLocks/>
          </p:cNvCxnSpPr>
          <p:nvPr/>
        </p:nvCxnSpPr>
        <p:spPr>
          <a:xfrm flipH="1">
            <a:off x="1444239" y="3394295"/>
            <a:ext cx="8208808" cy="14086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9BC1FB37-D605-3E4C-8A85-AE2970A5E2E4}"/>
              </a:ext>
            </a:extLst>
          </p:cNvPr>
          <p:cNvCxnSpPr>
            <a:cxnSpLocks/>
          </p:cNvCxnSpPr>
          <p:nvPr/>
        </p:nvCxnSpPr>
        <p:spPr>
          <a:xfrm flipH="1">
            <a:off x="1558931" y="5378044"/>
            <a:ext cx="8208808" cy="14086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154B405-AFBC-3949-A6A7-07C7EF794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5687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Outline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55464"/>
            <a:ext cx="10515600" cy="4821499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Background</a:t>
            </a:r>
          </a:p>
          <a:p>
            <a:r>
              <a:rPr kumimoji="1" lang="en-US" altLang="zh-CN" dirty="0"/>
              <a:t>Motivation</a:t>
            </a:r>
          </a:p>
          <a:p>
            <a:r>
              <a:rPr kumimoji="1" lang="en-US" altLang="zh-CN" dirty="0"/>
              <a:t>Understanding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KGE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components</a:t>
            </a:r>
          </a:p>
          <a:p>
            <a:r>
              <a:rPr kumimoji="1" lang="en-US" altLang="zh-CN" dirty="0"/>
              <a:t>Searching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experiments</a:t>
            </a:r>
          </a:p>
          <a:p>
            <a:r>
              <a:rPr kumimoji="1" lang="en-US" altLang="zh-CN" dirty="0"/>
              <a:t>Key takeaway</a:t>
            </a:r>
          </a:p>
          <a:p>
            <a:endParaRPr kumimoji="1" lang="en-US" altLang="zh-CN" dirty="0"/>
          </a:p>
          <a:p>
            <a:pPr lvl="1"/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1F8D2E-A11D-144B-88B6-B56A807C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65949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8195" y="979460"/>
            <a:ext cx="5209987" cy="3456244"/>
          </a:xfrm>
        </p:spPr>
        <p:txBody>
          <a:bodyPr>
            <a:normAutofit lnSpcReduction="10000"/>
          </a:bodyPr>
          <a:lstStyle/>
          <a:p>
            <a:pPr lvl="1"/>
            <a:r>
              <a:rPr kumimoji="1" lang="en-US" altLang="zh-CN" dirty="0"/>
              <a:t>Explanation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basic</a:t>
            </a:r>
            <a:r>
              <a:rPr kumimoji="1" lang="zh-CN" altLang="en-US" dirty="0"/>
              <a:t> </a:t>
            </a:r>
            <a:r>
              <a:rPr kumimoji="1" lang="en-US" altLang="zh-CN" dirty="0"/>
              <a:t>DURA</a:t>
            </a:r>
          </a:p>
          <a:p>
            <a:pPr lvl="2"/>
            <a:r>
              <a:rPr kumimoji="1" lang="en-US" altLang="zh-CN" dirty="0"/>
              <a:t>(felid,</a:t>
            </a:r>
            <a:r>
              <a:rPr kumimoji="1" lang="zh-CN" altLang="en-US" dirty="0"/>
              <a:t> </a:t>
            </a:r>
            <a:r>
              <a:rPr kumimoji="1" lang="en-US" altLang="zh-CN" dirty="0"/>
              <a:t>include,</a:t>
            </a:r>
            <a:r>
              <a:rPr kumimoji="1" lang="zh-CN" altLang="en-US" dirty="0"/>
              <a:t> </a:t>
            </a:r>
            <a:r>
              <a:rPr kumimoji="1" lang="en-US" altLang="zh-CN" dirty="0"/>
              <a:t>tigers)</a:t>
            </a:r>
          </a:p>
          <a:p>
            <a:pPr lvl="2"/>
            <a:r>
              <a:rPr kumimoji="1" lang="en-US" altLang="zh-CN" dirty="0"/>
              <a:t>(felid,</a:t>
            </a:r>
            <a:r>
              <a:rPr kumimoji="1" lang="zh-CN" altLang="en-US" dirty="0"/>
              <a:t> </a:t>
            </a:r>
            <a:r>
              <a:rPr kumimoji="1" lang="en-US" altLang="zh-CN" dirty="0"/>
              <a:t>include,</a:t>
            </a:r>
            <a:r>
              <a:rPr kumimoji="1" lang="zh-CN" altLang="en-US" dirty="0"/>
              <a:t> </a:t>
            </a:r>
            <a:r>
              <a:rPr kumimoji="1" lang="en-US" altLang="zh-CN" dirty="0"/>
              <a:t>lions)</a:t>
            </a:r>
          </a:p>
          <a:p>
            <a:pPr marL="0" indent="0">
              <a:buNone/>
            </a:pPr>
            <a:r>
              <a:rPr kumimoji="1" lang="en-US" altLang="zh-CN" sz="1800" dirty="0"/>
              <a:t>→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representation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of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tigers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and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lions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should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be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similar</a:t>
            </a:r>
          </a:p>
          <a:p>
            <a:pPr lvl="2"/>
            <a:endParaRPr kumimoji="1" lang="en-US" altLang="zh-CN" dirty="0"/>
          </a:p>
          <a:p>
            <a:pPr lvl="2"/>
            <a:endParaRPr kumimoji="1" lang="en-US" altLang="zh-CN" dirty="0"/>
          </a:p>
          <a:p>
            <a:pPr lvl="2"/>
            <a:endParaRPr kumimoji="1" lang="en-US" altLang="zh-CN" dirty="0"/>
          </a:p>
          <a:p>
            <a:pPr lvl="2"/>
            <a:endParaRPr kumimoji="1" lang="en-US" altLang="zh-CN" dirty="0"/>
          </a:p>
          <a:p>
            <a:pPr lvl="2"/>
            <a:r>
              <a:rPr kumimoji="1" lang="en-US" altLang="zh-CN" dirty="0"/>
              <a:t>(tigers,</a:t>
            </a:r>
            <a:r>
              <a:rPr kumimoji="1" lang="zh-CN" altLang="en-US" dirty="0"/>
              <a:t> </a:t>
            </a:r>
            <a:r>
              <a:rPr kumimoji="1" lang="en-US" altLang="zh-CN" dirty="0"/>
              <a:t>is,</a:t>
            </a:r>
            <a:r>
              <a:rPr kumimoji="1" lang="zh-CN" altLang="en-US" dirty="0"/>
              <a:t> </a:t>
            </a:r>
            <a:r>
              <a:rPr kumimoji="1" lang="en-US" altLang="zh-CN" dirty="0"/>
              <a:t>mammals)</a:t>
            </a:r>
          </a:p>
          <a:p>
            <a:pPr lvl="2"/>
            <a:r>
              <a:rPr kumimoji="1" lang="en-US" altLang="zh-CN" dirty="0">
                <a:solidFill>
                  <a:srgbClr val="FF0000"/>
                </a:solidFill>
              </a:rPr>
              <a:t>to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predict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(lions,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is,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mammals)?</a:t>
            </a:r>
          </a:p>
          <a:p>
            <a:pPr lvl="2"/>
            <a:endParaRPr kumimoji="1" lang="en-US" altLang="zh-CN" dirty="0"/>
          </a:p>
          <a:p>
            <a:pPr lvl="2"/>
            <a:endParaRPr kumimoji="1" lang="en-US" altLang="zh-CN" dirty="0"/>
          </a:p>
          <a:p>
            <a:pPr lvl="2"/>
            <a:endParaRPr kumimoji="1"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F978DB5-3B57-F64A-B453-98B0BE601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41" y="4236010"/>
            <a:ext cx="4167443" cy="202077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81B1037-0D3B-3641-999A-E20477621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377" y="2310218"/>
            <a:ext cx="2657108" cy="11187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标题 1">
                <a:extLst>
                  <a:ext uri="{FF2B5EF4-FFF2-40B4-BE49-F238E27FC236}">
                    <a16:creationId xmlns:a16="http://schemas.microsoft.com/office/drawing/2014/main" id="{98DD0A9C-8D67-564E-AE09-F3541709484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22316" y="0"/>
                <a:ext cx="9468196" cy="1263535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3600" b="1" dirty="0">
                    <a:solidFill>
                      <a:srgbClr val="0070C0"/>
                    </a:solidFill>
                  </a:rPr>
                  <a:t>Part4:</a:t>
                </a:r>
                <a:r>
                  <a:rPr lang="zh-CN" altLang="en-US" sz="3600" b="1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sz="3600" b="1" dirty="0">
                    <a:solidFill>
                      <a:srgbClr val="0070C0"/>
                    </a:solidFill>
                  </a:rPr>
                  <a:t>Regularization</a:t>
                </a:r>
                <a:r>
                  <a:rPr kumimoji="1" lang="zh-CN" altLang="en-US" sz="36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3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𝒓</m:t>
                    </m:r>
                    <m:r>
                      <a:rPr kumimoji="1" lang="en-US" altLang="zh-CN" sz="3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zh-CN" altLang="en-US" sz="3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3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" altLang="zh-CN" sz="3600" b="1" dirty="0">
                  <a:solidFill>
                    <a:srgbClr val="0070C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8" name="标题 1">
                <a:extLst>
                  <a:ext uri="{FF2B5EF4-FFF2-40B4-BE49-F238E27FC236}">
                    <a16:creationId xmlns:a16="http://schemas.microsoft.com/office/drawing/2014/main" id="{98DD0A9C-8D67-564E-AE09-F354170948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22316" y="0"/>
                <a:ext cx="9468196" cy="1263535"/>
              </a:xfrm>
              <a:blipFill>
                <a:blip r:embed="rId4"/>
                <a:stretch>
                  <a:fillRect l="-20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内容占位符 2">
            <a:extLst>
              <a:ext uri="{FF2B5EF4-FFF2-40B4-BE49-F238E27FC236}">
                <a16:creationId xmlns:a16="http://schemas.microsoft.com/office/drawing/2014/main" id="{81D54C22-4736-D04C-B357-580424E46AE8}"/>
              </a:ext>
            </a:extLst>
          </p:cNvPr>
          <p:cNvSpPr txBox="1">
            <a:spLocks/>
          </p:cNvSpPr>
          <p:nvPr/>
        </p:nvSpPr>
        <p:spPr>
          <a:xfrm>
            <a:off x="5380971" y="998344"/>
            <a:ext cx="4000745" cy="70991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b="0" i="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b="0" i="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b="0" i="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b="0" i="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b="0" i="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400" dirty="0"/>
              <a:t>Basic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DURA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→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DURA</a:t>
            </a:r>
          </a:p>
          <a:p>
            <a:pPr lvl="1"/>
            <a:r>
              <a:rPr kumimoji="1" lang="en-US" altLang="zh-CN" sz="2000" dirty="0"/>
              <a:t>act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on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tails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→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heads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and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tails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3D45F33A-DF0D-F04A-A9EA-CF5C3078A516}"/>
                  </a:ext>
                </a:extLst>
              </p:cNvPr>
              <p:cNvSpPr/>
              <p:nvPr/>
            </p:nvSpPr>
            <p:spPr>
              <a:xfrm>
                <a:off x="5380971" y="1799056"/>
                <a:ext cx="3063852" cy="4113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𝑇𝐹𝐵</m:t>
                          </m:r>
                        </m:sub>
                      </m:sSub>
                      <m:d>
                        <m:d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kumimoji="1" lang="en-US" altLang="zh-CN" b="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kumimoji="1"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zh-CN" alt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kumimoji="1" lang="en-US" altLang="zh-CN" b="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1" lang="en-US" altLang="zh-CN" b="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𝑅𝑒</m:t>
                      </m:r>
                      <m:d>
                        <m:d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kumimoji="1" lang="en-US" altLang="zh-CN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b="1" i="1" smtClean="0"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Sup>
                            <m:sSubSup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3D45F33A-DF0D-F04A-A9EA-CF5C3078A5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0971" y="1799056"/>
                <a:ext cx="3063852" cy="411395"/>
              </a:xfrm>
              <a:prstGeom prst="rect">
                <a:avLst/>
              </a:prstGeom>
              <a:blipFill>
                <a:blip r:embed="rId5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0CBD9BE4-B5FF-2B42-8CBF-112B8B9C5EE0}"/>
                  </a:ext>
                </a:extLst>
              </p:cNvPr>
              <p:cNvSpPr/>
              <p:nvPr/>
            </p:nvSpPr>
            <p:spPr>
              <a:xfrm>
                <a:off x="5216216" y="2277337"/>
                <a:ext cx="3393365" cy="5021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zh-CN" altLang="en-US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𝐷𝐵</m:t>
                          </m:r>
                        </m:sub>
                      </m:sSub>
                      <m:d>
                        <m:d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kumimoji="1" lang="en-US" altLang="zh-CN" b="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kumimoji="1"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zh-CN" alt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kumimoji="1" lang="en-US" altLang="zh-CN" b="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1" lang="en-US" altLang="zh-CN" b="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=−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b="1" i="1"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kumimoji="1" lang="en-US" altLang="zh-CN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1"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kumimoji="1" lang="en-US" altLang="zh-CN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zh-CN" b="1" i="1"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1" lang="en-US" altLang="zh-CN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1"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kumimoji="1" lang="zh-CN" altLang="en-US" b="1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kumimoji="1" lang="en-US" altLang="zh-CN" b="1" i="1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kumimoji="1" lang="en-US" altLang="zh-CN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0CBD9BE4-B5FF-2B42-8CBF-112B8B9C5E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6216" y="2277337"/>
                <a:ext cx="3393365" cy="502189"/>
              </a:xfrm>
              <a:prstGeom prst="rect">
                <a:avLst/>
              </a:prstGeom>
              <a:blipFill>
                <a:blip r:embed="rId6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04422D4B-5CB7-7949-B5AE-54481C57ABA4}"/>
                  </a:ext>
                </a:extLst>
              </p:cNvPr>
              <p:cNvSpPr/>
              <p:nvPr/>
            </p:nvSpPr>
            <p:spPr>
              <a:xfrm>
                <a:off x="5383988" y="2740594"/>
                <a:ext cx="3298019" cy="8285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kumimoji="1"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1" lang="zh-CN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kumimoji="1" lang="en-US" altLang="zh-CN" b="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kumimoji="1"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zh-CN" alt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kumimoji="1" lang="en-US" altLang="zh-CN" b="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1" lang="en-US" altLang="zh-CN" b="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kumimoji="1"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1"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kumimoji="1" lang="en-US" altLang="zh-CN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kumimoji="1"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kumimoji="1" lang="en-US" altLang="zh-CN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kumimoji="1" lang="en-US" altLang="zh-CN" b="1" i="1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kumimoji="1" lang="en-US" altLang="zh-CN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kumimoji="1"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1"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b="1" i="1"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e>
                                    <m:sub>
                                      <m:r>
                                        <a:rPr kumimoji="1" lang="en-US" altLang="zh-CN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  <m:r>
                        <a:rPr kumimoji="1" lang="en-US" altLang="zh-CN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04422D4B-5CB7-7949-B5AE-54481C57AB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3988" y="2740594"/>
                <a:ext cx="3298019" cy="828560"/>
              </a:xfrm>
              <a:prstGeom prst="rect">
                <a:avLst/>
              </a:prstGeom>
              <a:blipFill>
                <a:blip r:embed="rId7"/>
                <a:stretch>
                  <a:fillRect l="-766" t="-115385" b="-1523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B22048E0-4D9C-D94B-A2AC-F501812A935B}"/>
                  </a:ext>
                </a:extLst>
              </p:cNvPr>
              <p:cNvSpPr/>
              <p:nvPr/>
            </p:nvSpPr>
            <p:spPr>
              <a:xfrm>
                <a:off x="8765290" y="1755604"/>
                <a:ext cx="3151760" cy="4206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𝑇𝐹𝐵</m:t>
                          </m:r>
                        </m:sub>
                      </m:sSub>
                      <m:d>
                        <m:d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kumimoji="1" lang="en-US" altLang="zh-CN" b="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kumimoji="1"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zh-CN" alt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kumimoji="1" lang="en-US" altLang="zh-CN" b="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1" lang="en-US" altLang="zh-CN" b="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𝑅𝑒</m:t>
                      </m:r>
                      <m:d>
                        <m:d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kumimoji="1" lang="en-US" altLang="zh-CN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b="1" i="1" smtClean="0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Sup>
                            <m:sSubSup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kumimoji="1"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b="1" i="1" smtClean="0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kumimoji="1" lang="en-US" altLang="zh-CN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r>
                                <a:rPr kumimoji="1" lang="en-US" altLang="zh-CN" b="1" i="1" smtClean="0"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B22048E0-4D9C-D94B-A2AC-F501812A93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5290" y="1755604"/>
                <a:ext cx="3151760" cy="420628"/>
              </a:xfrm>
              <a:prstGeom prst="rect">
                <a:avLst/>
              </a:prstGeom>
              <a:blipFill>
                <a:blip r:embed="rId8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ACDB5465-E42A-BD42-8FBA-F30A2A7F8E36}"/>
                  </a:ext>
                </a:extLst>
              </p:cNvPr>
              <p:cNvSpPr/>
              <p:nvPr/>
            </p:nvSpPr>
            <p:spPr>
              <a:xfrm>
                <a:off x="8652370" y="2212041"/>
                <a:ext cx="3438826" cy="5114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zh-CN" altLang="en-US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𝐷𝐵</m:t>
                          </m:r>
                        </m:sub>
                      </m:sSub>
                      <m:d>
                        <m:d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kumimoji="1" lang="en-US" altLang="zh-CN" b="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kumimoji="1"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zh-CN" alt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kumimoji="1" lang="en-US" altLang="zh-CN" b="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1" lang="en-US" altLang="zh-CN" b="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=−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1"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sSub>
                                    <m:sSubPr>
                                      <m:ctrlPr>
                                        <a:rPr kumimoji="1"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b="1" i="1"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e>
                                    <m:sub>
                                      <m:r>
                                        <a:rPr kumimoji="1" lang="en-US" altLang="zh-CN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kumimoji="1" lang="en-US" altLang="zh-CN" b="1" i="1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kumimoji="1" lang="en-US" altLang="zh-CN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kumimoji="1" lang="en-US" altLang="zh-CN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1"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b="1" i="1"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kumimoji="1" lang="en-US" altLang="zh-CN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ACDB5465-E42A-BD42-8FBA-F30A2A7F8E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2370" y="2212041"/>
                <a:ext cx="3438826" cy="51142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6F1EF656-938D-FC4F-B371-291F1EA72BA8}"/>
                  </a:ext>
                </a:extLst>
              </p:cNvPr>
              <p:cNvSpPr/>
              <p:nvPr/>
            </p:nvSpPr>
            <p:spPr>
              <a:xfrm>
                <a:off x="8737592" y="2704110"/>
                <a:ext cx="3343479" cy="8285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kumimoji="1"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1" lang="zh-CN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kumimoji="1" lang="en-US" altLang="zh-CN" b="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kumimoji="1"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zh-CN" alt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kumimoji="1" lang="en-US" altLang="zh-CN" b="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1" lang="en-US" altLang="zh-CN" b="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kumimoji="1"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kumimoji="1"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sSub>
                                        <m:sSubPr>
                                          <m:ctrlPr>
                                            <a:rPr kumimoji="1"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zh-CN" b="1" i="1"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kumimoji="1" lang="en-US" altLang="zh-CN" b="1" i="1"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kumimoji="1" lang="en-US" altLang="zh-CN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kumimoji="1" lang="en-US" altLang="zh-CN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b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kumimoji="1"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1"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kumimoji="1" lang="en-US" altLang="zh-CN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  <m:r>
                        <a:rPr kumimoji="1" lang="en-US" altLang="zh-CN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6F1EF656-938D-FC4F-B371-291F1EA72B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7592" y="2704110"/>
                <a:ext cx="3343479" cy="828560"/>
              </a:xfrm>
              <a:prstGeom prst="rect">
                <a:avLst/>
              </a:prstGeom>
              <a:blipFill>
                <a:blip r:embed="rId10"/>
                <a:stretch>
                  <a:fillRect l="-755" t="-113636" b="-1484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4DE505B8-26AE-1C47-B275-0A4BD7BCF047}"/>
                  </a:ext>
                </a:extLst>
              </p:cNvPr>
              <p:cNvSpPr/>
              <p:nvPr/>
            </p:nvSpPr>
            <p:spPr>
              <a:xfrm>
                <a:off x="5672369" y="4172645"/>
                <a:ext cx="5164041" cy="10737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𝐷𝑈𝑅𝐴</m:t>
                          </m:r>
                        </m:sub>
                      </m:sSub>
                      <m:r>
                        <a:rPr kumimoji="1"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1" lang="zh-CN" alt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b="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kumimoji="1" lang="en-US" altLang="zh-CN" sz="2400" b="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kumimoji="1" lang="en-US" altLang="zh-CN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zh-CN" alt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kumimoji="1" lang="en-US" altLang="zh-CN" sz="2400" b="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1" lang="en-US" altLang="zh-CN" sz="2400" b="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1"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sz="2400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kumimoji="1"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kumimoji="1"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kumimoji="1" lang="en-US" altLang="zh-CN" sz="24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kumimoji="1" lang="en-US" altLang="zh-CN" sz="2400" b="1" i="1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kumimoji="1"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1"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sz="2400" b="1" i="1"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e>
                                    <m:sub>
                                      <m:r>
                                        <a:rPr kumimoji="1"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  <m:r>
                        <a:rPr kumimoji="1" lang="en-US" altLang="zh-CN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4DE505B8-26AE-1C47-B275-0A4BD7BCF0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2369" y="4172645"/>
                <a:ext cx="5164041" cy="1073755"/>
              </a:xfrm>
              <a:prstGeom prst="rect">
                <a:avLst/>
              </a:prstGeom>
              <a:blipFill>
                <a:blip r:embed="rId11"/>
                <a:stretch>
                  <a:fillRect t="-118605" b="-1569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6">
            <a:extLst>
              <a:ext uri="{FF2B5EF4-FFF2-40B4-BE49-F238E27FC236}">
                <a16:creationId xmlns:a16="http://schemas.microsoft.com/office/drawing/2014/main" id="{74EC9441-67E1-0741-A0D6-FCDFDB01242C}"/>
              </a:ext>
            </a:extLst>
          </p:cNvPr>
          <p:cNvSpPr txBox="1"/>
          <p:nvPr/>
        </p:nvSpPr>
        <p:spPr>
          <a:xfrm>
            <a:off x="5767798" y="3895289"/>
            <a:ext cx="1802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FF0000"/>
                </a:solidFill>
                <a:latin typeface="Gill Sans MT" panose="020B0502020104020203" pitchFamily="34" charset="0"/>
              </a:rPr>
              <a:t>Basic</a:t>
            </a:r>
            <a:r>
              <a:rPr kumimoji="1" lang="zh-CN" altLang="en-US" sz="2400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solidFill>
                  <a:srgbClr val="FF0000"/>
                </a:solidFill>
                <a:latin typeface="Gill Sans MT" panose="020B0502020104020203" pitchFamily="34" charset="0"/>
              </a:rPr>
              <a:t>DURA:</a:t>
            </a:r>
            <a:endParaRPr kumimoji="1" lang="zh-CN" altLang="en-US" sz="2400" dirty="0">
              <a:solidFill>
                <a:srgbClr val="FF0000"/>
              </a:solidFill>
              <a:latin typeface="Gill Sans MT" panose="020B0502020104020203" pitchFamily="34" charset="0"/>
            </a:endParaRPr>
          </a:p>
        </p:txBody>
      </p:sp>
      <p:sp>
        <p:nvSpPr>
          <p:cNvPr id="18" name="文本框 9">
            <a:extLst>
              <a:ext uri="{FF2B5EF4-FFF2-40B4-BE49-F238E27FC236}">
                <a16:creationId xmlns:a16="http://schemas.microsoft.com/office/drawing/2014/main" id="{53A37678-0520-9C4A-8472-9CA2FF45D108}"/>
              </a:ext>
            </a:extLst>
          </p:cNvPr>
          <p:cNvSpPr txBox="1"/>
          <p:nvPr/>
        </p:nvSpPr>
        <p:spPr>
          <a:xfrm>
            <a:off x="5804732" y="5062091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400" dirty="0">
                <a:solidFill>
                  <a:srgbClr val="FF0000"/>
                </a:solidFill>
                <a:latin typeface="Gill Sans MT" panose="020B0502020104020203" pitchFamily="34" charset="0"/>
              </a:rPr>
              <a:t>DURA:</a:t>
            </a:r>
            <a:endParaRPr kumimoji="1" lang="zh-CN" altLang="en-US" sz="2400" dirty="0">
              <a:solidFill>
                <a:srgbClr val="FF0000"/>
              </a:solidFill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56F10AC7-E7DF-A84A-9DC9-7C40E981BE70}"/>
                  </a:ext>
                </a:extLst>
              </p:cNvPr>
              <p:cNvSpPr/>
              <p:nvPr/>
            </p:nvSpPr>
            <p:spPr>
              <a:xfrm>
                <a:off x="5767798" y="5292924"/>
                <a:ext cx="6323398" cy="9101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  <m:t>𝐷𝑈𝑅𝐴</m:t>
                          </m:r>
                        </m:sub>
                      </m:sSub>
                      <m:r>
                        <a:rPr kumimoji="1" lang="en-US" altLang="zh-CN" sz="20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1" lang="zh-CN" alt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b="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kumimoji="1" lang="en-US" altLang="zh-CN" sz="2000" b="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kumimoji="1" lang="en-US" altLang="zh-CN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zh-CN" altLang="en-US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kumimoji="1" lang="en-US" altLang="zh-CN" sz="2000" b="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1" lang="en-US" altLang="zh-CN" sz="2000" b="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1"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sz="2000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kumimoji="1"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kumimoji="1"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kumimoji="1" lang="en-US" altLang="zh-CN" sz="20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kumimoji="1" lang="en-US" altLang="zh-CN" sz="2000" b="1" i="1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kumimoji="1"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1"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sz="2000" b="1" i="1"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e>
                                    <m:sub>
                                      <m:r>
                                        <a:rPr kumimoji="1"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000" b="1" i="1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2000" b="1" i="1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</m:e>
                          </m:d>
                        </m:e>
                        <m:sub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kumimoji="1" lang="en-US" altLang="zh-CN" sz="20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000" b="1" i="1"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kumimoji="1" lang="en-US" altLang="zh-CN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56F10AC7-E7DF-A84A-9DC9-7C40E981BE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7798" y="5292924"/>
                <a:ext cx="6323398" cy="910186"/>
              </a:xfrm>
              <a:prstGeom prst="rect">
                <a:avLst/>
              </a:prstGeom>
              <a:blipFill>
                <a:blip r:embed="rId12"/>
                <a:stretch>
                  <a:fillRect t="-113699" b="-1520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C0AE6CDB-843C-9A46-8F57-BEEC7C58269E}"/>
              </a:ext>
            </a:extLst>
          </p:cNvPr>
          <p:cNvCxnSpPr>
            <a:cxnSpLocks/>
          </p:cNvCxnSpPr>
          <p:nvPr/>
        </p:nvCxnSpPr>
        <p:spPr>
          <a:xfrm flipH="1">
            <a:off x="5380971" y="3749429"/>
            <a:ext cx="6536079" cy="14985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173811C-B934-684B-85FD-BE5215A5C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194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8195" y="979459"/>
            <a:ext cx="6843193" cy="3252299"/>
          </a:xfrm>
        </p:spPr>
        <p:txBody>
          <a:bodyPr>
            <a:normAutofit/>
          </a:bodyPr>
          <a:lstStyle/>
          <a:p>
            <a:pPr lvl="1"/>
            <a:r>
              <a:rPr kumimoji="1" lang="en-US" altLang="zh-CN" dirty="0"/>
              <a:t>Practical</a:t>
            </a:r>
            <a:r>
              <a:rPr kumimoji="1" lang="zh-CN" altLang="en-US" dirty="0"/>
              <a:t> </a:t>
            </a:r>
            <a:r>
              <a:rPr kumimoji="1" lang="en-US" altLang="zh-CN" dirty="0"/>
              <a:t>usage</a:t>
            </a:r>
            <a:r>
              <a:rPr kumimoji="1" lang="zh-CN" altLang="en-US" dirty="0"/>
              <a:t> </a:t>
            </a:r>
            <a:r>
              <a:rPr kumimoji="1" lang="en-US" altLang="zh-CN" dirty="0"/>
              <a:t>(in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weighted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form)</a:t>
            </a:r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/>
          </a:p>
          <a:p>
            <a:pPr lvl="1"/>
            <a:r>
              <a:rPr kumimoji="1" lang="en-US" altLang="zh-CN" dirty="0"/>
              <a:t>Smaller</a:t>
            </a:r>
            <a:r>
              <a:rPr kumimoji="1" lang="zh-CN" altLang="en-US" dirty="0"/>
              <a:t> </a:t>
            </a:r>
            <a:r>
              <a:rPr kumimoji="1" lang="en-US" altLang="zh-CN" dirty="0"/>
              <a:t>dataset</a:t>
            </a:r>
            <a:r>
              <a:rPr kumimoji="1" lang="zh-CN" altLang="en-US" dirty="0"/>
              <a:t> </a:t>
            </a:r>
            <a:r>
              <a:rPr kumimoji="1" lang="en-US" altLang="zh-CN" dirty="0"/>
              <a:t>scale,</a:t>
            </a:r>
            <a:r>
              <a:rPr kumimoji="1" lang="zh-CN" altLang="en-US" dirty="0"/>
              <a:t> </a:t>
            </a:r>
            <a:r>
              <a:rPr kumimoji="1" lang="en-US" altLang="zh-CN" dirty="0"/>
              <a:t>larger</a:t>
            </a:r>
            <a:r>
              <a:rPr kumimoji="1" lang="zh-CN" altLang="en-US" dirty="0"/>
              <a:t> </a:t>
            </a:r>
            <a:r>
              <a:rPr kumimoji="1" lang="en-US" altLang="zh-CN" dirty="0"/>
              <a:t>improvement</a:t>
            </a:r>
          </a:p>
          <a:p>
            <a:pPr lvl="1"/>
            <a:endParaRPr kumimoji="1" lang="en-US" altLang="zh-CN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F83E0F6-3E0C-CE46-A8AC-0E827DA288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286"/>
          <a:stretch/>
        </p:blipFill>
        <p:spPr>
          <a:xfrm>
            <a:off x="611935" y="3451661"/>
            <a:ext cx="6124445" cy="12135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5C841C7-6EFF-1F4D-A8BC-18D6DDC0D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551" y="1566556"/>
            <a:ext cx="5231876" cy="1206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30F65B6-ACBC-EE4D-BD20-5D5C70E495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1506"/>
          <a:stretch/>
        </p:blipFill>
        <p:spPr>
          <a:xfrm>
            <a:off x="7427930" y="1052999"/>
            <a:ext cx="4145602" cy="215466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D6FD063-C6E9-1D4A-8930-E293458501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3881" y="3740854"/>
            <a:ext cx="4873701" cy="221299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5964E10-F871-5A47-BD0A-98714D47E3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6234" y="5911315"/>
            <a:ext cx="3513154" cy="7870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id="{37313373-00E5-AA47-911A-9DFA25A98E2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22316" y="0"/>
                <a:ext cx="9468196" cy="1263535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3600" b="1" dirty="0">
                    <a:solidFill>
                      <a:srgbClr val="0070C0"/>
                    </a:solidFill>
                  </a:rPr>
                  <a:t>Part4:</a:t>
                </a:r>
                <a:r>
                  <a:rPr lang="zh-CN" altLang="en-US" sz="3600" b="1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sz="3600" b="1" dirty="0">
                    <a:solidFill>
                      <a:srgbClr val="0070C0"/>
                    </a:solidFill>
                  </a:rPr>
                  <a:t>Regularization</a:t>
                </a:r>
                <a:r>
                  <a:rPr kumimoji="1" lang="zh-CN" altLang="en-US" sz="36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3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𝒓</m:t>
                    </m:r>
                    <m:r>
                      <a:rPr kumimoji="1" lang="en-US" altLang="zh-CN" sz="3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zh-CN" altLang="en-US" sz="3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3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" altLang="zh-CN" sz="3600" b="1" dirty="0">
                  <a:solidFill>
                    <a:srgbClr val="0070C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id="{37313373-00E5-AA47-911A-9DFA25A98E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22316" y="0"/>
                <a:ext cx="9468196" cy="1263535"/>
              </a:xfrm>
              <a:blipFill>
                <a:blip r:embed="rId7"/>
                <a:stretch>
                  <a:fillRect l="-20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47E46840-F331-614A-871E-52361B3DCF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612" y="5322895"/>
            <a:ext cx="6124444" cy="109458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170A98BC-DEBD-7F47-A1C5-B1D859DFDF0D}"/>
              </a:ext>
            </a:extLst>
          </p:cNvPr>
          <p:cNvSpPr txBox="1"/>
          <p:nvPr/>
        </p:nvSpPr>
        <p:spPr>
          <a:xfrm>
            <a:off x="643376" y="4792712"/>
            <a:ext cx="3975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Gill Sans MT" panose="020B0502020104020203" pitchFamily="34" charset="0"/>
              </a:rPr>
              <a:t>KG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→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TKG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(ICLR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2020)</a:t>
            </a:r>
            <a:r>
              <a:rPr kumimoji="1" lang="en-US" altLang="zh-CN" sz="2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[10]</a:t>
            </a:r>
            <a:endParaRPr kumimoji="1" lang="zh-CN" altLang="en-US" sz="2400" baseline="30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D3661D5C-9DB3-B54E-A243-FF2798A4C7D0}"/>
                  </a:ext>
                </a:extLst>
              </p:cNvPr>
              <p:cNvSpPr txBox="1"/>
              <p:nvPr/>
            </p:nvSpPr>
            <p:spPr>
              <a:xfrm>
                <a:off x="7647578" y="159624"/>
                <a:ext cx="3645550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zh-CN" dirty="0">
                    <a:latin typeface="Gill Sans MT" panose="020B0502020104020203" pitchFamily="34" charset="0"/>
                  </a:rPr>
                  <a:t>T-SNE</a:t>
                </a:r>
                <a:r>
                  <a:rPr kumimoji="1" lang="zh-CN" altLang="en-US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dirty="0">
                    <a:latin typeface="Gill Sans MT" panose="020B0502020104020203" pitchFamily="34" charset="0"/>
                  </a:rPr>
                  <a:t>visualization:</a:t>
                </a:r>
                <a:r>
                  <a:rPr kumimoji="1" lang="zh-CN" altLang="en-US" dirty="0">
                    <a:latin typeface="Gill Sans MT" panose="020B0502020104020203" pitchFamily="34" charset="0"/>
                  </a:rPr>
                  <a:t> </a:t>
                </a:r>
                <a:endParaRPr kumimoji="1" lang="en-US" altLang="zh-CN" dirty="0">
                  <a:latin typeface="Gill Sans MT" panose="020B0502020104020203" pitchFamily="34" charset="0"/>
                </a:endParaRPr>
              </a:p>
              <a:p>
                <a:pPr algn="ctr"/>
                <a:r>
                  <a:rPr kumimoji="1" lang="en-US" altLang="zh-CN" dirty="0">
                    <a:latin typeface="Gill Sans MT" panose="020B0502020104020203" pitchFamily="34" charset="0"/>
                  </a:rPr>
                  <a:t>the</a:t>
                </a:r>
                <a:r>
                  <a:rPr kumimoji="1" lang="zh-CN" altLang="en-US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dirty="0">
                    <a:latin typeface="Gill Sans MT" panose="020B0502020104020203" pitchFamily="34" charset="0"/>
                  </a:rPr>
                  <a:t>same</a:t>
                </a:r>
                <a:r>
                  <a:rPr kumimoji="1" lang="zh-CN" altLang="en-US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dirty="0">
                    <a:latin typeface="Gill Sans MT" panose="020B0502020104020203" pitchFamily="34" charset="0"/>
                  </a:rPr>
                  <a:t>query</a:t>
                </a:r>
                <a:r>
                  <a:rPr kumimoji="1" lang="zh-CN" altLang="en-US" dirty="0">
                    <a:latin typeface="Gill Sans MT" panose="020B05020201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zh-CN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𝒉</m:t>
                        </m:r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</m:d>
                    <m:r>
                      <a:rPr kumimoji="1" lang="zh-CN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CN" dirty="0">
                    <a:latin typeface="Gill Sans MT" panose="020B0502020104020203" pitchFamily="34" charset="0"/>
                  </a:rPr>
                  <a:t>are</a:t>
                </a:r>
                <a:r>
                  <a:rPr kumimoji="1" lang="zh-CN" altLang="en-US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dirty="0">
                    <a:latin typeface="Gill Sans MT" panose="020B0502020104020203" pitchFamily="34" charset="0"/>
                  </a:rPr>
                  <a:t>assigned</a:t>
                </a:r>
                <a:r>
                  <a:rPr kumimoji="1" lang="zh-CN" altLang="en-US" dirty="0">
                    <a:latin typeface="Gill Sans MT" panose="020B0502020104020203" pitchFamily="34" charset="0"/>
                  </a:rPr>
                  <a:t> </a:t>
                </a:r>
                <a:endParaRPr kumimoji="1" lang="en-US" altLang="zh-CN" dirty="0">
                  <a:latin typeface="Gill Sans MT" panose="020B0502020104020203" pitchFamily="34" charset="0"/>
                </a:endParaRPr>
              </a:p>
              <a:p>
                <a:pPr algn="ctr"/>
                <a:r>
                  <a:rPr kumimoji="1" lang="en-US" altLang="zh-CN" dirty="0">
                    <a:latin typeface="Gill Sans MT" panose="020B0502020104020203" pitchFamily="34" charset="0"/>
                  </a:rPr>
                  <a:t>more</a:t>
                </a:r>
                <a:r>
                  <a:rPr kumimoji="1" lang="zh-CN" altLang="en-US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dirty="0">
                    <a:latin typeface="Gill Sans MT" panose="020B0502020104020203" pitchFamily="34" charset="0"/>
                  </a:rPr>
                  <a:t>similar</a:t>
                </a:r>
                <a:r>
                  <a:rPr kumimoji="1" lang="zh-CN" altLang="en-US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dirty="0">
                    <a:latin typeface="Gill Sans MT" panose="020B0502020104020203" pitchFamily="34" charset="0"/>
                  </a:rPr>
                  <a:t>representation</a:t>
                </a: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D3661D5C-9DB3-B54E-A243-FF2798A4C7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7578" y="159624"/>
                <a:ext cx="3645550" cy="923330"/>
              </a:xfrm>
              <a:prstGeom prst="rect">
                <a:avLst/>
              </a:prstGeom>
              <a:blipFill>
                <a:blip r:embed="rId9"/>
                <a:stretch>
                  <a:fillRect l="-1042" t="-2703" b="-94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A8B5AA13-6428-5C44-8E73-43309D0111B3}"/>
              </a:ext>
            </a:extLst>
          </p:cNvPr>
          <p:cNvSpPr txBox="1"/>
          <p:nvPr/>
        </p:nvSpPr>
        <p:spPr>
          <a:xfrm>
            <a:off x="7626390" y="3137733"/>
            <a:ext cx="3592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Sparsity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analysis: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DURA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can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reduce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the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storage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usage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682DFC1-6F55-4E46-A8BA-B4E07FB205A3}"/>
              </a:ext>
            </a:extLst>
          </p:cNvPr>
          <p:cNvSpPr/>
          <p:nvPr/>
        </p:nvSpPr>
        <p:spPr>
          <a:xfrm>
            <a:off x="1508604" y="2331175"/>
            <a:ext cx="177745" cy="278461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329CB7A-D02E-7442-B2C8-613882026956}"/>
              </a:ext>
            </a:extLst>
          </p:cNvPr>
          <p:cNvSpPr/>
          <p:nvPr/>
        </p:nvSpPr>
        <p:spPr>
          <a:xfrm>
            <a:off x="5712431" y="3740854"/>
            <a:ext cx="383569" cy="79392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29D2907-263E-2D45-940D-1E6FEDD3100D}"/>
              </a:ext>
            </a:extLst>
          </p:cNvPr>
          <p:cNvSpPr/>
          <p:nvPr/>
        </p:nvSpPr>
        <p:spPr>
          <a:xfrm>
            <a:off x="3925864" y="3740853"/>
            <a:ext cx="383569" cy="79392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329CB7A-D02E-7442-B2C8-613882026956}"/>
              </a:ext>
            </a:extLst>
          </p:cNvPr>
          <p:cNvSpPr/>
          <p:nvPr/>
        </p:nvSpPr>
        <p:spPr>
          <a:xfrm>
            <a:off x="2238298" y="3745453"/>
            <a:ext cx="383569" cy="79392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7EF414-92D3-4341-AC30-1082B31DB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29804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90DE9F8-C26F-7642-AFEF-970E1FEC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22</a:t>
            </a:fld>
            <a:endParaRPr kumimoji="1"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373FA894-5084-A543-8860-69CA649E3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16" y="0"/>
            <a:ext cx="9468196" cy="1263535"/>
          </a:xfrm>
        </p:spPr>
        <p:txBody>
          <a:bodyPr>
            <a:no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</a:rPr>
              <a:t>Part5: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Optimization</a:t>
            </a:r>
            <a:endParaRPr lang="en" altLang="zh-CN" sz="3600" b="1" dirty="0">
              <a:solidFill>
                <a:srgbClr val="0070C0"/>
              </a:solidFill>
              <a:effectLst/>
            </a:endParaRP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D8330E91-D65B-AD44-AB24-042649C2A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316" y="1316700"/>
            <a:ext cx="8292075" cy="21654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dirty="0"/>
              <a:t>Monitoring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convergence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procedure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400" dirty="0"/>
              <a:t>interact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with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other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4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KGE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400" dirty="0"/>
              <a:t>with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plenty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of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hyper-parameters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to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tune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/>
              <a:t>e.g.,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optimizer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/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initializer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/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learning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rate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/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batch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size</a:t>
            </a:r>
            <a:endParaRPr kumimoji="1" lang="en-US" altLang="zh-CN" sz="32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7A32446-A045-9742-97BC-3E70DDE9F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70" y="3550295"/>
            <a:ext cx="5029469" cy="239137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737F2D8-829C-9D44-A3B9-236ADE945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036" y="3597286"/>
            <a:ext cx="3022061" cy="23913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571C2D-253D-ED44-B6FA-590EE9F1E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809" y="3597285"/>
            <a:ext cx="2645319" cy="239136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C8D3C2CE-A263-9848-860D-0E1686F2A011}"/>
              </a:ext>
            </a:extLst>
          </p:cNvPr>
          <p:cNvSpPr txBox="1"/>
          <p:nvPr/>
        </p:nvSpPr>
        <p:spPr>
          <a:xfrm>
            <a:off x="7978211" y="3715225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[4]</a:t>
            </a:r>
            <a:endParaRPr kumimoji="1"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id="{4FA81E5F-6D4E-D840-9075-EA4C47B81C51}"/>
              </a:ext>
            </a:extLst>
          </p:cNvPr>
          <p:cNvSpPr txBox="1"/>
          <p:nvPr/>
        </p:nvSpPr>
        <p:spPr>
          <a:xfrm>
            <a:off x="10938831" y="3597283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[6]</a:t>
            </a:r>
            <a:endParaRPr kumimoji="1"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359442E-F603-0A48-AD90-A10C4449C71D}"/>
              </a:ext>
            </a:extLst>
          </p:cNvPr>
          <p:cNvSpPr txBox="1"/>
          <p:nvPr/>
        </p:nvSpPr>
        <p:spPr>
          <a:xfrm>
            <a:off x="4977441" y="3743881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[4]</a:t>
            </a:r>
            <a:endParaRPr kumimoji="1"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154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B36688-5CBA-0A42-ACEB-D18FCC7F4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16" y="0"/>
            <a:ext cx="9468196" cy="1263535"/>
          </a:xfrm>
        </p:spPr>
        <p:txBody>
          <a:bodyPr>
            <a:no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</a:rPr>
              <a:t>Review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the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Learning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Objective</a:t>
            </a:r>
            <a:endParaRPr lang="en" altLang="zh-CN" sz="3600" b="1" dirty="0">
              <a:solidFill>
                <a:srgbClr val="0070C0"/>
              </a:solidFill>
              <a:effectLst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1F861D3-E368-4A48-9C2A-851A8E28F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02" y="1322192"/>
            <a:ext cx="4991812" cy="1438117"/>
          </a:xfrm>
          <a:prstGeom prst="rect">
            <a:avLst/>
          </a:prstGeom>
        </p:spPr>
      </p:pic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15369771-AC42-BA4D-88DB-0E2360D70E99}"/>
              </a:ext>
            </a:extLst>
          </p:cNvPr>
          <p:cNvCxnSpPr>
            <a:cxnSpLocks/>
          </p:cNvCxnSpPr>
          <p:nvPr/>
        </p:nvCxnSpPr>
        <p:spPr>
          <a:xfrm>
            <a:off x="5517451" y="1322192"/>
            <a:ext cx="0" cy="5070545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AE95BED-9CB9-7E4A-8944-C5B1CFDCF469}"/>
                  </a:ext>
                </a:extLst>
              </p:cNvPr>
              <p:cNvSpPr txBox="1"/>
              <p:nvPr/>
            </p:nvSpPr>
            <p:spPr>
              <a:xfrm>
                <a:off x="5651419" y="1187321"/>
                <a:ext cx="6407524" cy="5201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000" b="1" dirty="0">
                    <a:latin typeface="Gill Sans MT" panose="020B0502020104020203" pitchFamily="34" charset="0"/>
                  </a:rPr>
                  <a:t>Summary</a:t>
                </a:r>
                <a:endParaRPr kumimoji="1" lang="en-US" altLang="zh-CN" sz="1600" b="1" dirty="0">
                  <a:latin typeface="Gill Sans MT" panose="020B0502020104020203" pitchFamily="34" charset="0"/>
                </a:endParaRPr>
              </a:p>
              <a:p>
                <a:r>
                  <a:rPr kumimoji="1" lang="en-US" altLang="zh-CN" dirty="0">
                    <a:latin typeface="Gill Sans MT" panose="020B0502020104020203" pitchFamily="34" charset="0"/>
                  </a:rPr>
                  <a:t>Scoring function</a:t>
                </a:r>
                <a:r>
                  <a:rPr kumimoji="1" lang="zh-CN" altLang="en-US" dirty="0">
                    <a:latin typeface="Gill Sans MT" panose="020B05020201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𝑓</m:t>
                    </m:r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zh-CN" alt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dirty="0">
                  <a:latin typeface="Gill Sans MT" panose="020B0502020104020203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sz="1600" dirty="0">
                    <a:latin typeface="Gill Sans MT" panose="020B0502020104020203" pitchFamily="34" charset="0"/>
                  </a:rPr>
                  <a:t>simple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bi-linear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models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reach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SOTA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performance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sz="1600" dirty="0">
                    <a:latin typeface="Gill Sans MT" panose="020B0502020104020203" pitchFamily="34" charset="0"/>
                  </a:rPr>
                  <a:t>complex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models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are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not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often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promising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but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more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likely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to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overfitting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sz="1600" dirty="0">
                    <a:latin typeface="Gill Sans MT" panose="020B0502020104020203" pitchFamily="34" charset="0"/>
                  </a:rPr>
                  <a:t>trend: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pure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KGE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model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→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GNN-based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/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Path-based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model</a:t>
                </a:r>
              </a:p>
              <a:p>
                <a:endParaRPr kumimoji="1" lang="en-US" altLang="zh-CN" sz="1000" dirty="0">
                  <a:latin typeface="Gill Sans MT" panose="020B0502020104020203" pitchFamily="34" charset="0"/>
                </a:endParaRPr>
              </a:p>
              <a:p>
                <a:r>
                  <a:rPr kumimoji="1" lang="en-US" altLang="zh-CN" dirty="0">
                    <a:latin typeface="Gill Sans MT" panose="020B0502020104020203" pitchFamily="34" charset="0"/>
                  </a:rPr>
                  <a:t>Negative sampling</a:t>
                </a:r>
                <a:r>
                  <a:rPr kumimoji="1" lang="zh-CN" altLang="en-US" dirty="0">
                    <a:latin typeface="Gill Sans MT" panose="020B0502020104020203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en-US" altLang="zh-CN" sz="1600" dirty="0">
                  <a:latin typeface="Gill Sans MT" panose="020B0502020104020203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sz="1600" dirty="0">
                    <a:latin typeface="Gill Sans MT" panose="020B0502020104020203" pitchFamily="34" charset="0"/>
                  </a:rPr>
                  <a:t>tradeoff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between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efficiency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and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effectiveness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sz="1600" dirty="0">
                    <a:latin typeface="Gill Sans MT" panose="020B0502020104020203" pitchFamily="34" charset="0"/>
                  </a:rPr>
                  <a:t>false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negative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and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hard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samples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play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essential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roles</a:t>
                </a:r>
              </a:p>
              <a:p>
                <a:endParaRPr kumimoji="1" lang="en-US" altLang="zh-CN" sz="1000" dirty="0">
                  <a:latin typeface="Gill Sans MT" panose="020B0502020104020203" pitchFamily="34" charset="0"/>
                </a:endParaRPr>
              </a:p>
              <a:p>
                <a:r>
                  <a:rPr kumimoji="1" lang="en-US" altLang="zh-CN" dirty="0">
                    <a:latin typeface="Gill Sans MT" panose="020B0502020104020203" pitchFamily="34" charset="0"/>
                  </a:rPr>
                  <a:t>Loss function</a:t>
                </a:r>
                <a:r>
                  <a:rPr kumimoji="1" lang="zh-CN" altLang="en-US" dirty="0">
                    <a:latin typeface="Gill Sans MT" panose="020B05020201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𝐿</m:t>
                    </m:r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zh-CN" alt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dirty="0">
                  <a:latin typeface="Gill Sans MT" panose="020B0502020104020203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sz="1600" dirty="0">
                    <a:latin typeface="Gill Sans MT" panose="020B0502020104020203" pitchFamily="34" charset="0"/>
                  </a:rPr>
                  <a:t>likelihood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losses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are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empirically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better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than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ranking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losses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sz="1600" dirty="0">
                    <a:latin typeface="Gill Sans MT" panose="020B0502020104020203" pitchFamily="34" charset="0"/>
                  </a:rPr>
                  <a:t>lacking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theoretical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analysis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and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deep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insights</a:t>
                </a:r>
              </a:p>
              <a:p>
                <a:endParaRPr kumimoji="1" lang="en-US" altLang="zh-CN" sz="1000" dirty="0">
                  <a:latin typeface="Gill Sans MT" panose="020B0502020104020203" pitchFamily="34" charset="0"/>
                </a:endParaRPr>
              </a:p>
              <a:p>
                <a:r>
                  <a:rPr kumimoji="1" lang="en-US" altLang="zh-CN" dirty="0">
                    <a:latin typeface="Gill Sans MT" panose="020B0502020104020203" pitchFamily="34" charset="0"/>
                  </a:rPr>
                  <a:t>Regularization</a:t>
                </a:r>
                <a:r>
                  <a:rPr kumimoji="1" lang="zh-CN" altLang="en-US" dirty="0">
                    <a:latin typeface="Gill Sans MT" panose="020B05020201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𝑟</m:t>
                    </m:r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zh-CN" alt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dirty="0">
                  <a:latin typeface="Gill Sans MT" panose="020B0502020104020203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sz="1600" dirty="0">
                    <a:latin typeface="Gill Sans MT" panose="020B0502020104020203" pitchFamily="34" charset="0"/>
                  </a:rPr>
                  <a:t>can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be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derived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from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associating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scoring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functions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sz="1600" dirty="0">
                    <a:ea typeface="Cambria Math" panose="02040503050406030204" pitchFamily="18" charset="0"/>
                  </a:rPr>
                  <a:t>queries</a:t>
                </a:r>
                <a:r>
                  <a:rPr kumimoji="1" lang="zh-CN" altLang="en-US" sz="1600" dirty="0"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sz="1600" dirty="0"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kumimoji="1" lang="zh-CN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kumimoji="1"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𝒉</m:t>
                        </m:r>
                        <m:r>
                          <a:rPr kumimoji="1" lang="en-US" altLang="zh-CN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</m:d>
                    <m:r>
                      <a:rPr kumimoji="1" lang="zh-CN" alt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kumimoji="1" lang="zh-CN" alt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1" lang="zh-CN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kumimoji="1" lang="en-US" altLang="zh-CN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  <m:r>
                      <a:rPr kumimoji="1" lang="en-US" altLang="zh-CN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kumimoji="1" lang="en-US" altLang="zh-CN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  <m:r>
                      <a:rPr kumimoji="1" lang="en-US" altLang="zh-CN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sz="1600" dirty="0">
                    <a:latin typeface="Gill Sans MT" panose="020B0502020104020203" pitchFamily="34" charset="0"/>
                  </a:rPr>
                  <a:t>)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and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targets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kumimoji="1" lang="en-US" altLang="zh-CN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  <m:r>
                      <a:rPr kumimoji="1" lang="en-US" altLang="zh-CN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kumimoji="1" lang="en-US" altLang="zh-CN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𝒉</m:t>
                    </m:r>
                  </m:oMath>
                </a14:m>
                <a:r>
                  <a:rPr kumimoji="1" lang="en-US" altLang="zh-CN" sz="1600" dirty="0">
                    <a:latin typeface="Gill Sans MT" panose="020B0502020104020203" pitchFamily="34" charset="0"/>
                  </a:rPr>
                  <a:t>)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can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be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closer</a:t>
                </a:r>
              </a:p>
              <a:p>
                <a:endParaRPr kumimoji="1" lang="en-US" altLang="zh-CN" sz="1000" dirty="0">
                  <a:latin typeface="Gill Sans MT" panose="020B0502020104020203" pitchFamily="34" charset="0"/>
                </a:endParaRPr>
              </a:p>
              <a:p>
                <a:r>
                  <a:rPr kumimoji="1" lang="en-US" altLang="zh-CN" dirty="0">
                    <a:latin typeface="Gill Sans MT" panose="020B0502020104020203" pitchFamily="34" charset="0"/>
                  </a:rPr>
                  <a:t>Optimization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sz="1600" dirty="0">
                    <a:latin typeface="Gill Sans MT" panose="020B0502020104020203" pitchFamily="34" charset="0"/>
                  </a:rPr>
                  <a:t>closely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interact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with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other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components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sz="1600" dirty="0">
                    <a:latin typeface="Gill Sans MT" panose="020B0502020104020203" pitchFamily="34" charset="0"/>
                  </a:rPr>
                  <a:t>with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plenty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of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hyper-parameters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to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tune</a:t>
                </a:r>
              </a:p>
            </p:txBody>
          </p:sp>
        </mc:Choice>
        <mc:Fallback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AE95BED-9CB9-7E4A-8944-C5B1CFDCF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1419" y="1187321"/>
                <a:ext cx="6407524" cy="5201424"/>
              </a:xfrm>
              <a:prstGeom prst="rect">
                <a:avLst/>
              </a:prstGeom>
              <a:blipFill>
                <a:blip r:embed="rId3"/>
                <a:stretch>
                  <a:fillRect l="-791" t="-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内容占位符 2">
                <a:extLst>
                  <a:ext uri="{FF2B5EF4-FFF2-40B4-BE49-F238E27FC236}">
                    <a16:creationId xmlns:a16="http://schemas.microsoft.com/office/drawing/2014/main" id="{E7FD5DD4-E97D-104C-AEC9-8AA9FE4F6B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0567" y="2989030"/>
                <a:ext cx="4329382" cy="224597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9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90204" pitchFamily="34" charset="0"/>
                  <a:buNone/>
                </a:pPr>
                <a:r>
                  <a:rPr kumimoji="1" lang="en-US" altLang="zh-CN" sz="2400" b="1" dirty="0"/>
                  <a:t>Five core components</a:t>
                </a:r>
              </a:p>
              <a:p>
                <a:pPr lvl="1"/>
                <a:r>
                  <a:rPr kumimoji="1" lang="en-US" altLang="zh-CN" sz="2000" dirty="0"/>
                  <a:t>Scoring function</a:t>
                </a:r>
                <a:r>
                  <a:rPr kumimoji="1" lang="zh-CN" altLang="en-US" sz="20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zh-CN" alt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sz="2000" dirty="0"/>
              </a:p>
              <a:p>
                <a:pPr lvl="1"/>
                <a:r>
                  <a:rPr kumimoji="1" lang="en-US" altLang="zh-CN" sz="2000" dirty="0"/>
                  <a:t>Negative sampling</a:t>
                </a:r>
                <a:r>
                  <a:rPr kumimoji="1" lang="zh-CN" altLang="en-US" sz="20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en-US" altLang="zh-CN" sz="2000" dirty="0"/>
              </a:p>
              <a:p>
                <a:pPr lvl="1"/>
                <a:r>
                  <a:rPr kumimoji="1" lang="en-US" altLang="zh-CN" sz="2000" dirty="0"/>
                  <a:t>Loss function</a:t>
                </a:r>
                <a:r>
                  <a:rPr kumimoji="1" lang="zh-CN" altLang="en-US" sz="20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zh-CN" alt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sz="2000" dirty="0"/>
              </a:p>
              <a:p>
                <a:pPr lvl="1"/>
                <a:r>
                  <a:rPr kumimoji="1" lang="en-US" altLang="zh-CN" sz="2000" dirty="0"/>
                  <a:t>Regularization</a:t>
                </a:r>
                <a:r>
                  <a:rPr kumimoji="1" lang="zh-CN" altLang="en-US" sz="20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zh-CN" alt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sz="2000" dirty="0"/>
              </a:p>
              <a:p>
                <a:pPr lvl="1"/>
                <a:r>
                  <a:rPr kumimoji="1" lang="en-US" altLang="zh-CN" sz="2000" dirty="0"/>
                  <a:t>Optimization</a:t>
                </a:r>
              </a:p>
            </p:txBody>
          </p:sp>
        </mc:Choice>
        <mc:Fallback xmlns="">
          <p:sp>
            <p:nvSpPr>
              <p:cNvPr id="9" name="内容占位符 2">
                <a:extLst>
                  <a:ext uri="{FF2B5EF4-FFF2-40B4-BE49-F238E27FC236}">
                    <a16:creationId xmlns:a16="http://schemas.microsoft.com/office/drawing/2014/main" id="{E7FD5DD4-E97D-104C-AEC9-8AA9FE4F6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567" y="2989030"/>
                <a:ext cx="4329382" cy="2245977"/>
              </a:xfrm>
              <a:prstGeom prst="rect">
                <a:avLst/>
              </a:prstGeom>
              <a:blipFill>
                <a:blip r:embed="rId4"/>
                <a:stretch>
                  <a:fillRect l="-2041" t="-39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>
            <a:extLst>
              <a:ext uri="{FF2B5EF4-FFF2-40B4-BE49-F238E27FC236}">
                <a16:creationId xmlns:a16="http://schemas.microsoft.com/office/drawing/2014/main" id="{A59FF34A-876D-6E47-A95E-C608391FFD54}"/>
              </a:ext>
            </a:extLst>
          </p:cNvPr>
          <p:cNvSpPr/>
          <p:nvPr/>
        </p:nvSpPr>
        <p:spPr>
          <a:xfrm>
            <a:off x="1451355" y="3359889"/>
            <a:ext cx="2623213" cy="174444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260FBDE-01A3-A046-A554-B452361D06EB}"/>
              </a:ext>
            </a:extLst>
          </p:cNvPr>
          <p:cNvSpPr txBox="1"/>
          <p:nvPr/>
        </p:nvSpPr>
        <p:spPr>
          <a:xfrm>
            <a:off x="359010" y="5235007"/>
            <a:ext cx="5091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What</a:t>
            </a:r>
            <a:r>
              <a:rPr kumimoji="1" lang="zh-CN" altLang="en-US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can</a:t>
            </a:r>
            <a:r>
              <a:rPr kumimoji="1" lang="zh-CN" altLang="en-US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be</a:t>
            </a:r>
            <a:r>
              <a:rPr kumimoji="1" lang="zh-CN" altLang="en-US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conducted</a:t>
            </a:r>
            <a:r>
              <a:rPr kumimoji="1" lang="zh-CN" altLang="en-US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with</a:t>
            </a:r>
            <a:r>
              <a:rPr kumimoji="1" lang="zh-CN" altLang="en-US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AutoML?</a:t>
            </a:r>
            <a:r>
              <a:rPr kumimoji="1" lang="zh-CN" altLang="en-US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🤔</a:t>
            </a:r>
            <a:endParaRPr kumimoji="1" lang="zh-CN" altLang="en-US" sz="2000" b="1" dirty="0">
              <a:solidFill>
                <a:srgbClr val="FF0000"/>
              </a:solidFill>
              <a:latin typeface="Gill Sans MT" panose="020B0502020104020203" pitchFamily="34" charset="0"/>
            </a:endParaRPr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BBFDFF0D-EBE2-D341-868C-63017E1F8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23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719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Outline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55464"/>
            <a:ext cx="10515600" cy="4821499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Background</a:t>
            </a:r>
          </a:p>
          <a:p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  <a:p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Understanding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KGE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components</a:t>
            </a:r>
          </a:p>
          <a:p>
            <a:r>
              <a:rPr kumimoji="1" lang="en-US" altLang="zh-CN" dirty="0">
                <a:solidFill>
                  <a:srgbClr val="FF0000"/>
                </a:solidFill>
              </a:rPr>
              <a:t>Searching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experiments</a:t>
            </a:r>
          </a:p>
          <a:p>
            <a:pPr lvl="1"/>
            <a:r>
              <a:rPr lang="en-US" altLang="zh-CN" dirty="0"/>
              <a:t>Configuration</a:t>
            </a:r>
            <a:r>
              <a:rPr lang="zh-CN" altLang="en-US" dirty="0"/>
              <a:t> </a:t>
            </a:r>
            <a:r>
              <a:rPr lang="en-US" altLang="zh-CN" dirty="0"/>
              <a:t>Space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KGE</a:t>
            </a:r>
          </a:p>
          <a:p>
            <a:pPr lvl="1"/>
            <a:r>
              <a:rPr lang="en-US" altLang="zh-CN" dirty="0"/>
              <a:t>Searching on</a:t>
            </a:r>
            <a:r>
              <a:rPr lang="zh-CN" altLang="en-US" dirty="0"/>
              <a:t> </a:t>
            </a:r>
            <a:r>
              <a:rPr lang="en-US" altLang="zh-CN" dirty="0"/>
              <a:t>original</a:t>
            </a:r>
            <a:r>
              <a:rPr lang="zh-CN" altLang="en-US" dirty="0"/>
              <a:t> </a:t>
            </a:r>
            <a:r>
              <a:rPr lang="en-US" altLang="zh-CN" dirty="0"/>
              <a:t>KG</a:t>
            </a:r>
          </a:p>
          <a:p>
            <a:pPr lvl="1"/>
            <a:r>
              <a:rPr kumimoji="1" lang="en-US" altLang="zh-CN" dirty="0"/>
              <a:t>Searching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sampled</a:t>
            </a:r>
            <a:r>
              <a:rPr kumimoji="1" lang="zh-CN" altLang="en-US" dirty="0"/>
              <a:t> </a:t>
            </a:r>
            <a:r>
              <a:rPr kumimoji="1" lang="en-US" altLang="zh-CN" dirty="0"/>
              <a:t>KG</a:t>
            </a:r>
          </a:p>
          <a:p>
            <a:r>
              <a:rPr kumimoji="1" lang="en-US" altLang="zh-CN" dirty="0"/>
              <a:t>Key</a:t>
            </a:r>
            <a:r>
              <a:rPr kumimoji="1" lang="zh-CN" altLang="en-US" dirty="0"/>
              <a:t> </a:t>
            </a:r>
            <a:r>
              <a:rPr kumimoji="1" lang="en-US" altLang="zh-CN" dirty="0"/>
              <a:t>takeaway</a:t>
            </a:r>
          </a:p>
          <a:p>
            <a:endParaRPr kumimoji="1" lang="en-US" altLang="zh-CN" dirty="0"/>
          </a:p>
          <a:p>
            <a:pPr lvl="1"/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33DE291-FD93-6B45-802C-7FEB39776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047802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0A3F6DDB-FA98-D347-A186-813329854C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673242"/>
              </p:ext>
            </p:extLst>
          </p:nvPr>
        </p:nvGraphicFramePr>
        <p:xfrm>
          <a:off x="5539867" y="1154715"/>
          <a:ext cx="6029466" cy="491518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944572">
                  <a:extLst>
                    <a:ext uri="{9D8B030D-6E8A-4147-A177-3AD203B41FA5}">
                      <a16:colId xmlns:a16="http://schemas.microsoft.com/office/drawing/2014/main" val="1375063040"/>
                    </a:ext>
                  </a:extLst>
                </a:gridCol>
                <a:gridCol w="2617031">
                  <a:extLst>
                    <a:ext uri="{9D8B030D-6E8A-4147-A177-3AD203B41FA5}">
                      <a16:colId xmlns:a16="http://schemas.microsoft.com/office/drawing/2014/main" val="4102920454"/>
                    </a:ext>
                  </a:extLst>
                </a:gridCol>
                <a:gridCol w="2467863">
                  <a:extLst>
                    <a:ext uri="{9D8B030D-6E8A-4147-A177-3AD203B41FA5}">
                      <a16:colId xmlns:a16="http://schemas.microsoft.com/office/drawing/2014/main" val="1826307083"/>
                    </a:ext>
                  </a:extLst>
                </a:gridCol>
              </a:tblGrid>
              <a:tr h="397963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00000"/>
                        </a:lnSpc>
                      </a:pPr>
                      <a:r>
                        <a:rPr lang="en-US" altLang="zh-CN" sz="1200" kern="100" dirty="0"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No.</a:t>
                      </a:r>
                      <a:endParaRPr lang="zh-CN" sz="1200" kern="100" dirty="0"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2343" marR="52343" marT="0" marB="0"/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00000"/>
                        </a:lnSpc>
                      </a:pPr>
                      <a:r>
                        <a:rPr lang="en-US" altLang="zh-CN" sz="1200" kern="100" dirty="0"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Hyper-parameter</a:t>
                      </a:r>
                      <a:endParaRPr lang="zh-CN" sz="1200" kern="100" dirty="0"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2343" marR="52343" marT="0" marB="0"/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00000"/>
                        </a:lnSpc>
                      </a:pPr>
                      <a:r>
                        <a:rPr lang="en-US" altLang="zh-CN" sz="1200" kern="100" dirty="0"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Range</a:t>
                      </a:r>
                      <a:endParaRPr lang="zh-CN" sz="1200" kern="100" dirty="0"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2343" marR="52343" marT="0" marB="0"/>
                </a:tc>
                <a:extLst>
                  <a:ext uri="{0D108BD9-81ED-4DB2-BD59-A6C34878D82A}">
                    <a16:rowId xmlns:a16="http://schemas.microsoft.com/office/drawing/2014/main" val="2304054547"/>
                  </a:ext>
                </a:extLst>
              </a:tr>
              <a:tr h="397963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00000"/>
                        </a:lnSpc>
                      </a:pPr>
                      <a:r>
                        <a:rPr lang="en-US" sz="1200" kern="100" dirty="0"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</a:rPr>
                        <a:t>1</a:t>
                      </a:r>
                      <a:endParaRPr lang="zh-CN" sz="1200" kern="100" dirty="0"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2343" marR="52343" marT="0" marB="0"/>
                </a:tc>
                <a:tc>
                  <a:txBody>
                    <a:bodyPr/>
                    <a:lstStyle/>
                    <a:p>
                      <a:pPr marL="0" indent="30480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L2 norm regularization</a:t>
                      </a:r>
                      <a:endParaRPr lang="zh-CN" altLang="en-US" sz="1400" kern="1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2343" marR="52343" marT="0" marB="0"/>
                </a:tc>
                <a:tc>
                  <a:txBody>
                    <a:bodyPr/>
                    <a:lstStyle/>
                    <a:p>
                      <a:pPr marL="0" indent="30480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CN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0,</a:t>
                      </a:r>
                      <a:r>
                        <a:rPr lang="zh-CN" altLang="en-US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 </a:t>
                      </a: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10</a:t>
                      </a:r>
                      <a:r>
                        <a:rPr lang="en-US" sz="1400" kern="100" baseline="300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-</a:t>
                      </a:r>
                      <a:r>
                        <a:rPr lang="en-US" altLang="zh-CN" sz="1400" kern="100" baseline="300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8</a:t>
                      </a: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, 10</a:t>
                      </a:r>
                      <a:r>
                        <a:rPr lang="en-US" sz="1400" kern="100" baseline="300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-</a:t>
                      </a:r>
                      <a:r>
                        <a:rPr lang="en-US" altLang="zh-CN" sz="1400" kern="100" baseline="300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6</a:t>
                      </a: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, 10</a:t>
                      </a:r>
                      <a:r>
                        <a:rPr lang="en-US" sz="1400" kern="100" baseline="300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-</a:t>
                      </a:r>
                      <a:r>
                        <a:rPr lang="en-US" altLang="zh-CN" sz="1400" kern="100" baseline="300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4</a:t>
                      </a:r>
                      <a:endParaRPr lang="zh-CN" altLang="en-US" sz="1400" kern="100" baseline="300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2343" marR="52343" marT="0" marB="0"/>
                </a:tc>
                <a:extLst>
                  <a:ext uri="{0D108BD9-81ED-4DB2-BD59-A6C34878D82A}">
                    <a16:rowId xmlns:a16="http://schemas.microsoft.com/office/drawing/2014/main" val="211660892"/>
                  </a:ext>
                </a:extLst>
              </a:tr>
              <a:tr h="397963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00000"/>
                        </a:lnSpc>
                      </a:pPr>
                      <a:r>
                        <a:rPr lang="en-US" sz="1200" kern="100" dirty="0"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</a:rPr>
                        <a:t>2</a:t>
                      </a:r>
                      <a:endParaRPr lang="zh-CN" sz="1200" kern="100" dirty="0"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2343" marR="52343" marT="0" marB="0"/>
                </a:tc>
                <a:tc>
                  <a:txBody>
                    <a:bodyPr/>
                    <a:lstStyle/>
                    <a:p>
                      <a:pPr marL="0" indent="30480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L3 norm regularization</a:t>
                      </a:r>
                      <a:endParaRPr lang="zh-CN" altLang="en-US" sz="1400" kern="1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2343" marR="52343" marT="0" marB="0"/>
                </a:tc>
                <a:tc>
                  <a:txBody>
                    <a:bodyPr/>
                    <a:lstStyle/>
                    <a:p>
                      <a:pPr marL="0" indent="30480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CN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0,</a:t>
                      </a:r>
                      <a:r>
                        <a:rPr lang="zh-CN" altLang="en-US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 </a:t>
                      </a:r>
                      <a:r>
                        <a:rPr lang="en-US" altLang="zh-CN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10</a:t>
                      </a:r>
                      <a:r>
                        <a:rPr lang="en-US" altLang="zh-CN" sz="1400" kern="100" baseline="300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-8</a:t>
                      </a:r>
                      <a:r>
                        <a:rPr lang="en-US" altLang="zh-CN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, 10</a:t>
                      </a:r>
                      <a:r>
                        <a:rPr lang="en-US" altLang="zh-CN" sz="1400" kern="100" baseline="300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-6</a:t>
                      </a:r>
                      <a:r>
                        <a:rPr lang="en-US" altLang="zh-CN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, 10</a:t>
                      </a:r>
                      <a:r>
                        <a:rPr lang="en-US" altLang="zh-CN" sz="1400" kern="100" baseline="300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-4</a:t>
                      </a:r>
                      <a:endParaRPr lang="zh-CN" altLang="zh-CN" sz="1400" kern="100" baseline="300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2343" marR="52343" marT="0" marB="0"/>
                </a:tc>
                <a:extLst>
                  <a:ext uri="{0D108BD9-81ED-4DB2-BD59-A6C34878D82A}">
                    <a16:rowId xmlns:a16="http://schemas.microsoft.com/office/drawing/2014/main" val="155304474"/>
                  </a:ext>
                </a:extLst>
              </a:tr>
              <a:tr h="306484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00000"/>
                        </a:lnSpc>
                      </a:pPr>
                      <a:r>
                        <a:rPr lang="en-US" sz="1200" kern="100" dirty="0"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</a:rPr>
                        <a:t>3</a:t>
                      </a:r>
                      <a:endParaRPr lang="zh-CN" sz="1200" kern="100" dirty="0"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2343" marR="52343" marT="0" marB="0"/>
                </a:tc>
                <a:tc>
                  <a:txBody>
                    <a:bodyPr/>
                    <a:lstStyle/>
                    <a:p>
                      <a:pPr marL="0" indent="30480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Gamma</a:t>
                      </a:r>
                      <a:endParaRPr lang="zh-CN" altLang="en-US" sz="1400" kern="1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2343" marR="52343" marT="0" marB="0"/>
                </a:tc>
                <a:tc>
                  <a:txBody>
                    <a:bodyPr/>
                    <a:lstStyle/>
                    <a:p>
                      <a:pPr marL="0" indent="30480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10, 50, 200</a:t>
                      </a:r>
                      <a:endParaRPr lang="zh-CN" altLang="en-US" sz="1400" kern="1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2343" marR="52343" marT="0" marB="0"/>
                </a:tc>
                <a:extLst>
                  <a:ext uri="{0D108BD9-81ED-4DB2-BD59-A6C34878D82A}">
                    <a16:rowId xmlns:a16="http://schemas.microsoft.com/office/drawing/2014/main" val="3545373833"/>
                  </a:ext>
                </a:extLst>
              </a:tr>
              <a:tr h="397963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00000"/>
                        </a:lnSpc>
                      </a:pPr>
                      <a:r>
                        <a:rPr lang="en-US" sz="1200" kern="100" dirty="0"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</a:rPr>
                        <a:t>4</a:t>
                      </a:r>
                      <a:endParaRPr lang="zh-CN" sz="1200" kern="100" dirty="0"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2343" marR="52343" marT="0" marB="0"/>
                </a:tc>
                <a:tc>
                  <a:txBody>
                    <a:bodyPr/>
                    <a:lstStyle/>
                    <a:p>
                      <a:pPr marL="0" indent="30480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Embedding dimension</a:t>
                      </a:r>
                      <a:endParaRPr lang="zh-CN" altLang="en-US" sz="1400" kern="1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2343" marR="52343" marT="0" marB="0"/>
                </a:tc>
                <a:tc>
                  <a:txBody>
                    <a:bodyPr/>
                    <a:lstStyle/>
                    <a:p>
                      <a:pPr marL="0" indent="30480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100, 200, 500, 1000, 2000</a:t>
                      </a:r>
                      <a:endParaRPr lang="zh-CN" altLang="en-US" sz="1400" kern="1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2343" marR="52343" marT="0" marB="0"/>
                </a:tc>
                <a:extLst>
                  <a:ext uri="{0D108BD9-81ED-4DB2-BD59-A6C34878D82A}">
                    <a16:rowId xmlns:a16="http://schemas.microsoft.com/office/drawing/2014/main" val="1513723762"/>
                  </a:ext>
                </a:extLst>
              </a:tr>
              <a:tr h="388233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00000"/>
                        </a:lnSpc>
                      </a:pPr>
                      <a:r>
                        <a:rPr lang="en-US" sz="1200" kern="100" dirty="0"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</a:rPr>
                        <a:t>5</a:t>
                      </a:r>
                      <a:endParaRPr lang="zh-CN" sz="1200" kern="100" dirty="0"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2343" marR="52343" marT="0" marB="0"/>
                </a:tc>
                <a:tc>
                  <a:txBody>
                    <a:bodyPr/>
                    <a:lstStyle/>
                    <a:p>
                      <a:pPr marL="0" indent="30480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CN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#</a:t>
                      </a: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negative samples</a:t>
                      </a:r>
                      <a:endParaRPr lang="zh-CN" altLang="en-US" sz="1400" kern="1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2343" marR="52343" marT="0" marB="0"/>
                </a:tc>
                <a:tc>
                  <a:txBody>
                    <a:bodyPr/>
                    <a:lstStyle/>
                    <a:p>
                      <a:pPr marL="0" indent="30480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CN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1, 8, 32, 128, 512, 2048</a:t>
                      </a:r>
                    </a:p>
                  </a:txBody>
                  <a:tcPr marL="52343" marR="52343" marT="0" marB="0"/>
                </a:tc>
                <a:extLst>
                  <a:ext uri="{0D108BD9-81ED-4DB2-BD59-A6C34878D82A}">
                    <a16:rowId xmlns:a16="http://schemas.microsoft.com/office/drawing/2014/main" val="125811447"/>
                  </a:ext>
                </a:extLst>
              </a:tr>
              <a:tr h="388233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00000"/>
                        </a:lnSpc>
                      </a:pPr>
                      <a:r>
                        <a:rPr lang="en-US" sz="1200" kern="100" dirty="0"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</a:rPr>
                        <a:t>6</a:t>
                      </a:r>
                      <a:endParaRPr lang="zh-CN" sz="1200" kern="100" dirty="0"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2343" marR="52343" marT="0" marB="0"/>
                </a:tc>
                <a:tc>
                  <a:txBody>
                    <a:bodyPr/>
                    <a:lstStyle/>
                    <a:p>
                      <a:pPr marL="0" indent="30480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Self-adversarial rate</a:t>
                      </a:r>
                      <a:endParaRPr lang="zh-CN" altLang="en-US" sz="1400" kern="1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2343" marR="52343" marT="0" marB="0"/>
                </a:tc>
                <a:tc>
                  <a:txBody>
                    <a:bodyPr/>
                    <a:lstStyle/>
                    <a:p>
                      <a:pPr marL="0" indent="30480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0.5, 1.0, 2.0</a:t>
                      </a:r>
                    </a:p>
                  </a:txBody>
                  <a:tcPr marL="52343" marR="52343" marT="0" marB="0"/>
                </a:tc>
                <a:extLst>
                  <a:ext uri="{0D108BD9-81ED-4DB2-BD59-A6C34878D82A}">
                    <a16:rowId xmlns:a16="http://schemas.microsoft.com/office/drawing/2014/main" val="2769020255"/>
                  </a:ext>
                </a:extLst>
              </a:tr>
              <a:tr h="388233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00000"/>
                        </a:lnSpc>
                      </a:pPr>
                      <a:r>
                        <a:rPr lang="en-US" altLang="zh-CN" sz="1200" kern="100" dirty="0"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7</a:t>
                      </a:r>
                      <a:endParaRPr lang="zh-CN" sz="1200" kern="100" dirty="0"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2343" marR="52343" marT="0" marB="0"/>
                </a:tc>
                <a:tc>
                  <a:txBody>
                    <a:bodyPr/>
                    <a:lstStyle/>
                    <a:p>
                      <a:pPr marL="0" indent="30480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Training mode</a:t>
                      </a:r>
                      <a:endParaRPr lang="zh-CN" altLang="en-US" sz="1400" kern="1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2343" marR="52343" marT="0" marB="0"/>
                </a:tc>
                <a:tc>
                  <a:txBody>
                    <a:bodyPr/>
                    <a:lstStyle/>
                    <a:p>
                      <a:pPr marL="0" indent="30480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400" kern="100" dirty="0" err="1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negSamp</a:t>
                      </a: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, 1vs All, k vs All</a:t>
                      </a:r>
                      <a:endParaRPr lang="zh-CN" altLang="en-US" sz="1400" kern="1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2343" marR="52343" marT="0" marB="0"/>
                </a:tc>
                <a:extLst>
                  <a:ext uri="{0D108BD9-81ED-4DB2-BD59-A6C34878D82A}">
                    <a16:rowId xmlns:a16="http://schemas.microsoft.com/office/drawing/2014/main" val="4191527135"/>
                  </a:ext>
                </a:extLst>
              </a:tr>
              <a:tr h="397963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00000"/>
                        </a:lnSpc>
                      </a:pPr>
                      <a:r>
                        <a:rPr lang="en-US" altLang="zh-CN" sz="1200" kern="100" dirty="0"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8</a:t>
                      </a:r>
                      <a:endParaRPr lang="zh-CN" sz="1200" kern="100" dirty="0"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2343" marR="52343" marT="0" marB="0"/>
                </a:tc>
                <a:tc>
                  <a:txBody>
                    <a:bodyPr/>
                    <a:lstStyle/>
                    <a:p>
                      <a:pPr marL="0" indent="30480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Filtering false negative samples</a:t>
                      </a:r>
                      <a:endParaRPr lang="zh-CN" altLang="en-US" sz="1400" kern="1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2343" marR="52343" marT="0" marB="0"/>
                </a:tc>
                <a:tc>
                  <a:txBody>
                    <a:bodyPr/>
                    <a:lstStyle/>
                    <a:p>
                      <a:pPr marL="0" indent="30480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True, False</a:t>
                      </a:r>
                      <a:endParaRPr lang="zh-CN" altLang="en-US" sz="1400" kern="1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2343" marR="52343" marT="0" marB="0"/>
                </a:tc>
                <a:extLst>
                  <a:ext uri="{0D108BD9-81ED-4DB2-BD59-A6C34878D82A}">
                    <a16:rowId xmlns:a16="http://schemas.microsoft.com/office/drawing/2014/main" val="228740956"/>
                  </a:ext>
                </a:extLst>
              </a:tr>
              <a:tr h="388233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00000"/>
                        </a:lnSpc>
                      </a:pPr>
                      <a:r>
                        <a:rPr lang="en-US" altLang="zh-CN" sz="1200" kern="100" dirty="0"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9</a:t>
                      </a:r>
                      <a:endParaRPr lang="zh-CN" sz="1200" kern="100" dirty="0"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2343" marR="52343" marT="0" marB="0"/>
                </a:tc>
                <a:tc>
                  <a:txBody>
                    <a:bodyPr/>
                    <a:lstStyle/>
                    <a:p>
                      <a:pPr marL="0" indent="30480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Initialization mode</a:t>
                      </a:r>
                      <a:endParaRPr lang="zh-CN" altLang="en-US" sz="1400" kern="1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2343" marR="52343" marT="0" marB="0"/>
                </a:tc>
                <a:tc>
                  <a:txBody>
                    <a:bodyPr/>
                    <a:lstStyle/>
                    <a:p>
                      <a:pPr marL="0" indent="30480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Uniform, </a:t>
                      </a:r>
                      <a:r>
                        <a:rPr lang="en-US" sz="1400" kern="100" dirty="0" err="1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xavier_norm</a:t>
                      </a:r>
                      <a:endParaRPr lang="zh-CN" altLang="en-US" sz="1400" kern="1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2343" marR="52343" marT="0" marB="0"/>
                </a:tc>
                <a:extLst>
                  <a:ext uri="{0D108BD9-81ED-4DB2-BD59-A6C34878D82A}">
                    <a16:rowId xmlns:a16="http://schemas.microsoft.com/office/drawing/2014/main" val="1395656974"/>
                  </a:ext>
                </a:extLst>
              </a:tr>
              <a:tr h="388233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00000"/>
                        </a:lnSpc>
                      </a:pPr>
                      <a:r>
                        <a:rPr lang="en-US" sz="1200" kern="100" dirty="0"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</a:rPr>
                        <a:t>1</a:t>
                      </a:r>
                      <a:r>
                        <a:rPr lang="en-US" altLang="zh-CN" sz="1200" kern="100" dirty="0"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</a:rPr>
                        <a:t>0</a:t>
                      </a:r>
                      <a:endParaRPr lang="zh-CN" sz="1200" kern="100" dirty="0"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2343" marR="52343" marT="0" marB="0"/>
                </a:tc>
                <a:tc>
                  <a:txBody>
                    <a:bodyPr/>
                    <a:lstStyle/>
                    <a:p>
                      <a:pPr marL="0" indent="30480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Loss function</a:t>
                      </a:r>
                      <a:endParaRPr lang="zh-CN" altLang="en-US" sz="1400" kern="1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2343" marR="52343" marT="0" marB="0"/>
                </a:tc>
                <a:tc>
                  <a:txBody>
                    <a:bodyPr/>
                    <a:lstStyle/>
                    <a:p>
                      <a:pPr marL="0" indent="30480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MR, BCE, </a:t>
                      </a:r>
                      <a:r>
                        <a:rPr lang="en-US" altLang="zh-CN" sz="1400" kern="100" dirty="0" err="1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BCE_adv</a:t>
                      </a:r>
                      <a:r>
                        <a:rPr lang="en-US" altLang="zh-CN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,</a:t>
                      </a:r>
                      <a:r>
                        <a:rPr lang="zh-CN" altLang="en-US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 </a:t>
                      </a: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CE</a:t>
                      </a:r>
                      <a:endParaRPr lang="zh-CN" altLang="en-US" sz="1400" kern="1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2343" marR="52343" marT="0" marB="0"/>
                </a:tc>
                <a:extLst>
                  <a:ext uri="{0D108BD9-81ED-4DB2-BD59-A6C34878D82A}">
                    <a16:rowId xmlns:a16="http://schemas.microsoft.com/office/drawing/2014/main" val="1066654843"/>
                  </a:ext>
                </a:extLst>
              </a:tr>
              <a:tr h="338858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00000"/>
                        </a:lnSpc>
                      </a:pPr>
                      <a:r>
                        <a:rPr lang="en-US" sz="1200" kern="100" dirty="0"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</a:rPr>
                        <a:t>1</a:t>
                      </a:r>
                      <a:r>
                        <a:rPr lang="en-US" altLang="zh-CN" sz="1200" kern="100" dirty="0"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</a:rPr>
                        <a:t>1</a:t>
                      </a:r>
                      <a:endParaRPr lang="zh-CN" sz="1200" kern="100" dirty="0"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2343" marR="52343" marT="0" marB="0"/>
                </a:tc>
                <a:tc>
                  <a:txBody>
                    <a:bodyPr/>
                    <a:lstStyle/>
                    <a:p>
                      <a:pPr marL="0" indent="30480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Learning rate</a:t>
                      </a:r>
                      <a:endParaRPr lang="zh-CN" altLang="en-US" sz="1400" kern="1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2343" marR="52343" marT="0" marB="0"/>
                </a:tc>
                <a:tc>
                  <a:txBody>
                    <a:bodyPr/>
                    <a:lstStyle/>
                    <a:p>
                      <a:pPr marL="0" indent="30480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10</a:t>
                      </a:r>
                      <a:r>
                        <a:rPr lang="en-US" sz="1400" kern="100" baseline="300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-2</a:t>
                      </a: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, 10</a:t>
                      </a:r>
                      <a:r>
                        <a:rPr lang="en-US" sz="1400" kern="100" baseline="300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-3</a:t>
                      </a: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, 10</a:t>
                      </a:r>
                      <a:r>
                        <a:rPr lang="en-US" sz="1400" kern="100" baseline="300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-4</a:t>
                      </a:r>
                      <a:endParaRPr lang="zh-CN" altLang="en-US" sz="1400" kern="100" baseline="300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2343" marR="52343" marT="0" marB="0"/>
                </a:tc>
                <a:extLst>
                  <a:ext uri="{0D108BD9-81ED-4DB2-BD59-A6C34878D82A}">
                    <a16:rowId xmlns:a16="http://schemas.microsoft.com/office/drawing/2014/main" val="2397589844"/>
                  </a:ext>
                </a:extLst>
              </a:tr>
              <a:tr h="338858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00000"/>
                        </a:lnSpc>
                      </a:pPr>
                      <a:r>
                        <a:rPr lang="en-US" sz="1200" kern="100" dirty="0"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</a:rPr>
                        <a:t>1</a:t>
                      </a:r>
                      <a:r>
                        <a:rPr lang="en-US" altLang="zh-CN" sz="1200" kern="100" dirty="0"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</a:rPr>
                        <a:t>2</a:t>
                      </a:r>
                      <a:endParaRPr lang="zh-CN" sz="1200" kern="100" dirty="0"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2343" marR="52343" marT="0" marB="0"/>
                </a:tc>
                <a:tc>
                  <a:txBody>
                    <a:bodyPr/>
                    <a:lstStyle/>
                    <a:p>
                      <a:pPr marL="0" indent="30480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Batch size</a:t>
                      </a:r>
                      <a:endParaRPr lang="zh-CN" altLang="en-US" sz="1400" kern="1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2343" marR="52343" marT="0" marB="0"/>
                </a:tc>
                <a:tc>
                  <a:txBody>
                    <a:bodyPr/>
                    <a:lstStyle/>
                    <a:p>
                      <a:pPr marL="0" indent="30480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CN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128</a:t>
                      </a: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, </a:t>
                      </a:r>
                      <a:r>
                        <a:rPr lang="en-US" altLang="zh-CN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512</a:t>
                      </a: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, 2048</a:t>
                      </a:r>
                      <a:endParaRPr lang="zh-CN" altLang="en-US" sz="1400" kern="1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2343" marR="52343" marT="0" marB="0"/>
                </a:tc>
                <a:extLst>
                  <a:ext uri="{0D108BD9-81ED-4DB2-BD59-A6C34878D82A}">
                    <a16:rowId xmlns:a16="http://schemas.microsoft.com/office/drawing/2014/main" val="415271989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1D6F1CD3-CEF5-C949-B63B-BD41000AE10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1021" y="999185"/>
                <a:ext cx="4788767" cy="432382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kumimoji="1" lang="en-US" altLang="zh-CN" sz="2000" b="1" dirty="0"/>
                  <a:t>Training</a:t>
                </a:r>
                <a:r>
                  <a:rPr kumimoji="1" lang="zh-CN" altLang="en-US" sz="2000" b="1" dirty="0"/>
                  <a:t> </a:t>
                </a:r>
                <a:r>
                  <a:rPr kumimoji="1" lang="en-US" altLang="zh-CN" sz="2000" b="1" dirty="0"/>
                  <a:t>procedure</a:t>
                </a:r>
              </a:p>
              <a:p>
                <a:pPr marL="0" indent="0">
                  <a:buNone/>
                </a:pPr>
                <a:r>
                  <a:rPr kumimoji="1" lang="en-US" altLang="zh-CN" sz="1700" dirty="0"/>
                  <a:t>Input</a:t>
                </a:r>
                <a:r>
                  <a:rPr kumimoji="1" lang="zh-CN" altLang="en-US" sz="1700" dirty="0"/>
                  <a:t> </a:t>
                </a:r>
                <a:r>
                  <a:rPr kumimoji="1" lang="en-US" altLang="zh-CN" sz="1700" dirty="0"/>
                  <a:t>data:</a:t>
                </a:r>
                <a:r>
                  <a:rPr kumimoji="1" lang="zh-CN" altLang="en-US" sz="1700" dirty="0"/>
                  <a:t>  </a:t>
                </a:r>
                <a:r>
                  <a:rPr kumimoji="1" lang="en-US" altLang="zh-CN" sz="1700" dirty="0"/>
                  <a:t>training</a:t>
                </a:r>
                <a:r>
                  <a:rPr kumimoji="1" lang="zh-CN" altLang="en-US" sz="1700" dirty="0"/>
                  <a:t> </a:t>
                </a:r>
                <a:r>
                  <a:rPr kumimoji="1" lang="en-US" altLang="zh-CN" sz="1700" dirty="0"/>
                  <a:t>triples</a:t>
                </a:r>
                <a:r>
                  <a:rPr kumimoji="1" lang="zh-CN" altLang="en-US" sz="17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7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7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kumimoji="1" lang="en-US" altLang="zh-CN" sz="1700" b="0" i="1" smtClean="0">
                            <a:latin typeface="Cambria Math" panose="02040503050406030204" pitchFamily="18" charset="0"/>
                          </a:rPr>
                          <m:t>𝑡𝑟𝑎</m:t>
                        </m:r>
                      </m:sub>
                    </m:sSub>
                  </m:oMath>
                </a14:m>
                <a:r>
                  <a:rPr kumimoji="1" lang="zh-CN" altLang="en-US" sz="1700" dirty="0"/>
                  <a:t> </a:t>
                </a:r>
                <a:endParaRPr kumimoji="1" lang="en-US" altLang="zh-CN" sz="1700" dirty="0"/>
              </a:p>
              <a:p>
                <a:r>
                  <a:rPr kumimoji="1" lang="en-US" altLang="zh-CN" sz="1700" dirty="0"/>
                  <a:t>step1:</a:t>
                </a:r>
                <a:r>
                  <a:rPr kumimoji="1" lang="zh-CN" altLang="en-US" sz="1700" dirty="0"/>
                  <a:t> </a:t>
                </a:r>
                <a:r>
                  <a:rPr kumimoji="1" lang="en-US" altLang="zh-CN" sz="1700" dirty="0"/>
                  <a:t>initialize</a:t>
                </a:r>
                <a:r>
                  <a:rPr kumimoji="1" lang="zh-CN" altLang="en-US" sz="1700" dirty="0"/>
                  <a:t> </a:t>
                </a:r>
                <a:r>
                  <a:rPr kumimoji="1" lang="en-US" altLang="zh-CN" sz="1700" dirty="0"/>
                  <a:t>learnable</a:t>
                </a:r>
                <a:r>
                  <a:rPr kumimoji="1" lang="zh-CN" altLang="en-US" sz="1700" dirty="0"/>
                  <a:t> </a:t>
                </a:r>
                <a:r>
                  <a:rPr kumimoji="1" lang="en-US" altLang="zh-CN" sz="1700" dirty="0"/>
                  <a:t>parameters</a:t>
                </a:r>
                <a:r>
                  <a:rPr kumimoji="1" lang="zh-CN" altLang="en-US" sz="17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1700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kumimoji="1" lang="zh-CN" altLang="en-US" sz="1700" dirty="0"/>
                  <a:t> </a:t>
                </a:r>
                <a:r>
                  <a:rPr kumimoji="1" lang="en-US" altLang="zh-CN" sz="1700" dirty="0"/>
                  <a:t>(embeddings</a:t>
                </a:r>
                <a:r>
                  <a:rPr kumimoji="1" lang="zh-CN" altLang="en-US" sz="1700" dirty="0"/>
                  <a:t> </a:t>
                </a:r>
                <a:r>
                  <a:rPr kumimoji="1" lang="en-US" altLang="zh-CN" sz="1700" dirty="0"/>
                  <a:t>/</a:t>
                </a:r>
                <a:r>
                  <a:rPr kumimoji="1" lang="zh-CN" altLang="en-US" sz="1700" dirty="0"/>
                  <a:t> </a:t>
                </a:r>
                <a:r>
                  <a:rPr kumimoji="1" lang="en-US" altLang="zh-CN" sz="1700" dirty="0"/>
                  <a:t>model</a:t>
                </a:r>
                <a:r>
                  <a:rPr kumimoji="1" lang="zh-CN" altLang="en-US" sz="1700" dirty="0"/>
                  <a:t> </a:t>
                </a:r>
                <a:r>
                  <a:rPr kumimoji="1" lang="en-US" altLang="zh-CN" sz="1700" dirty="0"/>
                  <a:t>weights)</a:t>
                </a:r>
              </a:p>
              <a:p>
                <a:r>
                  <a:rPr kumimoji="1" lang="en-US" altLang="zh-CN" sz="1700" dirty="0"/>
                  <a:t>step2:</a:t>
                </a:r>
                <a:r>
                  <a:rPr kumimoji="1" lang="zh-CN" altLang="en-US" sz="1700" dirty="0"/>
                  <a:t> </a:t>
                </a:r>
                <a:r>
                  <a:rPr kumimoji="1" lang="en-US" altLang="zh-CN" sz="1700" dirty="0"/>
                  <a:t>sample</a:t>
                </a:r>
                <a:r>
                  <a:rPr kumimoji="1" lang="zh-CN" altLang="en-US" sz="1700" dirty="0"/>
                  <a:t> </a:t>
                </a:r>
                <a:r>
                  <a:rPr kumimoji="1" lang="en-US" altLang="zh-CN" sz="1700" dirty="0"/>
                  <a:t>negative</a:t>
                </a:r>
                <a:r>
                  <a:rPr kumimoji="1" lang="zh-CN" altLang="en-US" sz="1700" dirty="0"/>
                  <a:t> </a:t>
                </a:r>
                <a:r>
                  <a:rPr kumimoji="1" lang="en-US" altLang="zh-CN" sz="1700" dirty="0"/>
                  <a:t>triples</a:t>
                </a:r>
                <a:r>
                  <a:rPr kumimoji="1" lang="zh-CN" altLang="en-US" sz="17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kumimoji="1" lang="en-US" altLang="zh-CN" sz="17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70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kumimoji="1" lang="en-US" altLang="zh-CN" sz="17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zh-CN" sz="1700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kumimoji="1" lang="en-US" altLang="zh-CN" sz="17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17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kumimoji="1" lang="en-US" altLang="zh-CN" sz="17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17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zh-CN" sz="17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</m:oMath>
                </a14:m>
                <a:r>
                  <a:rPr kumimoji="1" lang="en-US" altLang="zh-CN" sz="17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1700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kumimoji="1" lang="en-US" altLang="zh-CN" sz="17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7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kumimoji="1" lang="en-US" altLang="zh-CN" sz="17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sz="17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zh-CN" altLang="en-US" sz="1700" dirty="0"/>
                  <a:t> </a:t>
                </a:r>
                <a:r>
                  <a:rPr kumimoji="1" lang="en-US" altLang="zh-CN" sz="1700" dirty="0"/>
                  <a:t>for</a:t>
                </a:r>
                <a:r>
                  <a:rPr kumimoji="1" lang="zh-CN" altLang="en-US" sz="1700" dirty="0"/>
                  <a:t> </a:t>
                </a:r>
                <a:r>
                  <a:rPr kumimoji="1" lang="en-US" altLang="zh-CN" sz="1700" dirty="0"/>
                  <a:t>each</a:t>
                </a:r>
                <a:r>
                  <a:rPr kumimoji="1" lang="zh-CN" altLang="en-US" sz="1700" dirty="0"/>
                  <a:t> </a:t>
                </a:r>
                <a:r>
                  <a:rPr kumimoji="1" lang="en-US" altLang="zh-CN" sz="1700" dirty="0"/>
                  <a:t>positive</a:t>
                </a:r>
                <a:r>
                  <a:rPr kumimoji="1" lang="zh-CN" altLang="en-US" sz="1700" dirty="0"/>
                  <a:t> </a:t>
                </a:r>
                <a:r>
                  <a:rPr kumimoji="1" lang="en-US" altLang="zh-CN" sz="1700" dirty="0"/>
                  <a:t>triple</a:t>
                </a:r>
                <a:r>
                  <a:rPr kumimoji="1" lang="zh-CN" altLang="en-US" sz="17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zh-CN" sz="17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1700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kumimoji="1" lang="en-US" altLang="zh-CN" sz="17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17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kumimoji="1" lang="en-US" altLang="zh-CN" sz="17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17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kumimoji="1" lang="en-US" altLang="zh-CN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kumimoji="1" lang="en-US" altLang="zh-CN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7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kumimoji="1" lang="en-US" altLang="zh-CN" sz="1700" i="1">
                            <a:latin typeface="Cambria Math" panose="02040503050406030204" pitchFamily="18" charset="0"/>
                          </a:rPr>
                          <m:t>𝑡𝑟𝑎</m:t>
                        </m:r>
                      </m:sub>
                    </m:sSub>
                    <m:r>
                      <a:rPr kumimoji="1" lang="zh-CN" altLang="en-US" sz="1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17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kumimoji="1" lang="en-US" altLang="zh-CN" sz="17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7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kumimoji="1" lang="en-US" altLang="zh-CN" sz="17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17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sz="1700" dirty="0"/>
              </a:p>
              <a:p>
                <a:r>
                  <a:rPr kumimoji="1" lang="en-US" altLang="zh-CN" sz="1700" dirty="0"/>
                  <a:t>step3:</a:t>
                </a:r>
                <a:r>
                  <a:rPr kumimoji="1" lang="zh-CN" altLang="en-US" sz="17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17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kumimoji="1" lang="en-US" altLang="zh-CN" sz="1700" i="1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zh-CN" altLang="en-US" sz="1700" i="1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17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zh-CN" altLang="en-US" sz="1700" dirty="0"/>
                  <a:t> </a:t>
                </a:r>
                <a:r>
                  <a:rPr kumimoji="1" lang="en-US" altLang="zh-CN" sz="1700" dirty="0"/>
                  <a:t>forward</a:t>
                </a:r>
                <a:r>
                  <a:rPr kumimoji="1" lang="zh-CN" altLang="en-US" sz="1700" dirty="0"/>
                  <a:t> </a:t>
                </a:r>
                <a:r>
                  <a:rPr kumimoji="1" lang="en-US" altLang="zh-CN" sz="1700" dirty="0"/>
                  <a:t>inference</a:t>
                </a:r>
                <a:r>
                  <a:rPr kumimoji="1" lang="zh-CN" altLang="en-US" sz="1700" dirty="0"/>
                  <a:t> </a:t>
                </a:r>
                <a:r>
                  <a:rPr kumimoji="1" lang="en-US" altLang="zh-CN" sz="1700" dirty="0"/>
                  <a:t>to</a:t>
                </a:r>
                <a:r>
                  <a:rPr kumimoji="1" lang="zh-CN" altLang="en-US" sz="1700" dirty="0"/>
                  <a:t> </a:t>
                </a:r>
                <a:r>
                  <a:rPr kumimoji="1" lang="en-US" altLang="zh-CN" sz="1700" dirty="0"/>
                  <a:t>obtain </a:t>
                </a:r>
                <a14:m>
                  <m:oMath xmlns:m="http://schemas.openxmlformats.org/officeDocument/2006/math">
                    <m:r>
                      <a:rPr kumimoji="1" lang="en-US" altLang="zh-CN" sz="1700" b="0" i="1" smtClean="0">
                        <a:latin typeface="Cambria Math" panose="02040503050406030204" pitchFamily="18" charset="0"/>
                      </a:rPr>
                      <m:t>𝑆𝑐𝑜𝑟𝑒𝑠</m:t>
                    </m:r>
                  </m:oMath>
                </a14:m>
                <a:r>
                  <a:rPr kumimoji="1" lang="zh-CN" altLang="en-US" sz="1700" dirty="0"/>
                  <a:t> </a:t>
                </a:r>
                <a:r>
                  <a:rPr kumimoji="1" lang="en-US" altLang="zh-CN" sz="1700" dirty="0"/>
                  <a:t>for</a:t>
                </a:r>
                <a:r>
                  <a:rPr kumimoji="1" lang="zh-CN" altLang="en-US" sz="1700" dirty="0"/>
                  <a:t> </a:t>
                </a:r>
                <a:r>
                  <a:rPr kumimoji="1" lang="en-US" altLang="zh-CN" sz="1700" dirty="0"/>
                  <a:t>triples</a:t>
                </a:r>
                <a:r>
                  <a:rPr kumimoji="1" lang="zh-CN" altLang="en-US" sz="1700" dirty="0"/>
                  <a:t> </a:t>
                </a:r>
                <a:r>
                  <a:rPr kumimoji="1" lang="en-US" altLang="zh-CN" sz="1700" dirty="0"/>
                  <a:t>in</a:t>
                </a:r>
                <a:r>
                  <a:rPr kumimoji="1" lang="zh-CN" altLang="en-US" sz="17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kumimoji="1" lang="en-US" altLang="zh-CN" sz="17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kumimoji="1" lang="en-US" altLang="zh-CN" sz="17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7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kumimoji="1" lang="en-US" altLang="zh-CN" sz="17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kumimoji="1" lang="en-US" altLang="zh-CN" sz="17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kumimoji="1" lang="en-US" altLang="zh-CN" sz="17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kumimoji="1" lang="en-US" altLang="zh-CN" sz="17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kumimoji="1" lang="zh-CN" altLang="en-US" sz="1700" b="0" i="1" smtClean="0">
                        <a:latin typeface="Cambria Math" panose="02040503050406030204" pitchFamily="18" charset="0"/>
                      </a:rPr>
                      <m:t>∪</m:t>
                    </m:r>
                  </m:oMath>
                </a14:m>
                <a:r>
                  <a:rPr kumimoji="1" lang="en-US" altLang="zh-CN" sz="17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kumimoji="1" lang="en-US" altLang="zh-CN" sz="17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7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kumimoji="1" lang="en-US" altLang="zh-CN" sz="17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zh-CN" sz="1700" i="1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kumimoji="1" lang="en-US" altLang="zh-CN" sz="17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17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kumimoji="1" lang="en-US" altLang="zh-CN" sz="17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17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zh-CN" sz="1700" i="1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</m:oMath>
                </a14:m>
                <a:endParaRPr kumimoji="1" lang="en-US" altLang="zh-CN" sz="1700" dirty="0"/>
              </a:p>
              <a:p>
                <a:r>
                  <a:rPr kumimoji="1" lang="en-US" altLang="zh-CN" sz="1700" dirty="0"/>
                  <a:t>step4:</a:t>
                </a:r>
                <a:r>
                  <a:rPr kumimoji="1" lang="zh-CN" altLang="en-US" sz="1700" dirty="0"/>
                  <a:t> </a:t>
                </a:r>
                <a:r>
                  <a:rPr kumimoji="1" lang="en-US" altLang="zh-CN" sz="1700" dirty="0"/>
                  <a:t>compute</a:t>
                </a:r>
                <a:r>
                  <a:rPr kumimoji="1" lang="zh-CN" altLang="en-US" sz="1700" dirty="0"/>
                  <a:t> </a:t>
                </a:r>
                <a:r>
                  <a:rPr kumimoji="1" lang="en-US" altLang="zh-CN" sz="1700" dirty="0"/>
                  <a:t>loss</a:t>
                </a:r>
                <a:r>
                  <a:rPr kumimoji="1" lang="zh-CN" altLang="en-US" sz="1700" dirty="0"/>
                  <a:t> </a:t>
                </a:r>
                <a:r>
                  <a:rPr kumimoji="1" lang="en-US" altLang="zh-CN" sz="1700" dirty="0"/>
                  <a:t>and</a:t>
                </a:r>
                <a:r>
                  <a:rPr kumimoji="1" lang="zh-CN" altLang="en-US" sz="1700" dirty="0"/>
                  <a:t> </a:t>
                </a:r>
                <a:r>
                  <a:rPr kumimoji="1" lang="en-US" altLang="zh-CN" sz="1700" dirty="0"/>
                  <a:t>regularization</a:t>
                </a:r>
                <a:r>
                  <a:rPr kumimoji="1" lang="zh-CN" altLang="en-US" sz="1700" dirty="0"/>
                  <a:t> </a:t>
                </a:r>
                <a:r>
                  <a:rPr kumimoji="1" lang="en-US" altLang="zh-CN" sz="1700" dirty="0"/>
                  <a:t>term</a:t>
                </a:r>
                <a:r>
                  <a:rPr kumimoji="1" lang="zh-CN" altLang="en-US" sz="1700" dirty="0"/>
                  <a:t> </a:t>
                </a:r>
                <a:r>
                  <a:rPr kumimoji="1" lang="en-US" altLang="zh-CN" sz="1700" dirty="0" err="1"/>
                  <a:t>w.r.t.</a:t>
                </a:r>
                <a:r>
                  <a:rPr kumimoji="1" lang="zh-CN" altLang="en-US" sz="17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1700" i="1">
                        <a:latin typeface="Cambria Math" panose="02040503050406030204" pitchFamily="18" charset="0"/>
                      </a:rPr>
                      <m:t>𝐿</m:t>
                    </m:r>
                    <m:r>
                      <a:rPr kumimoji="1" lang="en-US" altLang="zh-CN" sz="1700" i="1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zh-CN" altLang="en-US" sz="1700" i="1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17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zh-CN" altLang="en-US" sz="1700" dirty="0"/>
                  <a:t> </a:t>
                </a:r>
                <a:r>
                  <a:rPr kumimoji="1" lang="en-US" altLang="zh-CN" sz="1700" dirty="0"/>
                  <a:t>and</a:t>
                </a:r>
                <a:r>
                  <a:rPr kumimoji="1" lang="zh-CN" altLang="en-US" sz="17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1700" i="1">
                        <a:latin typeface="Cambria Math" panose="02040503050406030204" pitchFamily="18" charset="0"/>
                      </a:rPr>
                      <m:t>𝑟</m:t>
                    </m:r>
                    <m:r>
                      <a:rPr kumimoji="1" lang="en-US" altLang="zh-CN" sz="1700" i="1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zh-CN" altLang="en-US" sz="1700" i="1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17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sz="1700" dirty="0"/>
              </a:p>
              <a:p>
                <a:r>
                  <a:rPr kumimoji="1" lang="en-US" altLang="zh-CN" sz="1700" dirty="0"/>
                  <a:t>step5:</a:t>
                </a:r>
                <a:r>
                  <a:rPr kumimoji="1" lang="zh-CN" altLang="en-US" sz="1700" dirty="0"/>
                  <a:t> </a:t>
                </a:r>
                <a:r>
                  <a:rPr kumimoji="1" lang="en-US" altLang="zh-CN" sz="1700" dirty="0"/>
                  <a:t>backward</a:t>
                </a:r>
                <a:r>
                  <a:rPr kumimoji="1" lang="zh-CN" altLang="en-US" sz="1700" dirty="0"/>
                  <a:t> </a:t>
                </a:r>
                <a:r>
                  <a:rPr kumimoji="1" lang="en-US" altLang="zh-CN" sz="1700" dirty="0"/>
                  <a:t>propagation,</a:t>
                </a:r>
                <a:r>
                  <a:rPr kumimoji="1" lang="zh-CN" altLang="en-US" sz="1700" dirty="0"/>
                  <a:t> </a:t>
                </a:r>
                <a:r>
                  <a:rPr kumimoji="1" lang="en-US" altLang="zh-CN" sz="1700" dirty="0"/>
                  <a:t>and</a:t>
                </a:r>
                <a:r>
                  <a:rPr kumimoji="1" lang="zh-CN" altLang="en-US" sz="1700" dirty="0"/>
                  <a:t> </a:t>
                </a:r>
                <a:r>
                  <a:rPr kumimoji="1" lang="en-US" altLang="zh-CN" sz="1700" dirty="0"/>
                  <a:t>update</a:t>
                </a:r>
                <a:r>
                  <a:rPr kumimoji="1" lang="zh-CN" altLang="en-US" sz="17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1700" i="1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kumimoji="1" lang="zh-CN" altLang="en-US" sz="1700" dirty="0"/>
                  <a:t> </a:t>
                </a:r>
                <a:r>
                  <a:rPr kumimoji="1" lang="en-US" altLang="zh-CN" sz="1700" dirty="0"/>
                  <a:t>&amp;</a:t>
                </a:r>
                <a:r>
                  <a:rPr kumimoji="1" lang="zh-CN" altLang="en-US" sz="1700" dirty="0"/>
                  <a:t> </a:t>
                </a:r>
                <a:r>
                  <a:rPr kumimoji="1" lang="en-US" altLang="zh-CN" sz="1700" dirty="0"/>
                  <a:t>optimizer</a:t>
                </a:r>
              </a:p>
              <a:p>
                <a:pPr marL="0" indent="0">
                  <a:buNone/>
                </a:pPr>
                <a:r>
                  <a:rPr kumimoji="1" lang="en-US" altLang="zh-CN" sz="1700" dirty="0"/>
                  <a:t>Output:</a:t>
                </a:r>
                <a:r>
                  <a:rPr kumimoji="1" lang="zh-CN" altLang="en-US" sz="17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1700" i="1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kumimoji="1" lang="zh-CN" altLang="en-US" sz="1700" dirty="0"/>
              </a:p>
            </p:txBody>
          </p:sp>
        </mc:Choice>
        <mc:Fallback xmlns="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1D6F1CD3-CEF5-C949-B63B-BD41000AE1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1021" y="999185"/>
                <a:ext cx="4788767" cy="4323825"/>
              </a:xfrm>
              <a:blipFill>
                <a:blip r:embed="rId2"/>
                <a:stretch>
                  <a:fillRect l="-1323" t="-1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标题 1">
            <a:extLst>
              <a:ext uri="{FF2B5EF4-FFF2-40B4-BE49-F238E27FC236}">
                <a16:creationId xmlns:a16="http://schemas.microsoft.com/office/drawing/2014/main" id="{A13B6A37-4B73-1045-87DD-0C448BABF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16" y="0"/>
            <a:ext cx="9468196" cy="1263535"/>
          </a:xfrm>
        </p:spPr>
        <p:txBody>
          <a:bodyPr>
            <a:no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</a:rPr>
              <a:t>Configuration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Space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of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KGE</a:t>
            </a:r>
            <a:endParaRPr lang="en" altLang="zh-CN" sz="3600" b="1" dirty="0">
              <a:solidFill>
                <a:srgbClr val="0070C0"/>
              </a:solidFill>
              <a:effectLst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E01F0BE-F215-B34E-BF66-3A47B8221E01}"/>
              </a:ext>
            </a:extLst>
          </p:cNvPr>
          <p:cNvSpPr txBox="1"/>
          <p:nvPr/>
        </p:nvSpPr>
        <p:spPr>
          <a:xfrm>
            <a:off x="4243701" y="1000843"/>
            <a:ext cx="1012713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CN" sz="1400" dirty="0"/>
              <a:t>step1: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3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HP</a:t>
            </a:r>
          </a:p>
          <a:p>
            <a:r>
              <a:rPr kumimoji="1" lang="en-US" altLang="zh-CN" sz="1400" dirty="0"/>
              <a:t>step2: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3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HP</a:t>
            </a:r>
          </a:p>
          <a:p>
            <a:r>
              <a:rPr kumimoji="1" lang="en-US" altLang="zh-CN" sz="1400" dirty="0"/>
              <a:t>step3: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1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HP</a:t>
            </a:r>
          </a:p>
          <a:p>
            <a:r>
              <a:rPr kumimoji="1" lang="en-US" altLang="zh-CN" sz="1400" dirty="0"/>
              <a:t>step4: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6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HP</a:t>
            </a:r>
          </a:p>
          <a:p>
            <a:r>
              <a:rPr kumimoji="1" lang="en-US" altLang="zh-CN" sz="1400" dirty="0"/>
              <a:t>step5: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2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HP</a:t>
            </a:r>
            <a:endParaRPr kumimoji="1" lang="zh-CN" altLang="en-US" sz="1400" dirty="0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F2534DB8-7DFD-6048-A5BB-9FC98E85B236}"/>
              </a:ext>
            </a:extLst>
          </p:cNvPr>
          <p:cNvSpPr/>
          <p:nvPr/>
        </p:nvSpPr>
        <p:spPr>
          <a:xfrm>
            <a:off x="490450" y="5345085"/>
            <a:ext cx="4397433" cy="753567"/>
          </a:xfrm>
          <a:prstGeom prst="roundRect">
            <a:avLst/>
          </a:prstGeom>
          <a:noFill/>
          <a:ln w="317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6347415-B2EB-5848-B286-8D49779C9376}"/>
              </a:ext>
            </a:extLst>
          </p:cNvPr>
          <p:cNvSpPr txBox="1"/>
          <p:nvPr/>
        </p:nvSpPr>
        <p:spPr>
          <a:xfrm>
            <a:off x="645817" y="5524939"/>
            <a:ext cx="4002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i="1" dirty="0">
                <a:latin typeface="Gill Sans MT" panose="020B0502020104020203" pitchFamily="34" charset="0"/>
              </a:rPr>
              <a:t>Any</a:t>
            </a:r>
            <a:r>
              <a:rPr kumimoji="1" lang="zh-CN" altLang="en-US" sz="2000" i="1" dirty="0">
                <a:latin typeface="Gill Sans MT" panose="020B0502020104020203" pitchFamily="34" charset="0"/>
              </a:rPr>
              <a:t> </a:t>
            </a:r>
            <a:r>
              <a:rPr lang="en-US" altLang="zh-CN" sz="2000" i="1" dirty="0">
                <a:latin typeface="Gill Sans MT" panose="020B0502020104020203" pitchFamily="34" charset="0"/>
              </a:rPr>
              <a:t>patterns</a:t>
            </a:r>
            <a:r>
              <a:rPr lang="zh-CN" altLang="en-US" sz="2000" i="1" dirty="0">
                <a:latin typeface="Gill Sans MT" panose="020B0502020104020203" pitchFamily="34" charset="0"/>
              </a:rPr>
              <a:t> </a:t>
            </a:r>
            <a:r>
              <a:rPr lang="en-US" altLang="zh-CN" sz="2000" i="1" dirty="0">
                <a:latin typeface="Gill Sans MT" panose="020B0502020104020203" pitchFamily="34" charset="0"/>
              </a:rPr>
              <a:t>in</a:t>
            </a:r>
            <a:r>
              <a:rPr lang="zh-CN" altLang="en-US" sz="2000" i="1" dirty="0">
                <a:latin typeface="Gill Sans MT" panose="020B0502020104020203" pitchFamily="34" charset="0"/>
              </a:rPr>
              <a:t> </a:t>
            </a:r>
            <a:r>
              <a:rPr lang="en-US" altLang="zh-CN" sz="2000" i="1" dirty="0">
                <a:latin typeface="Gill Sans MT" panose="020B0502020104020203" pitchFamily="34" charset="0"/>
              </a:rPr>
              <a:t>searching configuration?</a:t>
            </a:r>
            <a:endParaRPr kumimoji="1" lang="zh-CN" altLang="en-US" sz="2000" i="1" dirty="0">
              <a:latin typeface="Gill Sans MT" panose="020B0502020104020203" pitchFamily="34" charset="0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7BDAE54-8402-5543-A568-C35C13818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2652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B36688-5CBA-0A42-ACEB-D18FCC7F4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16" y="0"/>
            <a:ext cx="11364884" cy="1263535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</a:rPr>
              <a:t>Experiments: searching on</a:t>
            </a:r>
            <a:r>
              <a:rPr lang="zh-CN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</a:rPr>
              <a:t>original</a:t>
            </a:r>
            <a:r>
              <a:rPr lang="zh-CN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</a:rPr>
              <a:t>KG</a:t>
            </a:r>
            <a:endParaRPr lang="en" altLang="zh-CN" sz="3200" b="1" i="1" dirty="0">
              <a:solidFill>
                <a:srgbClr val="0070C0"/>
              </a:solidFill>
              <a:effectLst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85BDF8-0C8F-2D4B-A400-49FB4EAB9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627" y="1142187"/>
            <a:ext cx="5815172" cy="2286813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zh-CN" sz="2400" dirty="0">
                <a:solidFill>
                  <a:srgbClr val="0070C0"/>
                </a:solidFill>
              </a:rPr>
              <a:t>Experiment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settings</a:t>
            </a:r>
          </a:p>
          <a:p>
            <a:pPr lvl="1"/>
            <a:r>
              <a:rPr kumimoji="1" lang="en-US" altLang="zh-CN" sz="2000" dirty="0"/>
              <a:t>Dataset: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WN18RR</a:t>
            </a:r>
          </a:p>
          <a:p>
            <a:pPr lvl="1"/>
            <a:r>
              <a:rPr kumimoji="1" lang="en-US" altLang="zh-CN" sz="2000" dirty="0"/>
              <a:t>Model: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ComplEx</a:t>
            </a:r>
          </a:p>
          <a:p>
            <a:pPr lvl="1"/>
            <a:r>
              <a:rPr kumimoji="1" lang="en-US" altLang="zh-CN" sz="2000" dirty="0"/>
              <a:t>Searching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by</a:t>
            </a:r>
            <a:r>
              <a:rPr kumimoji="1" lang="zh-CN" altLang="en-US" sz="2000" dirty="0"/>
              <a:t> </a:t>
            </a:r>
            <a:r>
              <a:rPr kumimoji="1" lang="en-US" altLang="zh-CN" sz="2000" i="1" dirty="0"/>
              <a:t>{loss function + training method}</a:t>
            </a:r>
          </a:p>
          <a:p>
            <a:r>
              <a:rPr kumimoji="1" lang="en-US" altLang="zh-CN" sz="2400" dirty="0">
                <a:solidFill>
                  <a:srgbClr val="0070C0"/>
                </a:solidFill>
              </a:rPr>
              <a:t>Observations</a:t>
            </a:r>
          </a:p>
          <a:p>
            <a:pPr lvl="1"/>
            <a:r>
              <a:rPr kumimoji="1" lang="en-US" altLang="zh-CN" sz="2000" dirty="0"/>
              <a:t>CE + 1/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CE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+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k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are generally better</a:t>
            </a:r>
          </a:p>
          <a:p>
            <a:pPr lvl="1"/>
            <a:r>
              <a:rPr kumimoji="1" lang="en-US" altLang="zh-CN" sz="2000" dirty="0" err="1"/>
              <a:t>BCE_adv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performs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best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with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negative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sampling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58C5F3B-4500-3444-8AEB-CB3CBB1E8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16" y="3537069"/>
            <a:ext cx="8526460" cy="302852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41CE101-AE57-F54B-9E80-892118817802}"/>
              </a:ext>
            </a:extLst>
          </p:cNvPr>
          <p:cNvSpPr txBox="1"/>
          <p:nvPr/>
        </p:nvSpPr>
        <p:spPr>
          <a:xfrm>
            <a:off x="9372709" y="4451166"/>
            <a:ext cx="2296975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</a:rPr>
              <a:t>training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Gill Sans MT" panose="020B0502020104020203" pitchFamily="34" charset="0"/>
              </a:rPr>
              <a:t>n: negative sampling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Gill Sans MT" panose="020B0502020104020203" pitchFamily="34" charset="0"/>
              </a:rPr>
              <a:t>1: 1 vs 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Gill Sans MT" panose="020B0502020104020203" pitchFamily="34" charset="0"/>
              </a:rPr>
              <a:t>k: k vs all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681A0F6-B68A-EC4B-8058-22F5DF8A012F}"/>
              </a:ext>
            </a:extLst>
          </p:cNvPr>
          <p:cNvSpPr txBox="1"/>
          <p:nvPr/>
        </p:nvSpPr>
        <p:spPr>
          <a:xfrm>
            <a:off x="167384" y="3352403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</a:rPr>
              <a:t>MRR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524FB7D-2A96-2E46-A119-4DBDEBD111CA}"/>
              </a:ext>
            </a:extLst>
          </p:cNvPr>
          <p:cNvSpPr txBox="1"/>
          <p:nvPr/>
        </p:nvSpPr>
        <p:spPr>
          <a:xfrm>
            <a:off x="2910156" y="6397553"/>
            <a:ext cx="311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</a:rPr>
              <a:t>loss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function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+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training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method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9ECBCF8-0D38-F24D-BB7C-D2B1F3C4C73E}"/>
              </a:ext>
            </a:extLst>
          </p:cNvPr>
          <p:cNvSpPr/>
          <p:nvPr/>
        </p:nvSpPr>
        <p:spPr>
          <a:xfrm>
            <a:off x="7523018" y="3651083"/>
            <a:ext cx="1429788" cy="291451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FCC423E-5261-D847-A63D-36F46B5D21B3}"/>
              </a:ext>
            </a:extLst>
          </p:cNvPr>
          <p:cNvSpPr/>
          <p:nvPr/>
        </p:nvSpPr>
        <p:spPr>
          <a:xfrm>
            <a:off x="6026727" y="3651083"/>
            <a:ext cx="748146" cy="291451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0C0E6B5-F2F5-474A-BE1F-A5B6BBA94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871" y="880605"/>
            <a:ext cx="4541292" cy="267600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8E01D68-45BB-4643-8251-D79F9C9B7866}"/>
              </a:ext>
            </a:extLst>
          </p:cNvPr>
          <p:cNvSpPr txBox="1"/>
          <p:nvPr/>
        </p:nvSpPr>
        <p:spPr>
          <a:xfrm>
            <a:off x="7992910" y="566687"/>
            <a:ext cx="3473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</a:rPr>
              <a:t>Old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dog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new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tricks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[ICLR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2020]</a:t>
            </a:r>
            <a:r>
              <a:rPr kumimoji="1" lang="en-US" altLang="zh-CN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</a:rPr>
              <a:t>[2]</a:t>
            </a:r>
            <a:endParaRPr kumimoji="1" lang="zh-CN" altLang="en-US" baseline="30000" dirty="0">
              <a:solidFill>
                <a:schemeClr val="tx1">
                  <a:lumMod val="50000"/>
                  <a:lumOff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338E1C5-54B4-3A42-9027-3E5EBCC9D57A}"/>
              </a:ext>
            </a:extLst>
          </p:cNvPr>
          <p:cNvSpPr/>
          <p:nvPr/>
        </p:nvSpPr>
        <p:spPr>
          <a:xfrm>
            <a:off x="6704147" y="2693234"/>
            <a:ext cx="4342015" cy="27441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FB6C6C47-BAC4-DB4B-AA4C-9FE7C26D5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913190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B36688-5CBA-0A42-ACEB-D18FCC7F4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16" y="0"/>
            <a:ext cx="9468196" cy="1263535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</a:rPr>
              <a:t>Experiments:</a:t>
            </a:r>
            <a:r>
              <a:rPr lang="zh-CN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</a:rPr>
              <a:t>searching on</a:t>
            </a:r>
            <a:r>
              <a:rPr lang="zh-CN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</a:rPr>
              <a:t>original</a:t>
            </a:r>
            <a:r>
              <a:rPr lang="zh-CN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</a:rPr>
              <a:t>KG</a:t>
            </a:r>
            <a:endParaRPr lang="en" altLang="zh-CN" sz="3200" b="1" dirty="0">
              <a:solidFill>
                <a:srgbClr val="0070C0"/>
              </a:solidFill>
              <a:effectLst/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13361FB1-54BA-4146-855B-1B07B79D5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742" y="1088887"/>
            <a:ext cx="6437885" cy="1547649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Visualization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training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process</a:t>
            </a:r>
          </a:p>
          <a:p>
            <a:pPr lvl="1"/>
            <a:r>
              <a:rPr kumimoji="1" lang="en-US" altLang="zh-CN" dirty="0"/>
              <a:t>No</a:t>
            </a:r>
            <a:r>
              <a:rPr kumimoji="1" lang="zh-CN" altLang="en-US" dirty="0"/>
              <a:t> </a:t>
            </a:r>
            <a:r>
              <a:rPr kumimoji="1" lang="en-US" altLang="zh-CN" dirty="0"/>
              <a:t>obvious</a:t>
            </a:r>
            <a:r>
              <a:rPr kumimoji="1" lang="zh-CN" altLang="en-US" dirty="0"/>
              <a:t> </a:t>
            </a:r>
            <a:r>
              <a:rPr kumimoji="1" lang="en-US" altLang="zh-CN" dirty="0"/>
              <a:t>patterns</a:t>
            </a:r>
            <a:r>
              <a:rPr kumimoji="1" lang="zh-CN" altLang="en-US" dirty="0"/>
              <a:t> </a:t>
            </a:r>
            <a:r>
              <a:rPr kumimoji="1" lang="en-US" altLang="zh-CN" dirty="0"/>
              <a:t>found</a:t>
            </a:r>
          </a:p>
          <a:p>
            <a:endParaRPr kumimoji="1" lang="zh-CN" altLang="en-US" i="1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9A250B2-9D49-774C-8083-1386531D5E2E}"/>
              </a:ext>
            </a:extLst>
          </p:cNvPr>
          <p:cNvSpPr txBox="1"/>
          <p:nvPr/>
        </p:nvSpPr>
        <p:spPr>
          <a:xfrm>
            <a:off x="826371" y="1987943"/>
            <a:ext cx="3955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</a:rPr>
              <a:t>Configurations with poor performances: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71F5374-5835-4D48-8C33-BFCB57CAB6DF}"/>
              </a:ext>
            </a:extLst>
          </p:cNvPr>
          <p:cNvSpPr txBox="1"/>
          <p:nvPr/>
        </p:nvSpPr>
        <p:spPr>
          <a:xfrm>
            <a:off x="826371" y="4363955"/>
            <a:ext cx="3910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</a:rPr>
              <a:t>Configurations with good performances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022AEF4-9EEF-6640-B747-430832FC5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67" y="2357275"/>
            <a:ext cx="2735259" cy="201122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84C2D0D-FBE0-8144-A492-F6E5303C2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01" y="4762610"/>
            <a:ext cx="2655783" cy="19527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99E7E3A-9B58-D04A-9B2C-5D960E102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834" y="4785761"/>
            <a:ext cx="2655784" cy="195278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CD36713-0125-F640-95E2-70FB8E516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0953" y="2357276"/>
            <a:ext cx="2766743" cy="2034370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5D23967-ED93-F841-B5D4-E00533B05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27</a:t>
            </a:fld>
            <a:endParaRPr kumimoji="1" lang="zh-CN" altLang="en-US"/>
          </a:p>
        </p:txBody>
      </p:sp>
      <p:graphicFrame>
        <p:nvGraphicFramePr>
          <p:cNvPr id="21" name="表格 20">
            <a:extLst>
              <a:ext uri="{FF2B5EF4-FFF2-40B4-BE49-F238E27FC236}">
                <a16:creationId xmlns:a16="http://schemas.microsoft.com/office/drawing/2014/main" id="{E6F8895B-E33E-2F4C-A728-C4E2B9433B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2705990"/>
              </p:ext>
            </p:extLst>
          </p:nvPr>
        </p:nvGraphicFramePr>
        <p:xfrm>
          <a:off x="6573703" y="2021945"/>
          <a:ext cx="5281600" cy="4334405"/>
        </p:xfrm>
        <a:graphic>
          <a:graphicData uri="http://schemas.openxmlformats.org/drawingml/2006/table">
            <a:tbl>
              <a:tblPr firstRow="1" firstCol="1">
                <a:tableStyleId>{7DF18680-E054-41AD-8BC1-D1AEF772440D}</a:tableStyleId>
              </a:tblPr>
              <a:tblGrid>
                <a:gridCol w="1007311">
                  <a:extLst>
                    <a:ext uri="{9D8B030D-6E8A-4147-A177-3AD203B41FA5}">
                      <a16:colId xmlns:a16="http://schemas.microsoft.com/office/drawing/2014/main" val="326761549"/>
                    </a:ext>
                  </a:extLst>
                </a:gridCol>
                <a:gridCol w="1201479">
                  <a:extLst>
                    <a:ext uri="{9D8B030D-6E8A-4147-A177-3AD203B41FA5}">
                      <a16:colId xmlns:a16="http://schemas.microsoft.com/office/drawing/2014/main" val="630402273"/>
                    </a:ext>
                  </a:extLst>
                </a:gridCol>
                <a:gridCol w="956930">
                  <a:extLst>
                    <a:ext uri="{9D8B030D-6E8A-4147-A177-3AD203B41FA5}">
                      <a16:colId xmlns:a16="http://schemas.microsoft.com/office/drawing/2014/main" val="3930714663"/>
                    </a:ext>
                  </a:extLst>
                </a:gridCol>
                <a:gridCol w="1052623">
                  <a:extLst>
                    <a:ext uri="{9D8B030D-6E8A-4147-A177-3AD203B41FA5}">
                      <a16:colId xmlns:a16="http://schemas.microsoft.com/office/drawing/2014/main" val="3629001224"/>
                    </a:ext>
                  </a:extLst>
                </a:gridCol>
                <a:gridCol w="1063257">
                  <a:extLst>
                    <a:ext uri="{9D8B030D-6E8A-4147-A177-3AD203B41FA5}">
                      <a16:colId xmlns:a16="http://schemas.microsoft.com/office/drawing/2014/main" val="2119759057"/>
                    </a:ext>
                  </a:extLst>
                </a:gridCol>
              </a:tblGrid>
              <a:tr h="692897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</a:pPr>
                      <a:r>
                        <a:rPr lang="en-US" altLang="zh-CN" sz="1200" kern="100" dirty="0">
                          <a:effectLst/>
                        </a:rPr>
                        <a:t>Model</a:t>
                      </a:r>
                      <a:endParaRPr lang="zh-CN" sz="18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</a:pPr>
                      <a:r>
                        <a:rPr lang="en-US" altLang="zh-CN" sz="1200" kern="100" dirty="0">
                          <a:effectLst/>
                        </a:rPr>
                        <a:t>dataset</a:t>
                      </a:r>
                      <a:endParaRPr lang="zh-CN" sz="18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</a:pPr>
                      <a:r>
                        <a:rPr lang="en-US" altLang="zh-CN" sz="1200" kern="100" dirty="0">
                          <a:effectLst/>
                        </a:rPr>
                        <a:t>original</a:t>
                      </a:r>
                      <a:r>
                        <a:rPr lang="zh-CN" sz="1200" kern="100" dirty="0">
                          <a:effectLst/>
                        </a:rPr>
                        <a:t> </a:t>
                      </a:r>
                      <a:r>
                        <a:rPr lang="en-US" sz="1200" kern="100" dirty="0">
                          <a:effectLst/>
                        </a:rPr>
                        <a:t>MRR</a:t>
                      </a:r>
                      <a:endParaRPr lang="zh-CN" sz="18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</a:pPr>
                      <a:r>
                        <a:rPr lang="en-US" sz="1200" kern="100" dirty="0">
                          <a:effectLst/>
                        </a:rPr>
                        <a:t>KGbench MRR</a:t>
                      </a:r>
                      <a:endParaRPr lang="zh-CN" sz="18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</a:pPr>
                      <a:r>
                        <a:rPr lang="en-US" altLang="zh-CN" sz="1100" kern="100" dirty="0">
                          <a:effectLst/>
                        </a:rPr>
                        <a:t>Promotion</a:t>
                      </a:r>
                      <a:endParaRPr lang="zh-CN" sz="16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0596476"/>
                  </a:ext>
                </a:extLst>
              </a:tr>
              <a:tr h="606918">
                <a:tc>
                  <a:txBody>
                    <a:bodyPr/>
                    <a:lstStyle/>
                    <a:p>
                      <a:pPr indent="304800" algn="l">
                        <a:lnSpc>
                          <a:spcPct val="150000"/>
                        </a:lnSpc>
                      </a:pPr>
                      <a:r>
                        <a:rPr lang="en-US" sz="1200" b="0" kern="100" dirty="0" err="1">
                          <a:effectLst/>
                        </a:rPr>
                        <a:t>ComplEx</a:t>
                      </a:r>
                      <a:endParaRPr lang="zh-CN" sz="1400" b="0" kern="100" baseline="300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</a:pPr>
                      <a:r>
                        <a:rPr lang="en-US" sz="1400" kern="100" dirty="0">
                          <a:effectLst/>
                        </a:rPr>
                        <a:t>WN18RR</a:t>
                      </a:r>
                      <a:endParaRPr lang="zh-CN" sz="16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4800" algn="l">
                        <a:lnSpc>
                          <a:spcPct val="150000"/>
                        </a:lnSpc>
                      </a:pPr>
                      <a:r>
                        <a:rPr lang="en-US" altLang="zh-CN" sz="1400" kern="100" dirty="0">
                          <a:effectLst/>
                        </a:rPr>
                        <a:t>0.</a:t>
                      </a:r>
                      <a:r>
                        <a:rPr lang="en-US" sz="1400" kern="100" dirty="0">
                          <a:effectLst/>
                        </a:rPr>
                        <a:t>440</a:t>
                      </a:r>
                      <a:endParaRPr lang="zh-CN" sz="16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</a:pPr>
                      <a:r>
                        <a:rPr lang="en-US" altLang="zh-CN" sz="1400" kern="100" dirty="0">
                          <a:effectLst/>
                        </a:rPr>
                        <a:t>0.</a:t>
                      </a:r>
                      <a:r>
                        <a:rPr lang="en-US" sz="1400" kern="100" dirty="0">
                          <a:effectLst/>
                        </a:rPr>
                        <a:t>474</a:t>
                      </a:r>
                      <a:endParaRPr lang="zh-CN" sz="16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4800" algn="l">
                        <a:lnSpc>
                          <a:spcPct val="150000"/>
                        </a:lnSpc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</a:rPr>
                        <a:t>0.0</a:t>
                      </a: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</a:rPr>
                        <a:t>34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4162049"/>
                  </a:ext>
                </a:extLst>
              </a:tr>
              <a:tr h="606918">
                <a:tc>
                  <a:txBody>
                    <a:bodyPr/>
                    <a:lstStyle/>
                    <a:p>
                      <a:pPr indent="304800" algn="l">
                        <a:lnSpc>
                          <a:spcPct val="150000"/>
                        </a:lnSpc>
                      </a:pPr>
                      <a:r>
                        <a:rPr lang="en-US" sz="1200" b="0" kern="100" dirty="0" err="1">
                          <a:effectLst/>
                        </a:rPr>
                        <a:t>ComplEx</a:t>
                      </a:r>
                      <a:endParaRPr lang="zh-CN" sz="1400" b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</a:pPr>
                      <a:r>
                        <a:rPr lang="en-US" sz="1400" kern="100" dirty="0">
                          <a:effectLst/>
                        </a:rPr>
                        <a:t>FB15K237</a:t>
                      </a:r>
                      <a:endParaRPr lang="zh-CN" sz="16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4800" algn="l">
                        <a:lnSpc>
                          <a:spcPct val="150000"/>
                        </a:lnSpc>
                      </a:pPr>
                      <a:r>
                        <a:rPr lang="en-US" altLang="zh-CN" sz="1400" kern="100" dirty="0">
                          <a:effectLst/>
                        </a:rPr>
                        <a:t>0.</a:t>
                      </a:r>
                      <a:r>
                        <a:rPr lang="en-US" sz="1400" kern="100" dirty="0">
                          <a:effectLst/>
                        </a:rPr>
                        <a:t>247</a:t>
                      </a:r>
                      <a:endParaRPr lang="zh-CN" sz="16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</a:pPr>
                      <a:r>
                        <a:rPr lang="en-US" altLang="zh-CN" sz="1400" kern="100" dirty="0">
                          <a:effectLst/>
                        </a:rPr>
                        <a:t>0.</a:t>
                      </a:r>
                      <a:r>
                        <a:rPr lang="en-US" sz="1400" kern="100" dirty="0">
                          <a:effectLst/>
                        </a:rPr>
                        <a:t>339</a:t>
                      </a:r>
                      <a:endParaRPr lang="zh-CN" sz="16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4800" algn="l">
                        <a:lnSpc>
                          <a:spcPct val="150000"/>
                        </a:lnSpc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</a:rPr>
                        <a:t>0.0</a:t>
                      </a: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</a:rPr>
                        <a:t>92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34552472"/>
                  </a:ext>
                </a:extLst>
              </a:tr>
              <a:tr h="606918">
                <a:tc>
                  <a:txBody>
                    <a:bodyPr/>
                    <a:lstStyle/>
                    <a:p>
                      <a:pPr indent="304800" algn="l">
                        <a:lnSpc>
                          <a:spcPct val="150000"/>
                        </a:lnSpc>
                      </a:pPr>
                      <a:r>
                        <a:rPr lang="en-US" sz="1200" b="0" kern="100" dirty="0" err="1">
                          <a:effectLst/>
                        </a:rPr>
                        <a:t>DistMult</a:t>
                      </a:r>
                      <a:endParaRPr lang="zh-CN" sz="1400" b="0" kern="100" baseline="300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</a:pPr>
                      <a:r>
                        <a:rPr lang="en-US" sz="1400" kern="100" dirty="0">
                          <a:effectLst/>
                        </a:rPr>
                        <a:t>WN18RR</a:t>
                      </a:r>
                      <a:endParaRPr lang="zh-CN" sz="16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4800" algn="l">
                        <a:lnSpc>
                          <a:spcPct val="150000"/>
                        </a:lnSpc>
                      </a:pPr>
                      <a:r>
                        <a:rPr lang="en-US" altLang="zh-CN" sz="1400" kern="100" dirty="0">
                          <a:effectLst/>
                        </a:rPr>
                        <a:t>0.</a:t>
                      </a:r>
                      <a:r>
                        <a:rPr lang="en-US" sz="1400" kern="100" dirty="0">
                          <a:effectLst/>
                        </a:rPr>
                        <a:t>430</a:t>
                      </a:r>
                      <a:endParaRPr lang="zh-CN" sz="16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</a:pPr>
                      <a:r>
                        <a:rPr lang="en-US" altLang="zh-CN" sz="1400" kern="100" dirty="0">
                          <a:effectLst/>
                        </a:rPr>
                        <a:t>0.444</a:t>
                      </a:r>
                      <a:endParaRPr lang="zh-CN" sz="16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4800" algn="l">
                        <a:lnSpc>
                          <a:spcPct val="150000"/>
                        </a:lnSpc>
                      </a:pP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</a:rPr>
                        <a:t>+0.014</a:t>
                      </a: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2688684"/>
                  </a:ext>
                </a:extLst>
              </a:tr>
              <a:tr h="606918">
                <a:tc>
                  <a:txBody>
                    <a:bodyPr/>
                    <a:lstStyle/>
                    <a:p>
                      <a:pPr indent="304800" algn="l">
                        <a:lnSpc>
                          <a:spcPct val="150000"/>
                        </a:lnSpc>
                      </a:pPr>
                      <a:r>
                        <a:rPr lang="en-US" sz="1200" b="0" kern="100" dirty="0" err="1">
                          <a:effectLst/>
                        </a:rPr>
                        <a:t>DistMult</a:t>
                      </a:r>
                      <a:endParaRPr lang="zh-CN" sz="1400" b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</a:pPr>
                      <a:r>
                        <a:rPr lang="en-US" sz="1400" kern="100" dirty="0">
                          <a:effectLst/>
                        </a:rPr>
                        <a:t>FB15K237</a:t>
                      </a:r>
                      <a:endParaRPr lang="zh-CN" sz="16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4800" algn="l">
                        <a:lnSpc>
                          <a:spcPct val="150000"/>
                        </a:lnSpc>
                      </a:pPr>
                      <a:r>
                        <a:rPr lang="en-US" altLang="zh-CN" sz="1400" kern="100" dirty="0">
                          <a:effectLst/>
                        </a:rPr>
                        <a:t>0.</a:t>
                      </a:r>
                      <a:r>
                        <a:rPr lang="en-US" sz="1400" kern="100" dirty="0">
                          <a:effectLst/>
                        </a:rPr>
                        <a:t>241</a:t>
                      </a:r>
                      <a:endParaRPr lang="zh-CN" sz="16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</a:pPr>
                      <a:r>
                        <a:rPr lang="en-US" altLang="zh-CN" sz="1400" kern="100" dirty="0">
                          <a:effectLst/>
                        </a:rPr>
                        <a:t>0.337</a:t>
                      </a:r>
                      <a:endParaRPr lang="zh-CN" sz="16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4800" algn="l">
                        <a:lnSpc>
                          <a:spcPct val="150000"/>
                        </a:lnSpc>
                      </a:pP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</a:rPr>
                        <a:t>+0.096</a:t>
                      </a: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3312495"/>
                  </a:ext>
                </a:extLst>
              </a:tr>
              <a:tr h="606918">
                <a:tc>
                  <a:txBody>
                    <a:bodyPr/>
                    <a:lstStyle/>
                    <a:p>
                      <a:pPr indent="304800" algn="l">
                        <a:lnSpc>
                          <a:spcPct val="150000"/>
                        </a:lnSpc>
                      </a:pPr>
                      <a:r>
                        <a:rPr lang="en-US" sz="1200" b="0" kern="100" dirty="0">
                          <a:effectLst/>
                        </a:rPr>
                        <a:t>RESCAL</a:t>
                      </a:r>
                      <a:endParaRPr lang="zh-CN" sz="1400" b="0" kern="100" baseline="300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</a:pPr>
                      <a:r>
                        <a:rPr lang="en-US" sz="1400" kern="100" dirty="0">
                          <a:effectLst/>
                        </a:rPr>
                        <a:t>WN18RR</a:t>
                      </a:r>
                      <a:endParaRPr lang="zh-CN" sz="16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4800" algn="l">
                        <a:lnSpc>
                          <a:spcPct val="150000"/>
                        </a:lnSpc>
                      </a:pPr>
                      <a:r>
                        <a:rPr lang="en-US" altLang="zh-CN" sz="1400" kern="100" dirty="0">
                          <a:effectLst/>
                        </a:rPr>
                        <a:t>0.</a:t>
                      </a:r>
                      <a:r>
                        <a:rPr lang="en-US" sz="1400" kern="100" dirty="0">
                          <a:effectLst/>
                        </a:rPr>
                        <a:t>420</a:t>
                      </a:r>
                      <a:endParaRPr lang="zh-CN" sz="16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</a:pPr>
                      <a:r>
                        <a:rPr lang="en-US" altLang="zh-CN" sz="1400" kern="100" dirty="0">
                          <a:effectLst/>
                        </a:rPr>
                        <a:t>0.</a:t>
                      </a:r>
                      <a:r>
                        <a:rPr lang="en-US" sz="1400" kern="100" dirty="0">
                          <a:effectLst/>
                        </a:rPr>
                        <a:t>462</a:t>
                      </a:r>
                      <a:endParaRPr lang="zh-CN" sz="16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4800" algn="l">
                        <a:lnSpc>
                          <a:spcPct val="150000"/>
                        </a:lnSpc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</a:rPr>
                        <a:t>0.0</a:t>
                      </a: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</a:rPr>
                        <a:t>42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91098334"/>
                  </a:ext>
                </a:extLst>
              </a:tr>
              <a:tr h="606918">
                <a:tc>
                  <a:txBody>
                    <a:bodyPr/>
                    <a:lstStyle/>
                    <a:p>
                      <a:pPr indent="304800" algn="l">
                        <a:lnSpc>
                          <a:spcPct val="150000"/>
                        </a:lnSpc>
                      </a:pPr>
                      <a:r>
                        <a:rPr lang="en-US" sz="1200" b="0" kern="100" dirty="0">
                          <a:effectLst/>
                        </a:rPr>
                        <a:t>RESCAL</a:t>
                      </a:r>
                      <a:endParaRPr lang="zh-CN" sz="1400" b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</a:pPr>
                      <a:r>
                        <a:rPr lang="en-US" sz="1400" kern="100" dirty="0">
                          <a:effectLst/>
                        </a:rPr>
                        <a:t>FB15K237</a:t>
                      </a:r>
                      <a:endParaRPr lang="zh-CN" sz="16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4800" algn="l">
                        <a:lnSpc>
                          <a:spcPct val="150000"/>
                        </a:lnSpc>
                      </a:pPr>
                      <a:r>
                        <a:rPr lang="en-US" altLang="zh-CN" sz="1400" kern="100" dirty="0">
                          <a:effectLst/>
                        </a:rPr>
                        <a:t>0.</a:t>
                      </a:r>
                      <a:r>
                        <a:rPr lang="en-US" sz="1400" kern="100" dirty="0">
                          <a:effectLst/>
                        </a:rPr>
                        <a:t>270</a:t>
                      </a:r>
                      <a:endParaRPr lang="zh-CN" sz="16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</a:pPr>
                      <a:r>
                        <a:rPr lang="en-US" altLang="zh-CN" sz="1400" kern="100" dirty="0">
                          <a:effectLst/>
                        </a:rPr>
                        <a:t>0.</a:t>
                      </a:r>
                      <a:r>
                        <a:rPr lang="en-US" sz="1400" kern="100" dirty="0">
                          <a:effectLst/>
                        </a:rPr>
                        <a:t>338</a:t>
                      </a:r>
                      <a:endParaRPr lang="zh-CN" sz="16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4800" algn="l">
                        <a:lnSpc>
                          <a:spcPct val="150000"/>
                        </a:lnSpc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</a:rPr>
                        <a:t>0.0</a:t>
                      </a: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</a:rPr>
                        <a:t>68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83763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13898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FA0F7206-EAEA-2549-8DCE-1F2E840AF400}"/>
              </a:ext>
            </a:extLst>
          </p:cNvPr>
          <p:cNvSpPr txBox="1"/>
          <p:nvPr/>
        </p:nvSpPr>
        <p:spPr>
          <a:xfrm>
            <a:off x="426878" y="3325577"/>
            <a:ext cx="994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</a:rPr>
              <a:t>params1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A1D9722-DA8C-F84D-8200-19ABBCC806FD}"/>
              </a:ext>
            </a:extLst>
          </p:cNvPr>
          <p:cNvSpPr txBox="1"/>
          <p:nvPr/>
        </p:nvSpPr>
        <p:spPr>
          <a:xfrm>
            <a:off x="2621598" y="3185941"/>
            <a:ext cx="1176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Random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Generator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3" name="右箭头 12">
            <a:extLst>
              <a:ext uri="{FF2B5EF4-FFF2-40B4-BE49-F238E27FC236}">
                <a16:creationId xmlns:a16="http://schemas.microsoft.com/office/drawing/2014/main" id="{A286423E-90C9-1B48-B349-6EB2CF689B77}"/>
              </a:ext>
            </a:extLst>
          </p:cNvPr>
          <p:cNvSpPr/>
          <p:nvPr/>
        </p:nvSpPr>
        <p:spPr>
          <a:xfrm>
            <a:off x="1525113" y="3347525"/>
            <a:ext cx="914400" cy="3231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F30E225-64DA-CE4C-AF2C-BFAF27CD3A6E}"/>
                  </a:ext>
                </a:extLst>
              </p:cNvPr>
              <p:cNvSpPr txBox="1"/>
              <p:nvPr/>
            </p:nvSpPr>
            <p:spPr>
              <a:xfrm>
                <a:off x="4975330" y="3312116"/>
                <a:ext cx="8041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𝒢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𝑟𝑎𝑛𝑑</m:t>
                          </m:r>
                        </m:sub>
                      </m:sSub>
                    </m:oMath>
                  </m:oMathPara>
                </a14:m>
                <a:endParaRPr kumimoji="1" lang="zh-CN" altLang="en-US" dirty="0"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F30E225-64DA-CE4C-AF2C-BFAF27CD3A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5330" y="3312116"/>
                <a:ext cx="804195" cy="369332"/>
              </a:xfrm>
              <a:prstGeom prst="rect">
                <a:avLst/>
              </a:prstGeom>
              <a:blipFill>
                <a:blip r:embed="rId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右箭头 14">
            <a:extLst>
              <a:ext uri="{FF2B5EF4-FFF2-40B4-BE49-F238E27FC236}">
                <a16:creationId xmlns:a16="http://schemas.microsoft.com/office/drawing/2014/main" id="{821E1674-1772-5F48-A28F-010E03C4F310}"/>
              </a:ext>
            </a:extLst>
          </p:cNvPr>
          <p:cNvSpPr/>
          <p:nvPr/>
        </p:nvSpPr>
        <p:spPr>
          <a:xfrm>
            <a:off x="3980608" y="3347525"/>
            <a:ext cx="914400" cy="3231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Gill Sans MT" panose="020B0502020104020203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DC3389F-D2BE-D444-AD8B-1E2D409F5AD6}"/>
              </a:ext>
            </a:extLst>
          </p:cNvPr>
          <p:cNvSpPr/>
          <p:nvPr/>
        </p:nvSpPr>
        <p:spPr>
          <a:xfrm>
            <a:off x="7009041" y="3057590"/>
            <a:ext cx="1075765" cy="30867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KGE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Model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7" name="右箭头 16">
            <a:extLst>
              <a:ext uri="{FF2B5EF4-FFF2-40B4-BE49-F238E27FC236}">
                <a16:creationId xmlns:a16="http://schemas.microsoft.com/office/drawing/2014/main" id="{63584B6D-F5E2-9544-B6C3-A6DB09436BB6}"/>
              </a:ext>
            </a:extLst>
          </p:cNvPr>
          <p:cNvSpPr/>
          <p:nvPr/>
        </p:nvSpPr>
        <p:spPr>
          <a:xfrm>
            <a:off x="5863096" y="3347525"/>
            <a:ext cx="914400" cy="3231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9EBBB98C-16DE-3B45-92BA-CEBE9E7D8BEE}"/>
                  </a:ext>
                </a:extLst>
              </p:cNvPr>
              <p:cNvSpPr txBox="1"/>
              <p:nvPr/>
            </p:nvSpPr>
            <p:spPr>
              <a:xfrm>
                <a:off x="9301464" y="3294605"/>
                <a:ext cx="8204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𝑟𝑎𝑛𝑑</m:t>
                          </m:r>
                        </m:sub>
                      </m:sSub>
                    </m:oMath>
                  </m:oMathPara>
                </a14:m>
                <a:endParaRPr kumimoji="1" lang="zh-CN" altLang="en-US" dirty="0"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9EBBB98C-16DE-3B45-92BA-CEBE9E7D8B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1464" y="3294605"/>
                <a:ext cx="82048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右箭头 18">
            <a:extLst>
              <a:ext uri="{FF2B5EF4-FFF2-40B4-BE49-F238E27FC236}">
                <a16:creationId xmlns:a16="http://schemas.microsoft.com/office/drawing/2014/main" id="{968006B5-B01B-7545-BFFB-41D9C626D8A3}"/>
              </a:ext>
            </a:extLst>
          </p:cNvPr>
          <p:cNvSpPr/>
          <p:nvPr/>
        </p:nvSpPr>
        <p:spPr>
          <a:xfrm>
            <a:off x="8278224" y="3340772"/>
            <a:ext cx="914400" cy="3231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Gill Sans MT" panose="020B0502020104020203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EB63D4D-1355-9A44-B896-857196FC3276}"/>
              </a:ext>
            </a:extLst>
          </p:cNvPr>
          <p:cNvSpPr txBox="1"/>
          <p:nvPr/>
        </p:nvSpPr>
        <p:spPr>
          <a:xfrm>
            <a:off x="439427" y="4392377"/>
            <a:ext cx="994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</a:rPr>
              <a:t>params2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D34C984-6E33-8B4D-A8CE-EE43CD11D5D4}"/>
              </a:ext>
            </a:extLst>
          </p:cNvPr>
          <p:cNvSpPr txBox="1"/>
          <p:nvPr/>
        </p:nvSpPr>
        <p:spPr>
          <a:xfrm>
            <a:off x="2743153" y="4403353"/>
            <a:ext cx="958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Random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Walker</a:t>
            </a:r>
            <a:endParaRPr kumimoji="1" lang="zh-CN" altLang="en-US" dirty="0">
              <a:highlight>
                <a:srgbClr val="FFFF00"/>
              </a:highlight>
              <a:latin typeface="Gill Sans MT" panose="020B0502020104020203" pitchFamily="34" charset="0"/>
            </a:endParaRPr>
          </a:p>
        </p:txBody>
      </p:sp>
      <p:sp>
        <p:nvSpPr>
          <p:cNvPr id="22" name="右箭头 21">
            <a:extLst>
              <a:ext uri="{FF2B5EF4-FFF2-40B4-BE49-F238E27FC236}">
                <a16:creationId xmlns:a16="http://schemas.microsoft.com/office/drawing/2014/main" id="{00F49E8F-51D9-C649-9A89-404562171BE5}"/>
              </a:ext>
            </a:extLst>
          </p:cNvPr>
          <p:cNvSpPr/>
          <p:nvPr/>
        </p:nvSpPr>
        <p:spPr>
          <a:xfrm>
            <a:off x="1537662" y="4564937"/>
            <a:ext cx="914400" cy="3231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84FBD260-71CB-2E4E-B7DE-3649D6FD572D}"/>
                  </a:ext>
                </a:extLst>
              </p:cNvPr>
              <p:cNvSpPr txBox="1"/>
              <p:nvPr/>
            </p:nvSpPr>
            <p:spPr>
              <a:xfrm>
                <a:off x="4987879" y="4529528"/>
                <a:ext cx="839396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𝒢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𝑠𝑎𝑚𝑝</m:t>
                          </m:r>
                        </m:sub>
                      </m:sSub>
                    </m:oMath>
                  </m:oMathPara>
                </a14:m>
                <a:endParaRPr kumimoji="1" lang="zh-CN" altLang="en-US" dirty="0"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84FBD260-71CB-2E4E-B7DE-3649D6FD57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7879" y="4529528"/>
                <a:ext cx="839396" cy="390748"/>
              </a:xfrm>
              <a:prstGeom prst="rect">
                <a:avLst/>
              </a:prstGeom>
              <a:blipFill>
                <a:blip r:embed="rId4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右箭头 23">
            <a:extLst>
              <a:ext uri="{FF2B5EF4-FFF2-40B4-BE49-F238E27FC236}">
                <a16:creationId xmlns:a16="http://schemas.microsoft.com/office/drawing/2014/main" id="{97C011AD-BF46-9640-AD26-414270F8B9BF}"/>
              </a:ext>
            </a:extLst>
          </p:cNvPr>
          <p:cNvSpPr/>
          <p:nvPr/>
        </p:nvSpPr>
        <p:spPr>
          <a:xfrm>
            <a:off x="3993157" y="4564937"/>
            <a:ext cx="914400" cy="3231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Gill Sans MT" panose="020B0502020104020203" pitchFamily="34" charset="0"/>
            </a:endParaRPr>
          </a:p>
        </p:txBody>
      </p:sp>
      <p:sp>
        <p:nvSpPr>
          <p:cNvPr id="25" name="右箭头 24">
            <a:extLst>
              <a:ext uri="{FF2B5EF4-FFF2-40B4-BE49-F238E27FC236}">
                <a16:creationId xmlns:a16="http://schemas.microsoft.com/office/drawing/2014/main" id="{453424FB-EF8F-5449-8471-DC0EAEA6AAD8}"/>
              </a:ext>
            </a:extLst>
          </p:cNvPr>
          <p:cNvSpPr/>
          <p:nvPr/>
        </p:nvSpPr>
        <p:spPr>
          <a:xfrm>
            <a:off x="5875645" y="4564937"/>
            <a:ext cx="914400" cy="3231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0522E877-CF97-654E-994F-407D69477D7A}"/>
                  </a:ext>
                </a:extLst>
              </p:cNvPr>
              <p:cNvSpPr txBox="1"/>
              <p:nvPr/>
            </p:nvSpPr>
            <p:spPr>
              <a:xfrm>
                <a:off x="522462" y="4731162"/>
                <a:ext cx="6411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𝒢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𝑜𝑟𝑖</m:t>
                          </m:r>
                        </m:sub>
                      </m:sSub>
                    </m:oMath>
                  </m:oMathPara>
                </a14:m>
                <a:endParaRPr kumimoji="1" lang="zh-CN" altLang="en-US" dirty="0"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0522E877-CF97-654E-994F-407D69477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462" y="4731162"/>
                <a:ext cx="641137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08B85CC9-9C38-C24B-A635-D750B121223F}"/>
                  </a:ext>
                </a:extLst>
              </p:cNvPr>
              <p:cNvSpPr txBox="1"/>
              <p:nvPr/>
            </p:nvSpPr>
            <p:spPr>
              <a:xfrm>
                <a:off x="5087008" y="5594448"/>
                <a:ext cx="6411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𝒢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𝑜𝑟𝑖</m:t>
                          </m:r>
                        </m:sub>
                      </m:sSub>
                    </m:oMath>
                  </m:oMathPara>
                </a14:m>
                <a:endParaRPr kumimoji="1" lang="zh-CN" altLang="en-US" dirty="0"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08B85CC9-9C38-C24B-A635-D750B12122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7008" y="5594448"/>
                <a:ext cx="641137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右箭头 27">
            <a:extLst>
              <a:ext uri="{FF2B5EF4-FFF2-40B4-BE49-F238E27FC236}">
                <a16:creationId xmlns:a16="http://schemas.microsoft.com/office/drawing/2014/main" id="{F1AF34F2-C1D1-A34C-A424-4962DC31F33C}"/>
              </a:ext>
            </a:extLst>
          </p:cNvPr>
          <p:cNvSpPr/>
          <p:nvPr/>
        </p:nvSpPr>
        <p:spPr>
          <a:xfrm>
            <a:off x="5875645" y="5652940"/>
            <a:ext cx="914400" cy="3231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Gill Sans MT" panose="020B0502020104020203" pitchFamily="34" charset="0"/>
            </a:endParaRPr>
          </a:p>
        </p:txBody>
      </p:sp>
      <p:sp>
        <p:nvSpPr>
          <p:cNvPr id="29" name="右箭头 28">
            <a:extLst>
              <a:ext uri="{FF2B5EF4-FFF2-40B4-BE49-F238E27FC236}">
                <a16:creationId xmlns:a16="http://schemas.microsoft.com/office/drawing/2014/main" id="{36BB67EF-6D24-8645-978D-3CE24C8C0502}"/>
              </a:ext>
            </a:extLst>
          </p:cNvPr>
          <p:cNvSpPr/>
          <p:nvPr/>
        </p:nvSpPr>
        <p:spPr>
          <a:xfrm>
            <a:off x="8275588" y="4563319"/>
            <a:ext cx="914400" cy="3231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Gill Sans MT" panose="020B0502020104020203" pitchFamily="34" charset="0"/>
            </a:endParaRPr>
          </a:p>
        </p:txBody>
      </p:sp>
      <p:sp>
        <p:nvSpPr>
          <p:cNvPr id="30" name="右箭头 29">
            <a:extLst>
              <a:ext uri="{FF2B5EF4-FFF2-40B4-BE49-F238E27FC236}">
                <a16:creationId xmlns:a16="http://schemas.microsoft.com/office/drawing/2014/main" id="{93A4F834-55E3-614A-A3F7-11A30D33EA7B}"/>
              </a:ext>
            </a:extLst>
          </p:cNvPr>
          <p:cNvSpPr/>
          <p:nvPr/>
        </p:nvSpPr>
        <p:spPr>
          <a:xfrm>
            <a:off x="8303802" y="5652940"/>
            <a:ext cx="914400" cy="3231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88F84E93-618D-C241-8CD4-BC2E6DB08AC9}"/>
                  </a:ext>
                </a:extLst>
              </p:cNvPr>
              <p:cNvSpPr txBox="1"/>
              <p:nvPr/>
            </p:nvSpPr>
            <p:spPr>
              <a:xfrm>
                <a:off x="9300303" y="4509316"/>
                <a:ext cx="838563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𝑠𝑎𝑚𝑝</m:t>
                          </m:r>
                        </m:sub>
                      </m:sSub>
                    </m:oMath>
                  </m:oMathPara>
                </a14:m>
                <a:endParaRPr kumimoji="1" lang="zh-CN" altLang="en-US" dirty="0"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88F84E93-618D-C241-8CD4-BC2E6DB08A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0303" y="4509316"/>
                <a:ext cx="838563" cy="390748"/>
              </a:xfrm>
              <a:prstGeom prst="rect">
                <a:avLst/>
              </a:prstGeom>
              <a:blipFill>
                <a:blip r:embed="rId7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B8F1EB0C-0057-2D4F-8C37-9CC5307912D4}"/>
                  </a:ext>
                </a:extLst>
              </p:cNvPr>
              <p:cNvSpPr txBox="1"/>
              <p:nvPr/>
            </p:nvSpPr>
            <p:spPr>
              <a:xfrm>
                <a:off x="9378486" y="5573032"/>
                <a:ext cx="6574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𝑜𝑟𝑖</m:t>
                          </m:r>
                        </m:sub>
                      </m:sSub>
                    </m:oMath>
                  </m:oMathPara>
                </a14:m>
                <a:endParaRPr kumimoji="1" lang="zh-CN" altLang="en-US" dirty="0"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B8F1EB0C-0057-2D4F-8C37-9CC5307912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8486" y="5573032"/>
                <a:ext cx="65742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圆角矩形 32">
            <a:extLst>
              <a:ext uri="{FF2B5EF4-FFF2-40B4-BE49-F238E27FC236}">
                <a16:creationId xmlns:a16="http://schemas.microsoft.com/office/drawing/2014/main" id="{DCDB8FB5-4091-8541-B089-9A35DF8DE6C5}"/>
              </a:ext>
            </a:extLst>
          </p:cNvPr>
          <p:cNvSpPr/>
          <p:nvPr/>
        </p:nvSpPr>
        <p:spPr>
          <a:xfrm>
            <a:off x="4977480" y="3046619"/>
            <a:ext cx="830882" cy="3086703"/>
          </a:xfrm>
          <a:prstGeom prst="roundRect">
            <a:avLst/>
          </a:prstGeom>
          <a:noFill/>
          <a:ln w="317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0D620423-5D57-3E4F-9941-E9086E9AA67D}"/>
              </a:ext>
            </a:extLst>
          </p:cNvPr>
          <p:cNvSpPr txBox="1"/>
          <p:nvPr/>
        </p:nvSpPr>
        <p:spPr>
          <a:xfrm>
            <a:off x="4275555" y="2400288"/>
            <a:ext cx="2203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Difference: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Static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Graph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Features</a:t>
            </a:r>
            <a:endParaRPr kumimoji="1" lang="en-US" altLang="zh-CN" dirty="0">
              <a:highlight>
                <a:srgbClr val="FFFF00"/>
              </a:highlight>
              <a:latin typeface="Gill Sans MT" panose="020B0502020104020203" pitchFamily="34" charset="0"/>
            </a:endParaRPr>
          </a:p>
        </p:txBody>
      </p:sp>
      <p:sp>
        <p:nvSpPr>
          <p:cNvPr id="35" name="圆角矩形 34">
            <a:extLst>
              <a:ext uri="{FF2B5EF4-FFF2-40B4-BE49-F238E27FC236}">
                <a16:creationId xmlns:a16="http://schemas.microsoft.com/office/drawing/2014/main" id="{3E668F92-4B44-5341-8B07-E25BD0A2D5BF}"/>
              </a:ext>
            </a:extLst>
          </p:cNvPr>
          <p:cNvSpPr/>
          <p:nvPr/>
        </p:nvSpPr>
        <p:spPr>
          <a:xfrm>
            <a:off x="9285245" y="3057591"/>
            <a:ext cx="830882" cy="3086703"/>
          </a:xfrm>
          <a:prstGeom prst="roundRect">
            <a:avLst/>
          </a:prstGeom>
          <a:noFill/>
          <a:ln w="317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330A1AA-F908-E248-A193-3D17D1994941}"/>
              </a:ext>
            </a:extLst>
          </p:cNvPr>
          <p:cNvSpPr txBox="1"/>
          <p:nvPr/>
        </p:nvSpPr>
        <p:spPr>
          <a:xfrm>
            <a:off x="8358730" y="2351198"/>
            <a:ext cx="2721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Difference: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Dynamic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Learning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Features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054963D6-F666-054F-9BDB-61C9F7795581}"/>
              </a:ext>
            </a:extLst>
          </p:cNvPr>
          <p:cNvSpPr txBox="1"/>
          <p:nvPr/>
        </p:nvSpPr>
        <p:spPr>
          <a:xfrm>
            <a:off x="10361100" y="3221083"/>
            <a:ext cx="1258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Problem: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Over-fitting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5B86B21A-F993-D748-A173-94B1D0DF9CE1}"/>
              </a:ext>
            </a:extLst>
          </p:cNvPr>
          <p:cNvSpPr txBox="1"/>
          <p:nvPr/>
        </p:nvSpPr>
        <p:spPr>
          <a:xfrm>
            <a:off x="10183170" y="4529528"/>
            <a:ext cx="1712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Performance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distribution</a:t>
            </a:r>
          </a:p>
        </p:txBody>
      </p:sp>
      <p:sp>
        <p:nvSpPr>
          <p:cNvPr id="39" name="标题 1">
            <a:extLst>
              <a:ext uri="{FF2B5EF4-FFF2-40B4-BE49-F238E27FC236}">
                <a16:creationId xmlns:a16="http://schemas.microsoft.com/office/drawing/2014/main" id="{263E8753-F7A6-B24A-A172-3BD52AE8A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16" y="0"/>
            <a:ext cx="9468196" cy="1263535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</a:rPr>
              <a:t>Pipeline for KG sampling analysis </a:t>
            </a:r>
            <a:endParaRPr lang="en" altLang="zh-CN" sz="3200" b="1" dirty="0">
              <a:solidFill>
                <a:srgbClr val="0070C0"/>
              </a:solidFill>
              <a:effectLst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CD8AD42E-0DB0-9E4D-8BD2-E2AC8CEA053D}"/>
              </a:ext>
            </a:extLst>
          </p:cNvPr>
          <p:cNvSpPr txBox="1"/>
          <p:nvPr/>
        </p:nvSpPr>
        <p:spPr>
          <a:xfrm>
            <a:off x="547401" y="1172007"/>
            <a:ext cx="61369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Searching</a:t>
            </a:r>
            <a:r>
              <a:rPr kumimoji="1"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on</a:t>
            </a:r>
            <a:r>
              <a:rPr kumimoji="1"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original</a:t>
            </a:r>
            <a:r>
              <a:rPr kumimoji="1"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KG</a:t>
            </a:r>
            <a:r>
              <a:rPr kumimoji="1"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is</a:t>
            </a:r>
            <a:r>
              <a:rPr kumimoji="1"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too</a:t>
            </a:r>
            <a:r>
              <a:rPr kumimoji="1"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time-consuming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How</a:t>
            </a:r>
            <a:r>
              <a:rPr kumimoji="1"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can</a:t>
            </a:r>
            <a:r>
              <a:rPr kumimoji="1"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boost</a:t>
            </a:r>
            <a:r>
              <a:rPr kumimoji="1"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the</a:t>
            </a:r>
            <a:r>
              <a:rPr kumimoji="1"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searching</a:t>
            </a:r>
            <a:r>
              <a:rPr kumimoji="1"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speed?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0070C0"/>
                </a:solidFill>
                <a:latin typeface="Gill Sans MT" panose="020B0502020104020203" pitchFamily="34" charset="0"/>
              </a:rPr>
              <a:t>What</a:t>
            </a:r>
            <a:r>
              <a:rPr kumimoji="1" lang="zh-CN" altLang="en-US" sz="2000" dirty="0">
                <a:solidFill>
                  <a:srgbClr val="0070C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solidFill>
                  <a:srgbClr val="0070C0"/>
                </a:solidFill>
                <a:latin typeface="Gill Sans MT" panose="020B0502020104020203" pitchFamily="34" charset="0"/>
              </a:rPr>
              <a:t>about</a:t>
            </a:r>
            <a:r>
              <a:rPr kumimoji="1" lang="zh-CN" altLang="en-US" sz="2000" dirty="0">
                <a:solidFill>
                  <a:srgbClr val="0070C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solidFill>
                  <a:srgbClr val="0070C0"/>
                </a:solidFill>
                <a:latin typeface="Gill Sans MT" panose="020B0502020104020203" pitchFamily="34" charset="0"/>
              </a:rPr>
              <a:t>searching</a:t>
            </a:r>
            <a:r>
              <a:rPr kumimoji="1" lang="zh-CN" altLang="en-US" sz="2000" dirty="0">
                <a:solidFill>
                  <a:srgbClr val="0070C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solidFill>
                  <a:srgbClr val="0070C0"/>
                </a:solidFill>
                <a:latin typeface="Gill Sans MT" panose="020B0502020104020203" pitchFamily="34" charset="0"/>
              </a:rPr>
              <a:t>on</a:t>
            </a:r>
            <a:r>
              <a:rPr kumimoji="1" lang="zh-CN" altLang="en-US" sz="2000" dirty="0">
                <a:solidFill>
                  <a:srgbClr val="0070C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solidFill>
                  <a:srgbClr val="0070C0"/>
                </a:solidFill>
                <a:latin typeface="Gill Sans MT" panose="020B0502020104020203" pitchFamily="34" charset="0"/>
              </a:rPr>
              <a:t>sampled</a:t>
            </a:r>
            <a:r>
              <a:rPr kumimoji="1" lang="zh-CN" altLang="en-US" sz="2000" dirty="0">
                <a:solidFill>
                  <a:srgbClr val="0070C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solidFill>
                  <a:srgbClr val="0070C0"/>
                </a:solidFill>
                <a:latin typeface="Gill Sans MT" panose="020B0502020104020203" pitchFamily="34" charset="0"/>
              </a:rPr>
              <a:t>KGs?</a:t>
            </a:r>
            <a:endParaRPr kumimoji="1" lang="zh-CN" altLang="en-US" sz="2000" dirty="0">
              <a:solidFill>
                <a:srgbClr val="0070C0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A65CF55-AF96-CF48-91FA-67598B605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431539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B36688-5CBA-0A42-ACEB-D18FCC7F4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16" y="0"/>
            <a:ext cx="9468196" cy="1263535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</a:rPr>
              <a:t>Experiments: searching via</a:t>
            </a:r>
            <a:r>
              <a:rPr lang="zh-CN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</a:rPr>
              <a:t>KG</a:t>
            </a:r>
            <a:r>
              <a:rPr lang="zh-CN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</a:rPr>
              <a:t>sampling</a:t>
            </a:r>
            <a:endParaRPr lang="en" altLang="zh-CN" sz="3200" b="1" i="1" dirty="0">
              <a:solidFill>
                <a:srgbClr val="0070C0"/>
              </a:solidFill>
              <a:effectLst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85BDF8-0C8F-2D4B-A400-49FB4EAB9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841" y="1394503"/>
            <a:ext cx="5357720" cy="1486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dirty="0"/>
              <a:t>Data</a:t>
            </a:r>
            <a:r>
              <a:rPr kumimoji="1" lang="zh-CN" altLang="en-US" dirty="0"/>
              <a:t> </a:t>
            </a:r>
            <a:r>
              <a:rPr kumimoji="1" lang="en-US" altLang="zh-CN" dirty="0"/>
              <a:t>statistics</a:t>
            </a:r>
          </a:p>
          <a:p>
            <a:r>
              <a:rPr kumimoji="1" lang="en-US" altLang="zh-CN" sz="2400" dirty="0"/>
              <a:t>smaller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subgraph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→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denser</a:t>
            </a:r>
          </a:p>
          <a:p>
            <a:r>
              <a:rPr kumimoji="1" lang="en-US" altLang="zh-CN" sz="2400" dirty="0"/>
              <a:t>obtain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multi-scale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KGs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via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sampling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12ECF05D-A451-CF48-A1BF-361E79E033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192517"/>
              </p:ext>
            </p:extLst>
          </p:nvPr>
        </p:nvGraphicFramePr>
        <p:xfrm>
          <a:off x="5256414" y="1522098"/>
          <a:ext cx="6444641" cy="1996893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156305">
                  <a:extLst>
                    <a:ext uri="{9D8B030D-6E8A-4147-A177-3AD203B41FA5}">
                      <a16:colId xmlns:a16="http://schemas.microsoft.com/office/drawing/2014/main" val="1347275467"/>
                    </a:ext>
                  </a:extLst>
                </a:gridCol>
                <a:gridCol w="1322084">
                  <a:extLst>
                    <a:ext uri="{9D8B030D-6E8A-4147-A177-3AD203B41FA5}">
                      <a16:colId xmlns:a16="http://schemas.microsoft.com/office/drawing/2014/main" val="119948648"/>
                    </a:ext>
                  </a:extLst>
                </a:gridCol>
                <a:gridCol w="1322084">
                  <a:extLst>
                    <a:ext uri="{9D8B030D-6E8A-4147-A177-3AD203B41FA5}">
                      <a16:colId xmlns:a16="http://schemas.microsoft.com/office/drawing/2014/main" val="3231726091"/>
                    </a:ext>
                  </a:extLst>
                </a:gridCol>
                <a:gridCol w="1322084">
                  <a:extLst>
                    <a:ext uri="{9D8B030D-6E8A-4147-A177-3AD203B41FA5}">
                      <a16:colId xmlns:a16="http://schemas.microsoft.com/office/drawing/2014/main" val="3642518309"/>
                    </a:ext>
                  </a:extLst>
                </a:gridCol>
                <a:gridCol w="1322084">
                  <a:extLst>
                    <a:ext uri="{9D8B030D-6E8A-4147-A177-3AD203B41FA5}">
                      <a16:colId xmlns:a16="http://schemas.microsoft.com/office/drawing/2014/main" val="3629401299"/>
                    </a:ext>
                  </a:extLst>
                </a:gridCol>
              </a:tblGrid>
              <a:tr h="173021">
                <a:tc>
                  <a:txBody>
                    <a:bodyPr/>
                    <a:lstStyle/>
                    <a:p>
                      <a:pPr algn="ctr" fontAlgn="b"/>
                      <a:r>
                        <a:rPr lang="en" sz="1400" b="0" u="none" strike="noStrike" dirty="0">
                          <a:effectLst/>
                          <a:latin typeface="Gill Sans MT" panose="020B0502020104020203" pitchFamily="34" charset="0"/>
                        </a:rPr>
                        <a:t>dataset</a:t>
                      </a:r>
                      <a:endParaRPr lang="en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8517" marR="8517" marT="8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1400" b="0" u="none" strike="noStrike">
                          <a:effectLst/>
                          <a:latin typeface="Gill Sans MT" panose="020B0502020104020203" pitchFamily="34" charset="0"/>
                        </a:rPr>
                        <a:t>wn18rr</a:t>
                      </a:r>
                      <a:endParaRPr lang="en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8517" marR="8517" marT="8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1400" b="0" u="none" strike="noStrike" dirty="0">
                          <a:effectLst/>
                          <a:latin typeface="Gill Sans MT" panose="020B0502020104020203" pitchFamily="34" charset="0"/>
                        </a:rPr>
                        <a:t>wn18rr</a:t>
                      </a:r>
                      <a:endParaRPr lang="en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8517" marR="8517" marT="8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1400" b="0" u="none" strike="noStrike" dirty="0">
                          <a:effectLst/>
                          <a:latin typeface="Gill Sans MT" panose="020B0502020104020203" pitchFamily="34" charset="0"/>
                        </a:rPr>
                        <a:t>wn18rr</a:t>
                      </a:r>
                      <a:endParaRPr lang="en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8517" marR="8517" marT="851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1400" b="0" u="none" strike="noStrike" dirty="0">
                          <a:effectLst/>
                          <a:latin typeface="Gill Sans MT" panose="020B0502020104020203" pitchFamily="34" charset="0"/>
                        </a:rPr>
                        <a:t>wn18rr</a:t>
                      </a:r>
                      <a:endParaRPr lang="en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8517" marR="8517" marT="8517" marB="0" anchor="b"/>
                </a:tc>
                <a:extLst>
                  <a:ext uri="{0D108BD9-81ED-4DB2-BD59-A6C34878D82A}">
                    <a16:rowId xmlns:a16="http://schemas.microsoft.com/office/drawing/2014/main" val="1991523098"/>
                  </a:ext>
                </a:extLst>
              </a:tr>
              <a:tr h="173021">
                <a:tc>
                  <a:txBody>
                    <a:bodyPr/>
                    <a:lstStyle/>
                    <a:p>
                      <a:pPr algn="ctr" fontAlgn="b"/>
                      <a:r>
                        <a:rPr lang="en" sz="1400" b="0" u="none" strike="noStrike" dirty="0">
                          <a:effectLst/>
                          <a:latin typeface="Gill Sans MT" panose="020B0502020104020203" pitchFamily="34" charset="0"/>
                        </a:rPr>
                        <a:t>sample ratio</a:t>
                      </a:r>
                      <a:endParaRPr lang="en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8517" marR="8517" marT="8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u="none" strike="noStrike" dirty="0">
                          <a:effectLst/>
                          <a:latin typeface="Gill Sans MT" panose="020B0502020104020203" pitchFamily="34" charset="0"/>
                        </a:rPr>
                        <a:t>0.01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8517" marR="8517" marT="8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u="none" strike="noStrike">
                          <a:effectLst/>
                          <a:latin typeface="Gill Sans MT" panose="020B0502020104020203" pitchFamily="34" charset="0"/>
                        </a:rPr>
                        <a:t>0.1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8517" marR="8517" marT="8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u="none" strike="noStrike" dirty="0">
                          <a:effectLst/>
                          <a:latin typeface="Gill Sans MT" panose="020B0502020104020203" pitchFamily="34" charset="0"/>
                        </a:rPr>
                        <a:t>0.3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8517" marR="8517" marT="8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宋体" panose="02010600030101010101" pitchFamily="2" charset="-122"/>
                        </a:rPr>
                        <a:t>Full</a:t>
                      </a:r>
                    </a:p>
                  </a:txBody>
                  <a:tcPr marL="8517" marR="8517" marT="8517" marB="0" anchor="b"/>
                </a:tc>
                <a:extLst>
                  <a:ext uri="{0D108BD9-81ED-4DB2-BD59-A6C34878D82A}">
                    <a16:rowId xmlns:a16="http://schemas.microsoft.com/office/drawing/2014/main" val="520079740"/>
                  </a:ext>
                </a:extLst>
              </a:tr>
              <a:tr h="173021">
                <a:tc>
                  <a:txBody>
                    <a:bodyPr/>
                    <a:lstStyle/>
                    <a:p>
                      <a:pPr algn="ctr" fontAlgn="b"/>
                      <a:r>
                        <a:rPr lang="en" sz="1400" b="0" u="none" strike="noStrike" dirty="0">
                          <a:effectLst/>
                          <a:latin typeface="Gill Sans MT" panose="020B0502020104020203" pitchFamily="34" charset="0"/>
                        </a:rPr>
                        <a:t>min sparsity</a:t>
                      </a:r>
                      <a:endParaRPr lang="en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8517" marR="8517" marT="8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1400" u="none" strike="noStrike" dirty="0">
                          <a:effectLst/>
                          <a:latin typeface="Gill Sans MT" panose="020B0502020104020203" pitchFamily="34" charset="0"/>
                        </a:rPr>
                        <a:t>2.22E-04</a:t>
                      </a:r>
                      <a:endParaRPr lang="en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8517" marR="8517" marT="8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1400" u="none" strike="noStrike" dirty="0">
                          <a:effectLst/>
                          <a:latin typeface="Gill Sans MT" panose="020B0502020104020203" pitchFamily="34" charset="0"/>
                        </a:rPr>
                        <a:t>2.22E-05</a:t>
                      </a:r>
                      <a:endParaRPr lang="en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8517" marR="8517" marT="8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1400" u="none" strike="noStrike">
                          <a:effectLst/>
                          <a:latin typeface="Gill Sans MT" panose="020B0502020104020203" pitchFamily="34" charset="0"/>
                        </a:rPr>
                        <a:t>7.40E-06</a:t>
                      </a:r>
                      <a:endParaRPr lang="en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8517" marR="8517" marT="8517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Gill Sans MT" panose="020B0502020104020203" pitchFamily="34" charset="0"/>
                          <a:ea typeface="宋体" panose="02010600030101010101" pitchFamily="2" charset="-122"/>
                        </a:rPr>
                        <a:t>5.00E-06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25904558"/>
                  </a:ext>
                </a:extLst>
              </a:tr>
              <a:tr h="173021">
                <a:tc>
                  <a:txBody>
                    <a:bodyPr/>
                    <a:lstStyle/>
                    <a:p>
                      <a:pPr algn="ctr" fontAlgn="b"/>
                      <a:r>
                        <a:rPr lang="en" sz="1400" b="0" u="none" strike="noStrike">
                          <a:effectLst/>
                          <a:latin typeface="Gill Sans MT" panose="020B0502020104020203" pitchFamily="34" charset="0"/>
                        </a:rPr>
                        <a:t>max sparsity</a:t>
                      </a:r>
                      <a:endParaRPr lang="en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8517" marR="8517" marT="8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1400" u="none" strike="noStrike" dirty="0">
                          <a:solidFill>
                            <a:srgbClr val="FF0000"/>
                          </a:solidFill>
                          <a:effectLst/>
                          <a:latin typeface="Gill Sans MT" panose="020B0502020104020203" pitchFamily="34" charset="0"/>
                        </a:rPr>
                        <a:t>4.78E-04</a:t>
                      </a:r>
                      <a:endParaRPr lang="en" sz="1400" b="0" i="0" u="none" strike="noStrike" dirty="0">
                        <a:solidFill>
                          <a:srgbClr val="FF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8517" marR="8517" marT="8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1400" u="none" strike="noStrike" dirty="0">
                          <a:solidFill>
                            <a:srgbClr val="FF0000"/>
                          </a:solidFill>
                          <a:effectLst/>
                          <a:latin typeface="Gill Sans MT" panose="020B0502020104020203" pitchFamily="34" charset="0"/>
                        </a:rPr>
                        <a:t>4.08E-05</a:t>
                      </a:r>
                      <a:endParaRPr lang="en" sz="1400" b="0" i="0" u="none" strike="noStrike" dirty="0">
                        <a:solidFill>
                          <a:srgbClr val="FF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8517" marR="8517" marT="8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1400" u="none" strike="noStrike" dirty="0">
                          <a:solidFill>
                            <a:srgbClr val="FF0000"/>
                          </a:solidFill>
                          <a:effectLst/>
                          <a:latin typeface="Gill Sans MT" panose="020B0502020104020203" pitchFamily="34" charset="0"/>
                        </a:rPr>
                        <a:t>1.60E-05</a:t>
                      </a:r>
                      <a:endParaRPr lang="en" sz="1400" b="0" i="0" u="none" strike="noStrike" dirty="0">
                        <a:solidFill>
                          <a:srgbClr val="FF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8517" marR="8517" marT="8517" marB="0" anchor="b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285143"/>
                  </a:ext>
                </a:extLst>
              </a:tr>
              <a:tr h="173021">
                <a:tc>
                  <a:txBody>
                    <a:bodyPr/>
                    <a:lstStyle/>
                    <a:p>
                      <a:pPr algn="ctr" fontAlgn="b"/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8517" marR="8517" marT="851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8517" marR="8517" marT="851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8517" marR="8517" marT="851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8517" marR="8517" marT="851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8517" marR="8517" marT="8517" marB="0" anchor="b"/>
                </a:tc>
                <a:extLst>
                  <a:ext uri="{0D108BD9-81ED-4DB2-BD59-A6C34878D82A}">
                    <a16:rowId xmlns:a16="http://schemas.microsoft.com/office/drawing/2014/main" val="1778747217"/>
                  </a:ext>
                </a:extLst>
              </a:tr>
              <a:tr h="173021">
                <a:tc>
                  <a:txBody>
                    <a:bodyPr/>
                    <a:lstStyle/>
                    <a:p>
                      <a:pPr algn="ctr" fontAlgn="b"/>
                      <a:r>
                        <a:rPr lang="en" sz="1400" b="0" u="none" strike="noStrike">
                          <a:effectLst/>
                          <a:latin typeface="Gill Sans MT" panose="020B0502020104020203" pitchFamily="34" charset="0"/>
                        </a:rPr>
                        <a:t>dataset</a:t>
                      </a:r>
                      <a:endParaRPr lang="en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8517" marR="8517" marT="8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1400" u="none" strike="noStrike" dirty="0">
                          <a:effectLst/>
                          <a:latin typeface="Gill Sans MT" panose="020B0502020104020203" pitchFamily="34" charset="0"/>
                        </a:rPr>
                        <a:t>FB15k-237</a:t>
                      </a:r>
                      <a:endParaRPr lang="en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8517" marR="8517" marT="8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1400" u="none" strike="noStrike" dirty="0">
                          <a:effectLst/>
                          <a:latin typeface="Gill Sans MT" panose="020B0502020104020203" pitchFamily="34" charset="0"/>
                        </a:rPr>
                        <a:t>FB15k-237</a:t>
                      </a:r>
                      <a:endParaRPr lang="en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8517" marR="8517" marT="8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1400" u="none" strike="noStrike" dirty="0">
                          <a:effectLst/>
                          <a:latin typeface="Gill Sans MT" panose="020B0502020104020203" pitchFamily="34" charset="0"/>
                        </a:rPr>
                        <a:t>FB15k-237</a:t>
                      </a:r>
                      <a:endParaRPr lang="en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8517" marR="8517" marT="851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1400" u="none" strike="noStrike" dirty="0">
                          <a:effectLst/>
                          <a:latin typeface="Gill Sans MT" panose="020B0502020104020203" pitchFamily="34" charset="0"/>
                        </a:rPr>
                        <a:t>FB15k-237</a:t>
                      </a:r>
                      <a:endParaRPr lang="en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8517" marR="8517" marT="8517" marB="0" anchor="b"/>
                </a:tc>
                <a:extLst>
                  <a:ext uri="{0D108BD9-81ED-4DB2-BD59-A6C34878D82A}">
                    <a16:rowId xmlns:a16="http://schemas.microsoft.com/office/drawing/2014/main" val="3947855486"/>
                  </a:ext>
                </a:extLst>
              </a:tr>
              <a:tr h="173021">
                <a:tc>
                  <a:txBody>
                    <a:bodyPr/>
                    <a:lstStyle/>
                    <a:p>
                      <a:pPr algn="ctr" fontAlgn="b"/>
                      <a:r>
                        <a:rPr lang="en" sz="1400" b="0" u="none" strike="noStrike">
                          <a:effectLst/>
                          <a:latin typeface="Gill Sans MT" panose="020B0502020104020203" pitchFamily="34" charset="0"/>
                        </a:rPr>
                        <a:t>sample ratio</a:t>
                      </a:r>
                      <a:endParaRPr lang="en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8517" marR="8517" marT="8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u="none" strike="noStrike" dirty="0">
                          <a:effectLst/>
                          <a:latin typeface="Gill Sans MT" panose="020B0502020104020203" pitchFamily="34" charset="0"/>
                        </a:rPr>
                        <a:t>0.01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8517" marR="8517" marT="8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u="none" strike="noStrike">
                          <a:effectLst/>
                          <a:latin typeface="Gill Sans MT" panose="020B0502020104020203" pitchFamily="34" charset="0"/>
                        </a:rPr>
                        <a:t>0.1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8517" marR="8517" marT="8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u="none" strike="noStrike">
                          <a:effectLst/>
                          <a:latin typeface="Gill Sans MT" panose="020B0502020104020203" pitchFamily="34" charset="0"/>
                        </a:rPr>
                        <a:t>0.3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8517" marR="8517" marT="8517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宋体" panose="02010600030101010101" pitchFamily="2" charset="-122"/>
                        </a:rPr>
                        <a:t>Full</a:t>
                      </a:r>
                    </a:p>
                  </a:txBody>
                  <a:tcPr marL="8517" marR="8517" marT="8517" marB="0" anchor="b"/>
                </a:tc>
                <a:extLst>
                  <a:ext uri="{0D108BD9-81ED-4DB2-BD59-A6C34878D82A}">
                    <a16:rowId xmlns:a16="http://schemas.microsoft.com/office/drawing/2014/main" val="4036618131"/>
                  </a:ext>
                </a:extLst>
              </a:tr>
              <a:tr h="173021">
                <a:tc>
                  <a:txBody>
                    <a:bodyPr/>
                    <a:lstStyle/>
                    <a:p>
                      <a:pPr algn="ctr" fontAlgn="b"/>
                      <a:r>
                        <a:rPr lang="en" sz="1400" b="0" u="none" strike="noStrike">
                          <a:effectLst/>
                          <a:latin typeface="Gill Sans MT" panose="020B0502020104020203" pitchFamily="34" charset="0"/>
                        </a:rPr>
                        <a:t>min sparsity</a:t>
                      </a:r>
                      <a:endParaRPr lang="en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8517" marR="8517" marT="8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1400" u="none" strike="noStrike" dirty="0">
                          <a:effectLst/>
                          <a:latin typeface="Gill Sans MT" panose="020B0502020104020203" pitchFamily="34" charset="0"/>
                        </a:rPr>
                        <a:t>2.90E-05</a:t>
                      </a:r>
                      <a:endParaRPr lang="en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8517" marR="8517" marT="8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1400" u="none" strike="noStrike">
                          <a:effectLst/>
                          <a:latin typeface="Gill Sans MT" panose="020B0502020104020203" pitchFamily="34" charset="0"/>
                        </a:rPr>
                        <a:t>2.90E-06</a:t>
                      </a:r>
                      <a:endParaRPr lang="en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8517" marR="8517" marT="8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1400" u="none" strike="noStrike">
                          <a:effectLst/>
                          <a:latin typeface="Gill Sans MT" panose="020B0502020104020203" pitchFamily="34" charset="0"/>
                        </a:rPr>
                        <a:t>9.67E-07</a:t>
                      </a:r>
                      <a:endParaRPr lang="en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8517" marR="8517" marT="8517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Gill Sans MT" panose="020B0502020104020203" pitchFamily="34" charset="0"/>
                          <a:ea typeface="宋体" panose="02010600030101010101" pitchFamily="2" charset="-122"/>
                        </a:rPr>
                        <a:t>6.20E-06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72859393"/>
                  </a:ext>
                </a:extLst>
              </a:tr>
              <a:tr h="67081">
                <a:tc>
                  <a:txBody>
                    <a:bodyPr/>
                    <a:lstStyle/>
                    <a:p>
                      <a:pPr algn="ctr" fontAlgn="b"/>
                      <a:r>
                        <a:rPr lang="en" sz="1400" b="0" u="none" strike="noStrike" dirty="0">
                          <a:effectLst/>
                          <a:latin typeface="Gill Sans MT" panose="020B0502020104020203" pitchFamily="34" charset="0"/>
                        </a:rPr>
                        <a:t>max sparsity</a:t>
                      </a:r>
                      <a:endParaRPr lang="en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8517" marR="8517" marT="8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1400" u="none" strike="noStrike" dirty="0">
                          <a:solidFill>
                            <a:srgbClr val="FF0000"/>
                          </a:solidFill>
                          <a:effectLst/>
                          <a:latin typeface="Gill Sans MT" panose="020B0502020104020203" pitchFamily="34" charset="0"/>
                        </a:rPr>
                        <a:t>3.81E-04</a:t>
                      </a:r>
                      <a:endParaRPr lang="en" sz="1400" b="0" i="0" u="none" strike="noStrike" dirty="0">
                        <a:solidFill>
                          <a:srgbClr val="FF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8517" marR="8517" marT="8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1400" u="none" strike="noStrike" dirty="0">
                          <a:solidFill>
                            <a:srgbClr val="FF0000"/>
                          </a:solidFill>
                          <a:effectLst/>
                          <a:latin typeface="Gill Sans MT" panose="020B0502020104020203" pitchFamily="34" charset="0"/>
                        </a:rPr>
                        <a:t>5.11E-05</a:t>
                      </a:r>
                      <a:endParaRPr lang="en" sz="1400" b="0" i="0" u="none" strike="noStrike" dirty="0">
                        <a:solidFill>
                          <a:srgbClr val="FF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8517" marR="8517" marT="85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1400" u="none" strike="noStrike" dirty="0">
                          <a:solidFill>
                            <a:srgbClr val="FF0000"/>
                          </a:solidFill>
                          <a:effectLst/>
                          <a:latin typeface="Gill Sans MT" panose="020B0502020104020203" pitchFamily="34" charset="0"/>
                        </a:rPr>
                        <a:t>2.24E-05</a:t>
                      </a:r>
                      <a:endParaRPr lang="en" sz="1400" b="0" i="0" u="none" strike="noStrike" dirty="0">
                        <a:solidFill>
                          <a:srgbClr val="FF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8517" marR="8517" marT="8517" marB="0" anchor="b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0517605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7FEDADED-247C-7E42-95B9-41F2C70548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036863"/>
              </p:ext>
            </p:extLst>
          </p:nvPr>
        </p:nvGraphicFramePr>
        <p:xfrm>
          <a:off x="838200" y="3848807"/>
          <a:ext cx="10515600" cy="2227806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875864">
                  <a:extLst>
                    <a:ext uri="{9D8B030D-6E8A-4147-A177-3AD203B41FA5}">
                      <a16:colId xmlns:a16="http://schemas.microsoft.com/office/drawing/2014/main" val="2398862071"/>
                    </a:ext>
                  </a:extLst>
                </a:gridCol>
                <a:gridCol w="2144806">
                  <a:extLst>
                    <a:ext uri="{9D8B030D-6E8A-4147-A177-3AD203B41FA5}">
                      <a16:colId xmlns:a16="http://schemas.microsoft.com/office/drawing/2014/main" val="3549248224"/>
                    </a:ext>
                  </a:extLst>
                </a:gridCol>
                <a:gridCol w="2144806">
                  <a:extLst>
                    <a:ext uri="{9D8B030D-6E8A-4147-A177-3AD203B41FA5}">
                      <a16:colId xmlns:a16="http://schemas.microsoft.com/office/drawing/2014/main" val="2880276851"/>
                    </a:ext>
                  </a:extLst>
                </a:gridCol>
                <a:gridCol w="2144806">
                  <a:extLst>
                    <a:ext uri="{9D8B030D-6E8A-4147-A177-3AD203B41FA5}">
                      <a16:colId xmlns:a16="http://schemas.microsoft.com/office/drawing/2014/main" val="822714175"/>
                    </a:ext>
                  </a:extLst>
                </a:gridCol>
                <a:gridCol w="2205318">
                  <a:extLst>
                    <a:ext uri="{9D8B030D-6E8A-4147-A177-3AD203B41FA5}">
                      <a16:colId xmlns:a16="http://schemas.microsoft.com/office/drawing/2014/main" val="859653908"/>
                    </a:ext>
                  </a:extLst>
                </a:gridCol>
              </a:tblGrid>
              <a:tr h="134585">
                <a:tc>
                  <a:txBody>
                    <a:bodyPr/>
                    <a:lstStyle/>
                    <a:p>
                      <a:pPr algn="ctr" fontAlgn="t"/>
                      <a:r>
                        <a:rPr lang="e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dataset</a:t>
                      </a:r>
                      <a:endParaRPr lang="en" sz="1000" b="0" i="0" u="none" strike="noStrike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C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Gill Sans MT" panose="020B0502020104020203" pitchFamily="34" charset="0"/>
                          <a:ea typeface="等线" panose="02010600030101010101" pitchFamily="2" charset="-122"/>
                          <a:cs typeface="+mn-cs"/>
                        </a:rPr>
                        <a:t>FB15k</a:t>
                      </a:r>
                      <a:r>
                        <a:rPr kumimoji="0" lang="en-US" altLang="zh-C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Gill Sans MT" panose="020B0502020104020203" pitchFamily="34" charset="0"/>
                          <a:ea typeface="等线" panose="02010600030101010101" pitchFamily="2" charset="-122"/>
                          <a:cs typeface="+mn-cs"/>
                        </a:rPr>
                        <a:t>-</a:t>
                      </a:r>
                      <a:r>
                        <a:rPr kumimoji="0" lang="en" altLang="zh-C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Gill Sans MT" panose="020B0502020104020203" pitchFamily="34" charset="0"/>
                          <a:ea typeface="等线" panose="02010600030101010101" pitchFamily="2" charset="-122"/>
                          <a:cs typeface="+mn-cs"/>
                        </a:rPr>
                        <a:t>237</a:t>
                      </a:r>
                      <a:endParaRPr kumimoji="0" lang="en" altLang="zh-C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Gill Sans MT" panose="020B0502020104020203" pitchFamily="34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729" marR="6729" marT="6729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Gill Sans MT" panose="020B0502020104020203" pitchFamily="34" charset="0"/>
                          <a:ea typeface="等线" panose="02010600030101010101" pitchFamily="2" charset="-122"/>
                          <a:cs typeface="+mn-cs"/>
                        </a:rPr>
                        <a:t>FB15k</a:t>
                      </a: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Gill Sans MT" panose="020B0502020104020203" pitchFamily="34" charset="0"/>
                          <a:ea typeface="等线" panose="02010600030101010101" pitchFamily="2" charset="-122"/>
                          <a:cs typeface="+mn-cs"/>
                        </a:rPr>
                        <a:t>-</a:t>
                      </a:r>
                      <a:r>
                        <a:rPr kumimoji="0" lang="en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Gill Sans MT" panose="020B0502020104020203" pitchFamily="34" charset="0"/>
                          <a:ea typeface="等线" panose="02010600030101010101" pitchFamily="2" charset="-122"/>
                          <a:cs typeface="+mn-cs"/>
                        </a:rPr>
                        <a:t>237</a:t>
                      </a:r>
                      <a:endParaRPr kumimoji="0" lang="en" altLang="zh-C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Gill Sans MT" panose="020B0502020104020203" pitchFamily="34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729" marR="6729" marT="6729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Gill Sans MT" panose="020B0502020104020203" pitchFamily="34" charset="0"/>
                          <a:ea typeface="等线" panose="02010600030101010101" pitchFamily="2" charset="-122"/>
                          <a:cs typeface="+mn-cs"/>
                        </a:rPr>
                        <a:t>FB15k</a:t>
                      </a: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Gill Sans MT" panose="020B0502020104020203" pitchFamily="34" charset="0"/>
                          <a:ea typeface="等线" panose="02010600030101010101" pitchFamily="2" charset="-122"/>
                          <a:cs typeface="+mn-cs"/>
                        </a:rPr>
                        <a:t>-</a:t>
                      </a:r>
                      <a:r>
                        <a:rPr kumimoji="0" lang="en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Gill Sans MT" panose="020B0502020104020203" pitchFamily="34" charset="0"/>
                          <a:ea typeface="等线" panose="02010600030101010101" pitchFamily="2" charset="-122"/>
                          <a:cs typeface="+mn-cs"/>
                        </a:rPr>
                        <a:t>237</a:t>
                      </a:r>
                      <a:endParaRPr kumimoji="0" lang="en" altLang="zh-C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Gill Sans MT" panose="020B0502020104020203" pitchFamily="34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729" marR="6729" marT="672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FB15k</a:t>
                      </a:r>
                      <a:r>
                        <a:rPr lang="en-US" altLang="zh-C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-</a:t>
                      </a:r>
                      <a:r>
                        <a:rPr lang="e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237</a:t>
                      </a:r>
                      <a:endParaRPr lang="en" sz="1000" b="0" i="0" u="none" strike="noStrike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/>
                </a:tc>
                <a:extLst>
                  <a:ext uri="{0D108BD9-81ED-4DB2-BD59-A6C34878D82A}">
                    <a16:rowId xmlns:a16="http://schemas.microsoft.com/office/drawing/2014/main" val="1087215297"/>
                  </a:ext>
                </a:extLst>
              </a:tr>
              <a:tr h="134585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宋体" panose="02010600030101010101" pitchFamily="2" charset="-122"/>
                        </a:rPr>
                        <a:t>sample</a:t>
                      </a:r>
                      <a:r>
                        <a:rPr lang="zh-CN" alt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宋体" panose="02010600030101010101" pitchFamily="2" charset="-122"/>
                        </a:rPr>
                        <a:t>ratio</a:t>
                      </a:r>
                      <a:endParaRPr lang="en" sz="1000" b="0" i="0" u="none" strike="noStrike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宋体" panose="02010600030101010101" pitchFamily="2" charset="-122"/>
                        </a:rPr>
                        <a:t>0.2</a:t>
                      </a:r>
                      <a:endParaRPr lang="en" sz="1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宋体" panose="02010600030101010101" pitchFamily="2" charset="-122"/>
                        </a:rPr>
                        <a:t>0.5</a:t>
                      </a:r>
                      <a:endParaRPr lang="en" sz="1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宋体" panose="02010600030101010101" pitchFamily="2" charset="-122"/>
                        </a:rPr>
                        <a:t>0.8</a:t>
                      </a:r>
                      <a:endParaRPr lang="en" sz="1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宋体" panose="02010600030101010101" pitchFamily="2" charset="-122"/>
                        </a:rPr>
                        <a:t>Full</a:t>
                      </a:r>
                      <a:endParaRPr lang="en" sz="1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/>
                </a:tc>
                <a:extLst>
                  <a:ext uri="{0D108BD9-81ED-4DB2-BD59-A6C34878D82A}">
                    <a16:rowId xmlns:a16="http://schemas.microsoft.com/office/drawing/2014/main" val="76762885"/>
                  </a:ext>
                </a:extLst>
              </a:tr>
              <a:tr h="134585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#</a:t>
                      </a:r>
                      <a:r>
                        <a:rPr lang="e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entity</a:t>
                      </a:r>
                      <a:endParaRPr lang="en" sz="1000" b="0" i="0" u="none" strike="noStrike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effectLst/>
                          <a:latin typeface="Gill Sans MT" panose="020B0502020104020203" pitchFamily="34" charset="0"/>
                        </a:rPr>
                        <a:t>2908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effectLst/>
                          <a:latin typeface="Gill Sans MT" panose="020B0502020104020203" pitchFamily="34" charset="0"/>
                        </a:rPr>
                        <a:t>7270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effectLst/>
                          <a:latin typeface="Gill Sans MT" panose="020B0502020104020203" pitchFamily="34" charset="0"/>
                        </a:rPr>
                        <a:t>11632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effectLst/>
                          <a:latin typeface="Gill Sans MT" panose="020B0502020104020203" pitchFamily="34" charset="0"/>
                        </a:rPr>
                        <a:t>14541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extLst>
                  <a:ext uri="{0D108BD9-81ED-4DB2-BD59-A6C34878D82A}">
                    <a16:rowId xmlns:a16="http://schemas.microsoft.com/office/drawing/2014/main" val="2769858294"/>
                  </a:ext>
                </a:extLst>
              </a:tr>
              <a:tr h="134585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#</a:t>
                      </a:r>
                      <a:r>
                        <a:rPr lang="e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relation</a:t>
                      </a:r>
                      <a:endParaRPr lang="en" sz="1000" b="0" i="0" u="none" strike="noStrike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effectLst/>
                          <a:latin typeface="Gill Sans MT" panose="020B0502020104020203" pitchFamily="34" charset="0"/>
                        </a:rPr>
                        <a:t>236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effectLst/>
                          <a:latin typeface="Gill Sans MT" panose="020B0502020104020203" pitchFamily="34" charset="0"/>
                        </a:rPr>
                        <a:t>237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effectLst/>
                          <a:latin typeface="Gill Sans MT" panose="020B0502020104020203" pitchFamily="34" charset="0"/>
                        </a:rPr>
                        <a:t>237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effectLst/>
                          <a:latin typeface="Gill Sans MT" panose="020B0502020104020203" pitchFamily="34" charset="0"/>
                        </a:rPr>
                        <a:t>237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extLst>
                  <a:ext uri="{0D108BD9-81ED-4DB2-BD59-A6C34878D82A}">
                    <a16:rowId xmlns:a16="http://schemas.microsoft.com/office/drawing/2014/main" val="2130558856"/>
                  </a:ext>
                </a:extLst>
              </a:tr>
              <a:tr h="134585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宋体" panose="02010600030101010101" pitchFamily="2" charset="-122"/>
                        </a:rPr>
                        <a:t>#triples</a:t>
                      </a:r>
                      <a:endParaRPr lang="en" sz="1000" b="0" i="0" u="none" strike="noStrike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宋体" panose="02010600030101010101" pitchFamily="2" charset="-122"/>
                        </a:rPr>
                        <a:t>57.9k</a:t>
                      </a: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宋体" panose="02010600030101010101" pitchFamily="2" charset="-122"/>
                        </a:rPr>
                        <a:t>182.4k</a:t>
                      </a: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宋体" panose="02010600030101010101" pitchFamily="2" charset="-122"/>
                        </a:rPr>
                        <a:t>283.0k</a:t>
                      </a: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  <a:ea typeface="宋体" panose="02010600030101010101" pitchFamily="2" charset="-122"/>
                        </a:rPr>
                        <a:t>310.1k</a:t>
                      </a:r>
                    </a:p>
                  </a:txBody>
                  <a:tcPr marL="6729" marR="6729" marT="6729" marB="0" anchor="b"/>
                </a:tc>
                <a:extLst>
                  <a:ext uri="{0D108BD9-81ED-4DB2-BD59-A6C34878D82A}">
                    <a16:rowId xmlns:a16="http://schemas.microsoft.com/office/drawing/2014/main" val="2918282266"/>
                  </a:ext>
                </a:extLst>
              </a:tr>
              <a:tr h="134585">
                <a:tc>
                  <a:txBody>
                    <a:bodyPr/>
                    <a:lstStyle/>
                    <a:p>
                      <a:pPr algn="ctr" fontAlgn="b"/>
                      <a:r>
                        <a:rPr lang="e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sparsity</a:t>
                      </a:r>
                      <a:endParaRPr lang="en" sz="1000" b="0" i="0" u="none" strike="noStrike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1000" b="0" i="0" u="none" strike="noStrike" dirty="0">
                          <a:effectLst/>
                          <a:latin typeface="Gill Sans MT" panose="020B0502020104020203" pitchFamily="34" charset="0"/>
                        </a:rPr>
                        <a:t>5.81e-05</a:t>
                      </a:r>
                      <a:endParaRPr lang="en" sz="1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1000" b="0" i="0" u="none" strike="noStrike">
                          <a:effectLst/>
                          <a:latin typeface="Gill Sans MT" panose="020B0502020104020203" pitchFamily="34" charset="0"/>
                        </a:rPr>
                        <a:t>2.91e-05</a:t>
                      </a:r>
                      <a:endParaRPr lang="en" sz="10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1000" b="0" i="0" u="none" strike="noStrike" dirty="0">
                          <a:effectLst/>
                          <a:latin typeface="Gill Sans MT" panose="020B0502020104020203" pitchFamily="34" charset="0"/>
                        </a:rPr>
                        <a:t>1.77e-05</a:t>
                      </a:r>
                      <a:endParaRPr lang="en" sz="1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1000" b="0" i="0" u="none" strike="noStrike">
                          <a:effectLst/>
                          <a:latin typeface="Gill Sans MT" panose="020B0502020104020203" pitchFamily="34" charset="0"/>
                        </a:rPr>
                        <a:t>1.24e-05</a:t>
                      </a:r>
                      <a:endParaRPr lang="en" sz="10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extLst>
                  <a:ext uri="{0D108BD9-81ED-4DB2-BD59-A6C34878D82A}">
                    <a16:rowId xmlns:a16="http://schemas.microsoft.com/office/drawing/2014/main" val="1386297935"/>
                  </a:ext>
                </a:extLst>
              </a:tr>
              <a:tr h="134585">
                <a:tc>
                  <a:txBody>
                    <a:bodyPr/>
                    <a:lstStyle/>
                    <a:p>
                      <a:pPr algn="ctr" fontAlgn="b"/>
                      <a:r>
                        <a:rPr lang="en" sz="10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val</a:t>
                      </a:r>
                      <a:r>
                        <a:rPr lang="en-US" altLang="zh-CN" sz="10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idate</a:t>
                      </a:r>
                      <a:r>
                        <a:rPr lang="e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 depth distribution (1-7)</a:t>
                      </a:r>
                      <a:endParaRPr lang="en" sz="1000" b="0" i="0" u="none" strike="noStrike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effectLst/>
                          <a:latin typeface="Gill Sans MT" panose="020B0502020104020203" pitchFamily="34" charset="0"/>
                        </a:rPr>
                        <a:t>28.9 - 51.5 - 19.4 - 0.0 - 0.0 - 0.0 - 0.03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effectLst/>
                          <a:latin typeface="Gill Sans MT" panose="020B0502020104020203" pitchFamily="34" charset="0"/>
                        </a:rPr>
                        <a:t>31.1 - 52.8 - 15.9 - 0.03 - 0.0 - 0.0 - 0.01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effectLst/>
                          <a:latin typeface="Gill Sans MT" panose="020B0502020104020203" pitchFamily="34" charset="0"/>
                        </a:rPr>
                        <a:t>31.9 - 52.7 - 15.2 - 0.02 - 0.0 - 0.0 - 0.00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effectLst/>
                          <a:latin typeface="Gill Sans MT" panose="020B0502020104020203" pitchFamily="34" charset="0"/>
                        </a:rPr>
                        <a:t>0.51 - 73.2 - 26.0 - 0.09 - 0.00 - 0.0 - 0.05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extLst>
                  <a:ext uri="{0D108BD9-81ED-4DB2-BD59-A6C34878D82A}">
                    <a16:rowId xmlns:a16="http://schemas.microsoft.com/office/drawing/2014/main" val="1527329085"/>
                  </a:ext>
                </a:extLst>
              </a:tr>
              <a:tr h="134585">
                <a:tc>
                  <a:txBody>
                    <a:bodyPr/>
                    <a:lstStyle/>
                    <a:p>
                      <a:pPr algn="ctr" fontAlgn="b"/>
                      <a:r>
                        <a:rPr lang="e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mean </a:t>
                      </a:r>
                      <a:r>
                        <a:rPr lang="en" altLang="zh-CN" sz="10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val</a:t>
                      </a:r>
                      <a:r>
                        <a:rPr lang="en-US" altLang="zh-CN" sz="10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idate</a:t>
                      </a:r>
                      <a:r>
                        <a:rPr lang="e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 depth</a:t>
                      </a:r>
                      <a:endParaRPr lang="en" sz="1000" b="0" i="0" u="none" strike="noStrike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effectLst/>
                          <a:latin typeface="Gill Sans MT" panose="020B0502020104020203" pitchFamily="34" charset="0"/>
                        </a:rPr>
                        <a:t>1.90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effectLst/>
                          <a:latin typeface="Gill Sans MT" panose="020B0502020104020203" pitchFamily="34" charset="0"/>
                        </a:rPr>
                        <a:t>1.84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effectLst/>
                          <a:latin typeface="Gill Sans MT" panose="020B0502020104020203" pitchFamily="34" charset="0"/>
                        </a:rPr>
                        <a:t>1.83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effectLst/>
                          <a:latin typeface="Gill Sans MT" panose="020B0502020104020203" pitchFamily="34" charset="0"/>
                        </a:rPr>
                        <a:t>2.26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extLst>
                  <a:ext uri="{0D108BD9-81ED-4DB2-BD59-A6C34878D82A}">
                    <a16:rowId xmlns:a16="http://schemas.microsoft.com/office/drawing/2014/main" val="741552595"/>
                  </a:ext>
                </a:extLst>
              </a:tr>
              <a:tr h="134585">
                <a:tc>
                  <a:txBody>
                    <a:bodyPr/>
                    <a:lstStyle/>
                    <a:p>
                      <a:pPr algn="ctr" fontAlgn="b"/>
                      <a:r>
                        <a:rPr lang="e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test depth distribution (1-7)</a:t>
                      </a:r>
                      <a:endParaRPr lang="en" sz="1000" b="0" i="0" u="none" strike="noStrike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effectLst/>
                          <a:latin typeface="Gill Sans MT" panose="020B0502020104020203" pitchFamily="34" charset="0"/>
                        </a:rPr>
                        <a:t>27.3 - 51.3 - 21.2 - 0.0 - 0.0 - 0.03 - 0.03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effectLst/>
                          <a:latin typeface="Gill Sans MT" panose="020B0502020104020203" pitchFamily="34" charset="0"/>
                        </a:rPr>
                        <a:t>31.1 - 52.5 - 16.1 - 0.03 - 0.0 - 0.0 - 0.02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effectLst/>
                          <a:latin typeface="Gill Sans MT" panose="020B0502020104020203" pitchFamily="34" charset="0"/>
                        </a:rPr>
                        <a:t>32.0 - 52.5 - 15.3 - 0.02 - 0.0 - 0.0 - 0.00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effectLst/>
                          <a:latin typeface="Gill Sans MT" panose="020B0502020104020203" pitchFamily="34" charset="0"/>
                        </a:rPr>
                        <a:t>0.44 - 73.4 - 25.8 - 0.17 - 0.00 - 0.0 - 0.13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extLst>
                  <a:ext uri="{0D108BD9-81ED-4DB2-BD59-A6C34878D82A}">
                    <a16:rowId xmlns:a16="http://schemas.microsoft.com/office/drawing/2014/main" val="497755071"/>
                  </a:ext>
                </a:extLst>
              </a:tr>
              <a:tr h="134585">
                <a:tc>
                  <a:txBody>
                    <a:bodyPr/>
                    <a:lstStyle/>
                    <a:p>
                      <a:pPr algn="ctr" fontAlgn="b"/>
                      <a:r>
                        <a:rPr lang="en" sz="1000" b="0" i="0" u="none" strike="noStrike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mean test depth</a:t>
                      </a:r>
                      <a:endParaRPr lang="en" sz="1000" b="0" i="0" u="none" strike="noStrike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effectLst/>
                          <a:latin typeface="Gill Sans MT" panose="020B0502020104020203" pitchFamily="34" charset="0"/>
                        </a:rPr>
                        <a:t>1.94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effectLst/>
                          <a:latin typeface="Gill Sans MT" panose="020B0502020104020203" pitchFamily="34" charset="0"/>
                        </a:rPr>
                        <a:t>1.85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effectLst/>
                          <a:latin typeface="Gill Sans MT" panose="020B0502020104020203" pitchFamily="34" charset="0"/>
                        </a:rPr>
                        <a:t>1.83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effectLst/>
                          <a:latin typeface="Gill Sans MT" panose="020B0502020104020203" pitchFamily="34" charset="0"/>
                        </a:rPr>
                        <a:t>2.26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extLst>
                  <a:ext uri="{0D108BD9-81ED-4DB2-BD59-A6C34878D82A}">
                    <a16:rowId xmlns:a16="http://schemas.microsoft.com/office/drawing/2014/main" val="1442759788"/>
                  </a:ext>
                </a:extLst>
              </a:tr>
              <a:tr h="134585">
                <a:tc>
                  <a:txBody>
                    <a:bodyPr/>
                    <a:lstStyle/>
                    <a:p>
                      <a:pPr algn="ctr" fontAlgn="b"/>
                      <a:r>
                        <a:rPr lang="en" sz="1000" b="0" i="0" u="none" strike="noStrike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mean inDegree</a:t>
                      </a:r>
                      <a:endParaRPr lang="en" sz="1000" b="0" i="0" u="none" strike="noStrike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effectLst/>
                          <a:latin typeface="Gill Sans MT" panose="020B0502020104020203" pitchFamily="34" charset="0"/>
                        </a:rPr>
                        <a:t>19.9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effectLst/>
                          <a:latin typeface="Gill Sans MT" panose="020B0502020104020203" pitchFamily="34" charset="0"/>
                        </a:rPr>
                        <a:t>25.0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effectLst/>
                          <a:latin typeface="Gill Sans MT" panose="020B0502020104020203" pitchFamily="34" charset="0"/>
                        </a:rPr>
                        <a:t>24.3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effectLst/>
                          <a:latin typeface="Gill Sans MT" panose="020B0502020104020203" pitchFamily="34" charset="0"/>
                        </a:rPr>
                        <a:t>21.3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extLst>
                  <a:ext uri="{0D108BD9-81ED-4DB2-BD59-A6C34878D82A}">
                    <a16:rowId xmlns:a16="http://schemas.microsoft.com/office/drawing/2014/main" val="277619738"/>
                  </a:ext>
                </a:extLst>
              </a:tr>
              <a:tr h="134585">
                <a:tc>
                  <a:txBody>
                    <a:bodyPr/>
                    <a:lstStyle/>
                    <a:p>
                      <a:pPr algn="ctr" fontAlgn="b"/>
                      <a:r>
                        <a:rPr lang="en" sz="1000" b="0" i="0" u="none" strike="noStrike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inDegree distribution (0/1/2/3/3+)</a:t>
                      </a:r>
                      <a:endParaRPr lang="en" sz="1000" b="0" i="0" u="none" strike="noStrike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effectLst/>
                          <a:latin typeface="Gill Sans MT" panose="020B0502020104020203" pitchFamily="34" charset="0"/>
                        </a:rPr>
                        <a:t>5.74 - 5.15 - 5.57 - 5.43 - 78.0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effectLst/>
                          <a:latin typeface="Gill Sans MT" panose="020B0502020104020203" pitchFamily="34" charset="0"/>
                        </a:rPr>
                        <a:t>4.64 - 3.45 - 3.64 - 4.41 - 83.8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effectLst/>
                          <a:latin typeface="Gill Sans MT" panose="020B0502020104020203" pitchFamily="34" charset="0"/>
                        </a:rPr>
                        <a:t>4.61 - 4.10 - 4.01 - 4.74 - 82.5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effectLst/>
                          <a:latin typeface="Gill Sans MT" panose="020B0502020104020203" pitchFamily="34" charset="0"/>
                        </a:rPr>
                        <a:t>7.13 - 5.59 - 5.22 - 5.79 - 76.2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extLst>
                  <a:ext uri="{0D108BD9-81ED-4DB2-BD59-A6C34878D82A}">
                    <a16:rowId xmlns:a16="http://schemas.microsoft.com/office/drawing/2014/main" val="1405183958"/>
                  </a:ext>
                </a:extLst>
              </a:tr>
              <a:tr h="134585">
                <a:tc>
                  <a:txBody>
                    <a:bodyPr/>
                    <a:lstStyle/>
                    <a:p>
                      <a:pPr algn="ctr" fontAlgn="b"/>
                      <a:r>
                        <a:rPr lang="en" sz="1000" b="0" i="0" u="none" strike="noStrike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mean outDegree</a:t>
                      </a:r>
                      <a:endParaRPr lang="en" sz="1000" b="0" i="0" u="none" strike="noStrike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effectLst/>
                          <a:latin typeface="Gill Sans MT" panose="020B0502020104020203" pitchFamily="34" charset="0"/>
                        </a:rPr>
                        <a:t>19.9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effectLst/>
                          <a:latin typeface="Gill Sans MT" panose="020B0502020104020203" pitchFamily="34" charset="0"/>
                        </a:rPr>
                        <a:t>25.0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effectLst/>
                          <a:latin typeface="Gill Sans MT" panose="020B0502020104020203" pitchFamily="34" charset="0"/>
                        </a:rPr>
                        <a:t>24.3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effectLst/>
                          <a:latin typeface="Gill Sans MT" panose="020B0502020104020203" pitchFamily="34" charset="0"/>
                        </a:rPr>
                        <a:t>21.3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extLst>
                  <a:ext uri="{0D108BD9-81ED-4DB2-BD59-A6C34878D82A}">
                    <a16:rowId xmlns:a16="http://schemas.microsoft.com/office/drawing/2014/main" val="2248006765"/>
                  </a:ext>
                </a:extLst>
              </a:tr>
              <a:tr h="134585">
                <a:tc>
                  <a:txBody>
                    <a:bodyPr/>
                    <a:lstStyle/>
                    <a:p>
                      <a:pPr algn="ctr" fontAlgn="b"/>
                      <a:r>
                        <a:rPr lang="en" sz="10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outDegree</a:t>
                      </a:r>
                      <a:r>
                        <a:rPr lang="e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 distribution (0/1/2/3/3+)</a:t>
                      </a:r>
                      <a:endParaRPr lang="en" sz="1000" b="0" i="0" u="none" strike="noStrike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effectLst/>
                          <a:latin typeface="Gill Sans MT" panose="020B0502020104020203" pitchFamily="34" charset="0"/>
                        </a:rPr>
                        <a:t>3.85 - 2.37 - 1.92 - 2.33 - 89.5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effectLst/>
                          <a:latin typeface="Gill Sans MT" panose="020B0502020104020203" pitchFamily="34" charset="0"/>
                        </a:rPr>
                        <a:t>3.86 - 2.11 - 1.40 - 1.63 - 90.9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effectLst/>
                          <a:latin typeface="Gill Sans MT" panose="020B0502020104020203" pitchFamily="34" charset="0"/>
                        </a:rPr>
                        <a:t>2.77 - 2.32 - 1.97 - 2.07 - 90.8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effectLst/>
                          <a:latin typeface="Gill Sans MT" panose="020B0502020104020203" pitchFamily="34" charset="0"/>
                        </a:rPr>
                        <a:t>4.47 - 4.59 - 3.23 - 3.12 - 84.5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  <a:ea typeface="宋体" panose="02010600030101010101" pitchFamily="2" charset="-122"/>
                      </a:endParaRPr>
                    </a:p>
                  </a:txBody>
                  <a:tcPr marL="6729" marR="6729" marT="6729" marB="0" anchor="b"/>
                </a:tc>
                <a:extLst>
                  <a:ext uri="{0D108BD9-81ED-4DB2-BD59-A6C34878D82A}">
                    <a16:rowId xmlns:a16="http://schemas.microsoft.com/office/drawing/2014/main" val="3303780022"/>
                  </a:ext>
                </a:extLst>
              </a:tr>
            </a:tbl>
          </a:graphicData>
        </a:graphic>
      </p:graphicFrame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8CE27E-EC3E-554B-8BD3-02010FB13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29</a:t>
            </a:fld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E224047-7B4C-A445-8B6E-964E6838FA6E}"/>
                  </a:ext>
                </a:extLst>
              </p:cNvPr>
              <p:cNvSpPr txBox="1"/>
              <p:nvPr/>
            </p:nvSpPr>
            <p:spPr>
              <a:xfrm>
                <a:off x="514540" y="2781294"/>
                <a:ext cx="4620176" cy="6674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zh-CN" dirty="0" smtClean="0">
                          <a:latin typeface="Cambria Math" panose="02040503050406030204" pitchFamily="18" charset="0"/>
                        </a:rPr>
                        <m:t>sparsity</m:t>
                      </m:r>
                      <m:r>
                        <a:rPr kumimoji="1" lang="zh-CN" altLang="en-US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zh-CN" altLang="en-US" dirty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1" lang="en-US" altLang="zh-CN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dirty="0">
                              <a:latin typeface="Cambria Math" panose="02040503050406030204" pitchFamily="18" charset="0"/>
                            </a:rPr>
                            <m:t>#</m:t>
                          </m:r>
                          <m:r>
                            <m:rPr>
                              <m:sty m:val="p"/>
                            </m:rPr>
                            <a:rPr kumimoji="1" lang="en-US" altLang="zh-CN" dirty="0">
                              <a:latin typeface="Cambria Math" panose="02040503050406030204" pitchFamily="18" charset="0"/>
                            </a:rPr>
                            <m:t>triple</m:t>
                          </m:r>
                        </m:num>
                        <m:den>
                          <m:r>
                            <a:rPr kumimoji="1" lang="en-US" altLang="zh-CN" dirty="0">
                              <a:latin typeface="Cambria Math" panose="02040503050406030204" pitchFamily="18" charset="0"/>
                            </a:rPr>
                            <m:t>(#</m:t>
                          </m:r>
                          <m:r>
                            <m:rPr>
                              <m:sty m:val="p"/>
                            </m:rPr>
                            <a:rPr kumimoji="1" lang="en-US" altLang="zh-CN" dirty="0">
                              <a:latin typeface="Cambria Math" panose="02040503050406030204" pitchFamily="18" charset="0"/>
                            </a:rPr>
                            <m:t>entity</m:t>
                          </m:r>
                          <m:r>
                            <a:rPr kumimoji="1" lang="zh-CN" altLang="en-US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zh-CN" altLang="en-US" dirty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kumimoji="1" lang="zh-CN" altLang="en-US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zh-CN" dirty="0">
                              <a:latin typeface="Cambria Math" panose="02040503050406030204" pitchFamily="18" charset="0"/>
                            </a:rPr>
                            <m:t>#</m:t>
                          </m:r>
                          <m:r>
                            <m:rPr>
                              <m:sty m:val="p"/>
                            </m:rPr>
                            <a:rPr kumimoji="1" lang="en-US" altLang="zh-CN" dirty="0">
                              <a:latin typeface="Cambria Math" panose="02040503050406030204" pitchFamily="18" charset="0"/>
                            </a:rPr>
                            <m:t>entity</m:t>
                          </m:r>
                          <m:r>
                            <a:rPr kumimoji="1" lang="zh-CN" altLang="en-US" dirty="0" smtClean="0">
                              <a:latin typeface="Cambria Math" panose="02040503050406030204" pitchFamily="18" charset="0"/>
                            </a:rPr>
                            <m:t> ∗ </m:t>
                          </m:r>
                          <m:r>
                            <a:rPr kumimoji="1" lang="en-US" altLang="zh-CN" dirty="0">
                              <a:latin typeface="Cambria Math" panose="02040503050406030204" pitchFamily="18" charset="0"/>
                            </a:rPr>
                            <m:t>#</m:t>
                          </m:r>
                          <m:r>
                            <m:rPr>
                              <m:sty m:val="p"/>
                            </m:rPr>
                            <a:rPr kumimoji="1" lang="en-US" altLang="zh-CN" dirty="0">
                              <a:latin typeface="Cambria Math" panose="02040503050406030204" pitchFamily="18" charset="0"/>
                            </a:rPr>
                            <m:t>relation</m:t>
                          </m:r>
                          <m:r>
                            <a:rPr kumimoji="1" lang="en-US" altLang="zh-CN" dirty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E224047-7B4C-A445-8B6E-964E6838FA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40" y="2781294"/>
                <a:ext cx="4620176" cy="667490"/>
              </a:xfrm>
              <a:prstGeom prst="rect">
                <a:avLst/>
              </a:prstGeom>
              <a:blipFill>
                <a:blip r:embed="rId2"/>
                <a:stretch>
                  <a:fillRect b="-92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5863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B36688-5CBA-0A42-ACEB-D18FCC7F4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16" y="0"/>
            <a:ext cx="9468196" cy="1263535"/>
          </a:xfrm>
        </p:spPr>
        <p:txBody>
          <a:bodyPr>
            <a:normAutofit/>
          </a:bodyPr>
          <a:lstStyle/>
          <a:p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Background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–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</a:rPr>
              <a:t>Knowledge</a:t>
            </a:r>
            <a:r>
              <a:rPr kumimoji="1" lang="zh-CN" altLang="en-US" sz="32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</a:rPr>
              <a:t>Graph</a:t>
            </a:r>
            <a:r>
              <a:rPr kumimoji="1" lang="zh-CN" altLang="en-US" sz="32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</a:rPr>
              <a:t>(KG)</a:t>
            </a:r>
            <a:endParaRPr kumimoji="1" lang="zh-CN" altLang="en-US" sz="3200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C85BDF8-0C8F-2D4B-A400-49FB4EAB9F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2316" y="1325563"/>
                <a:ext cx="8009243" cy="4978522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kumimoji="1" lang="en-US" altLang="zh-CN" sz="3400" dirty="0"/>
                  <a:t>A</a:t>
                </a:r>
                <a:r>
                  <a:rPr kumimoji="1" lang="zh-CN" altLang="en-US" sz="3400" dirty="0"/>
                  <a:t> </a:t>
                </a:r>
                <a:r>
                  <a:rPr kumimoji="1" lang="en-US" altLang="zh-CN" sz="3400" dirty="0"/>
                  <a:t>knowledge</a:t>
                </a:r>
                <a:r>
                  <a:rPr kumimoji="1" lang="zh-CN" altLang="en-US" sz="3400" dirty="0"/>
                  <a:t> </a:t>
                </a:r>
                <a:r>
                  <a:rPr kumimoji="1" lang="en-US" altLang="zh-CN" sz="3400" dirty="0"/>
                  <a:t>graph</a:t>
                </a:r>
                <a:r>
                  <a:rPr kumimoji="1" lang="zh-CN" altLang="en-US" sz="3400" dirty="0"/>
                  <a:t> </a:t>
                </a:r>
                <a:endParaRPr kumimoji="1" lang="en-US" altLang="zh-CN" dirty="0"/>
              </a:p>
              <a:p>
                <a:r>
                  <a:rPr lang="en-US" altLang="zh-CN" sz="2200" dirty="0"/>
                  <a:t>M</a:t>
                </a:r>
                <a:r>
                  <a:rPr lang="en" altLang="zh-CN" sz="2200" dirty="0" err="1"/>
                  <a:t>ainly</a:t>
                </a:r>
                <a:r>
                  <a:rPr lang="en" altLang="zh-CN" sz="2200" dirty="0"/>
                  <a:t> describe real world entities and relations, organized in a graph</a:t>
                </a:r>
              </a:p>
              <a:p>
                <a:r>
                  <a:rPr lang="en-US" altLang="zh-CN" sz="2200" dirty="0"/>
                  <a:t>A</a:t>
                </a:r>
                <a:r>
                  <a:rPr lang="en" altLang="zh-CN" sz="2200" dirty="0" err="1"/>
                  <a:t>llows</a:t>
                </a:r>
                <a:r>
                  <a:rPr lang="en" altLang="zh-CN" sz="2200" dirty="0"/>
                  <a:t> potentially interacting entities with each other</a:t>
                </a:r>
              </a:p>
              <a:p>
                <a:endParaRPr kumimoji="1" lang="en-US" altLang="zh-CN" dirty="0"/>
              </a:p>
              <a:p>
                <a:pPr marL="0" indent="0">
                  <a:buNone/>
                </a:pPr>
                <a:r>
                  <a:rPr kumimoji="1" lang="en-US" altLang="zh-CN" sz="3400" dirty="0"/>
                  <a:t>Preliminaries</a:t>
                </a:r>
              </a:p>
              <a:p>
                <a:r>
                  <a:rPr kumimoji="1" lang="en-US" altLang="zh-CN" sz="2600" dirty="0"/>
                  <a:t>Graph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representation:</a:t>
                </a:r>
                <a14:m>
                  <m:oMath xmlns:m="http://schemas.openxmlformats.org/officeDocument/2006/math">
                    <m:r>
                      <a:rPr kumimoji="1" lang="zh-CN" altLang="en-US" sz="26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26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𝒢</m:t>
                    </m:r>
                    <m:r>
                      <a:rPr kumimoji="1" lang="en-US" altLang="zh-CN" sz="26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</m:t>
                    </m:r>
                    <m:r>
                      <a:rPr kumimoji="1" lang="en-US" altLang="zh-CN" sz="2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ℰ</m:t>
                    </m:r>
                    <m:r>
                      <a:rPr kumimoji="1" lang="en-US" altLang="zh-CN" sz="26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kumimoji="1" lang="zh-CN" altLang="en-US" sz="26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26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r>
                      <a:rPr kumimoji="1" lang="en-US" altLang="zh-CN" sz="26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kumimoji="1" lang="zh-CN" altLang="en-US" sz="26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26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r>
                      <a:rPr kumimoji="1" lang="en-US" altLang="zh-CN" sz="26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sz="2600" dirty="0"/>
              </a:p>
              <a:p>
                <a:r>
                  <a:rPr kumimoji="1" lang="en-US" altLang="zh-CN" sz="2600" dirty="0"/>
                  <a:t>Entities</a:t>
                </a:r>
                <a:r>
                  <a:rPr kumimoji="1" lang="zh-CN" altLang="en-US" sz="26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6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ℰ</m:t>
                    </m:r>
                  </m:oMath>
                </a14:m>
                <a:endParaRPr kumimoji="1" lang="en-US" altLang="zh-CN" sz="2600" dirty="0"/>
              </a:p>
              <a:p>
                <a:pPr lvl="1"/>
                <a:r>
                  <a:rPr kumimoji="1" lang="en-US" altLang="zh-CN" sz="2200" dirty="0"/>
                  <a:t>real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world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objects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or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concepts</a:t>
                </a:r>
              </a:p>
              <a:p>
                <a:r>
                  <a:rPr kumimoji="1" lang="en-US" altLang="zh-CN" sz="2600" dirty="0"/>
                  <a:t>Relations</a:t>
                </a:r>
                <a:r>
                  <a:rPr kumimoji="1" lang="zh-CN" altLang="en-US" sz="26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6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endParaRPr kumimoji="1" lang="en-US" altLang="zh-CN" sz="2600" dirty="0">
                  <a:ea typeface="Cambria Math" panose="02040503050406030204" pitchFamily="18" charset="0"/>
                </a:endParaRPr>
              </a:p>
              <a:p>
                <a:pPr lvl="1"/>
                <a:r>
                  <a:rPr kumimoji="1" lang="en-US" altLang="zh-CN" sz="2200" dirty="0"/>
                  <a:t>interactions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between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entities</a:t>
                </a:r>
              </a:p>
              <a:p>
                <a:r>
                  <a:rPr kumimoji="1" lang="en-US" altLang="zh-CN" sz="2600" dirty="0"/>
                  <a:t>Facts</a:t>
                </a:r>
                <a14:m>
                  <m:oMath xmlns:m="http://schemas.openxmlformats.org/officeDocument/2006/math">
                    <m:r>
                      <a:rPr kumimoji="1" lang="zh-CN" altLang="en-US" sz="26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2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</m:oMath>
                </a14:m>
                <a:endParaRPr kumimoji="1" lang="en-US" altLang="zh-CN" sz="2600" dirty="0">
                  <a:highlight>
                    <a:srgbClr val="FFFF00"/>
                  </a:highlight>
                  <a:ea typeface="Cambria Math" panose="02040503050406030204" pitchFamily="18" charset="0"/>
                </a:endParaRPr>
              </a:p>
              <a:p>
                <a:pPr lvl="1"/>
                <a:r>
                  <a:rPr kumimoji="1" lang="en-US" altLang="zh-CN" sz="2200" dirty="0"/>
                  <a:t>the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basic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unit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in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form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of</a:t>
                </a:r>
                <a:r>
                  <a:rPr kumimoji="1" lang="zh-CN" altLang="en-US" sz="22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2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2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kumimoji="1" lang="en-US" altLang="zh-CN" sz="22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zh-CN" sz="22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kumimoji="1" lang="en-US" altLang="zh-CN" sz="22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zh-CN" sz="22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zh-CN" sz="22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sz="2200" dirty="0">
                  <a:solidFill>
                    <a:srgbClr val="0070C0"/>
                  </a:solidFill>
                </a:endParaRPr>
              </a:p>
              <a:p>
                <a:pPr lvl="1"/>
                <a:r>
                  <a:rPr kumimoji="1" lang="en-US" altLang="zh-CN" sz="2200" dirty="0">
                    <a:solidFill>
                      <a:srgbClr val="0070C0"/>
                    </a:solidFill>
                  </a:rPr>
                  <a:t>(head</a:t>
                </a:r>
                <a:r>
                  <a:rPr kumimoji="1" lang="zh-CN" altLang="en-US" sz="2200" dirty="0">
                    <a:solidFill>
                      <a:srgbClr val="0070C0"/>
                    </a:solidFill>
                  </a:rPr>
                  <a:t> </a:t>
                </a:r>
                <a:r>
                  <a:rPr kumimoji="1" lang="en-US" altLang="zh-CN" sz="2200" dirty="0">
                    <a:solidFill>
                      <a:srgbClr val="0070C0"/>
                    </a:solidFill>
                  </a:rPr>
                  <a:t>entity,</a:t>
                </a:r>
                <a:r>
                  <a:rPr kumimoji="1" lang="zh-CN" altLang="en-US" sz="2200" dirty="0">
                    <a:solidFill>
                      <a:srgbClr val="0070C0"/>
                    </a:solidFill>
                  </a:rPr>
                  <a:t> </a:t>
                </a:r>
                <a:r>
                  <a:rPr kumimoji="1" lang="en-US" altLang="zh-CN" sz="2200" dirty="0">
                    <a:solidFill>
                      <a:srgbClr val="0070C0"/>
                    </a:solidFill>
                  </a:rPr>
                  <a:t>relation,</a:t>
                </a:r>
                <a:r>
                  <a:rPr kumimoji="1" lang="zh-CN" altLang="en-US" sz="2200" dirty="0">
                    <a:solidFill>
                      <a:srgbClr val="0070C0"/>
                    </a:solidFill>
                  </a:rPr>
                  <a:t> </a:t>
                </a:r>
                <a:r>
                  <a:rPr kumimoji="1" lang="en-US" altLang="zh-CN" sz="2200" dirty="0">
                    <a:solidFill>
                      <a:srgbClr val="0070C0"/>
                    </a:solidFill>
                  </a:rPr>
                  <a:t>tail</a:t>
                </a:r>
                <a:r>
                  <a:rPr kumimoji="1" lang="zh-CN" altLang="en-US" sz="2200" dirty="0">
                    <a:solidFill>
                      <a:srgbClr val="0070C0"/>
                    </a:solidFill>
                  </a:rPr>
                  <a:t> </a:t>
                </a:r>
                <a:r>
                  <a:rPr kumimoji="1" lang="en-US" altLang="zh-CN" sz="2200" dirty="0">
                    <a:solidFill>
                      <a:srgbClr val="0070C0"/>
                    </a:solidFill>
                  </a:rPr>
                  <a:t>entity)</a:t>
                </a:r>
                <a:endParaRPr kumimoji="1" lang="zh-CN" altLang="en-US" sz="2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C85BDF8-0C8F-2D4B-A400-49FB4EAB9F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2316" y="1325563"/>
                <a:ext cx="8009243" cy="4978522"/>
              </a:xfrm>
              <a:blipFill>
                <a:blip r:embed="rId3"/>
                <a:stretch>
                  <a:fillRect l="-1902" t="-40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8093FCAD-3947-4E4D-9210-E226F5614CAD}"/>
              </a:ext>
            </a:extLst>
          </p:cNvPr>
          <p:cNvCxnSpPr>
            <a:cxnSpLocks/>
          </p:cNvCxnSpPr>
          <p:nvPr/>
        </p:nvCxnSpPr>
        <p:spPr>
          <a:xfrm>
            <a:off x="8578079" y="1419976"/>
            <a:ext cx="0" cy="4788131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871779CE-F920-5E4A-A3F0-5DA235705448}"/>
              </a:ext>
            </a:extLst>
          </p:cNvPr>
          <p:cNvSpPr txBox="1"/>
          <p:nvPr/>
        </p:nvSpPr>
        <p:spPr>
          <a:xfrm>
            <a:off x="8893001" y="1263535"/>
            <a:ext cx="277667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Gill Sans MT" panose="020B0502020104020203" pitchFamily="34" charset="0"/>
              </a:rPr>
              <a:t>Applications</a:t>
            </a:r>
          </a:p>
          <a:p>
            <a:r>
              <a:rPr kumimoji="1" lang="en-US" altLang="zh-CN" sz="2000" dirty="0">
                <a:latin typeface="Gill Sans MT" panose="020B0502020104020203" pitchFamily="34" charset="0"/>
              </a:rPr>
              <a:t>KGQA:</a:t>
            </a:r>
          </a:p>
          <a:p>
            <a:endParaRPr kumimoji="1" lang="en-US" altLang="zh-CN" sz="2000" dirty="0">
              <a:latin typeface="Gill Sans MT" panose="020B0502020104020203" pitchFamily="34" charset="0"/>
            </a:endParaRPr>
          </a:p>
          <a:p>
            <a:endParaRPr kumimoji="1" lang="en-US" altLang="zh-CN" sz="2000" dirty="0">
              <a:latin typeface="Gill Sans MT" panose="020B0502020104020203" pitchFamily="34" charset="0"/>
            </a:endParaRPr>
          </a:p>
          <a:p>
            <a:endParaRPr kumimoji="1" lang="en-US" altLang="zh-CN" sz="2000" dirty="0">
              <a:latin typeface="Gill Sans MT" panose="020B0502020104020203" pitchFamily="34" charset="0"/>
            </a:endParaRPr>
          </a:p>
          <a:p>
            <a:endParaRPr kumimoji="1" lang="en-US" altLang="zh-CN" sz="2000" dirty="0">
              <a:latin typeface="Gill Sans MT" panose="020B0502020104020203" pitchFamily="34" charset="0"/>
            </a:endParaRPr>
          </a:p>
          <a:p>
            <a:endParaRPr kumimoji="1" lang="en-US" altLang="zh-CN" sz="2000" dirty="0">
              <a:latin typeface="Gill Sans MT" panose="020B0502020104020203" pitchFamily="34" charset="0"/>
            </a:endParaRPr>
          </a:p>
          <a:p>
            <a:r>
              <a:rPr kumimoji="1" lang="en" altLang="zh-CN" sz="2000" dirty="0">
                <a:latin typeface="Gill Sans MT" panose="020B0502020104020203" pitchFamily="34" charset="0"/>
              </a:rPr>
              <a:t>Recommendation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:</a:t>
            </a:r>
          </a:p>
          <a:p>
            <a:endParaRPr kumimoji="1" lang="en-US" altLang="zh-CN" sz="2000" dirty="0">
              <a:latin typeface="Gill Sans MT" panose="020B0502020104020203" pitchFamily="34" charset="0"/>
            </a:endParaRPr>
          </a:p>
          <a:p>
            <a:endParaRPr kumimoji="1" lang="en-US" altLang="zh-CN" sz="2000" dirty="0">
              <a:latin typeface="Gill Sans MT" panose="020B0502020104020203" pitchFamily="34" charset="0"/>
            </a:endParaRPr>
          </a:p>
          <a:p>
            <a:endParaRPr kumimoji="1" lang="en-US" altLang="zh-CN" sz="2000" dirty="0">
              <a:latin typeface="Gill Sans MT" panose="020B0502020104020203" pitchFamily="34" charset="0"/>
            </a:endParaRPr>
          </a:p>
          <a:p>
            <a:endParaRPr kumimoji="1" lang="en-US" altLang="zh-CN" sz="2000" dirty="0">
              <a:latin typeface="Gill Sans MT" panose="020B0502020104020203" pitchFamily="34" charset="0"/>
            </a:endParaRPr>
          </a:p>
          <a:p>
            <a:endParaRPr kumimoji="1" lang="en-US" altLang="zh-CN" sz="2000" dirty="0">
              <a:latin typeface="Gill Sans MT" panose="020B0502020104020203" pitchFamily="34" charset="0"/>
            </a:endParaRPr>
          </a:p>
          <a:p>
            <a:endParaRPr kumimoji="1" lang="en-US" altLang="zh-CN" sz="2000" dirty="0">
              <a:latin typeface="Gill Sans MT" panose="020B0502020104020203" pitchFamily="34" charset="0"/>
            </a:endParaRPr>
          </a:p>
          <a:p>
            <a:endParaRPr kumimoji="1" lang="en-US" altLang="zh-CN" sz="2000" dirty="0">
              <a:latin typeface="Gill Sans MT" panose="020B0502020104020203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D758105-0199-2043-BDB6-3C9EBA981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3810" y="2091156"/>
            <a:ext cx="3167306" cy="141404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E606B50-109F-1F48-BF55-431D8889B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9201" y="3874693"/>
            <a:ext cx="3291915" cy="21769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95DE19A-7AB3-524A-A0EE-176DD39887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457"/>
          <a:stretch/>
        </p:blipFill>
        <p:spPr>
          <a:xfrm>
            <a:off x="4850783" y="3853427"/>
            <a:ext cx="3625470" cy="2176972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023DAE8-03BE-7B4C-AD3F-48498D328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09312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Outline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55464"/>
            <a:ext cx="10515600" cy="4821499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Background</a:t>
            </a:r>
          </a:p>
          <a:p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  <a:p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Understanding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KGE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components</a:t>
            </a:r>
          </a:p>
          <a:p>
            <a:r>
              <a:rPr kumimoji="1" lang="en-US" altLang="zh-CN" dirty="0"/>
              <a:t>Searching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experiments</a:t>
            </a:r>
          </a:p>
          <a:p>
            <a:pPr lvl="1"/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Searching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on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original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KG</a:t>
            </a:r>
          </a:p>
          <a:p>
            <a:pPr lvl="1"/>
            <a:r>
              <a:rPr kumimoji="1" lang="en-US" altLang="zh-CN" dirty="0">
                <a:solidFill>
                  <a:srgbClr val="FF0000"/>
                </a:solidFill>
              </a:rPr>
              <a:t>Searching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on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sampled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KG</a:t>
            </a:r>
          </a:p>
          <a:p>
            <a:pPr lvl="2"/>
            <a:r>
              <a:rPr kumimoji="1" lang="en-US" altLang="zh-CN" dirty="0"/>
              <a:t>Correlation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across</a:t>
            </a:r>
            <a:r>
              <a:rPr kumimoji="1" lang="zh-CN" altLang="en-US" dirty="0"/>
              <a:t> </a:t>
            </a:r>
            <a:r>
              <a:rPr kumimoji="1" lang="en-US" altLang="zh-CN" dirty="0"/>
              <a:t>sampling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ratios</a:t>
            </a:r>
            <a:r>
              <a:rPr kumimoji="1" lang="zh-CN" altLang="en-US" dirty="0"/>
              <a:t> </a:t>
            </a:r>
            <a:r>
              <a:rPr kumimoji="1" lang="en-US" altLang="zh-CN" dirty="0"/>
              <a:t>(scales)</a:t>
            </a:r>
          </a:p>
          <a:p>
            <a:pPr lvl="2"/>
            <a:r>
              <a:rPr kumimoji="1" lang="en-US" altLang="zh-CN" dirty="0"/>
              <a:t>Correlation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across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computing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budgets</a:t>
            </a:r>
          </a:p>
          <a:p>
            <a:pPr lvl="2"/>
            <a:r>
              <a:rPr kumimoji="1" lang="en-US" altLang="zh-CN" dirty="0"/>
              <a:t>Efficiency</a:t>
            </a:r>
            <a:r>
              <a:rPr kumimoji="1" lang="zh-CN" altLang="en-US" dirty="0"/>
              <a:t> </a:t>
            </a:r>
            <a:r>
              <a:rPr kumimoji="1" lang="en-US" altLang="zh-CN" dirty="0"/>
              <a:t>analysis</a:t>
            </a:r>
          </a:p>
          <a:p>
            <a:pPr lvl="2"/>
            <a:r>
              <a:rPr kumimoji="1" lang="en-US" altLang="zh-CN" dirty="0"/>
              <a:t>Broader</a:t>
            </a:r>
            <a:r>
              <a:rPr kumimoji="1" lang="zh-CN" altLang="en-US" dirty="0"/>
              <a:t> </a:t>
            </a:r>
            <a:r>
              <a:rPr kumimoji="1" lang="en-US" altLang="zh-CN" dirty="0"/>
              <a:t>correlation</a:t>
            </a:r>
            <a:endParaRPr kumimoji="1" lang="en-US" altLang="zh-CN" dirty="0">
              <a:solidFill>
                <a:srgbClr val="FF0000"/>
              </a:solidFill>
            </a:endParaRPr>
          </a:p>
          <a:p>
            <a:r>
              <a:rPr kumimoji="1" lang="en-US" altLang="zh-CN" dirty="0"/>
              <a:t>Key</a:t>
            </a:r>
            <a:r>
              <a:rPr kumimoji="1" lang="zh-CN" altLang="en-US" dirty="0"/>
              <a:t> </a:t>
            </a:r>
            <a:r>
              <a:rPr kumimoji="1" lang="en-US" altLang="zh-CN" dirty="0"/>
              <a:t>takeaway</a:t>
            </a:r>
          </a:p>
          <a:p>
            <a:endParaRPr kumimoji="1" lang="en-US" altLang="zh-CN" dirty="0"/>
          </a:p>
          <a:p>
            <a:pPr lvl="1"/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33DE291-FD93-6B45-802C-7FEB39776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270591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B36688-5CBA-0A42-ACEB-D18FCC7F4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16" y="0"/>
            <a:ext cx="9468196" cy="1263535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</a:rPr>
              <a:t>Experiments: searching via</a:t>
            </a:r>
            <a:r>
              <a:rPr lang="zh-CN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</a:rPr>
              <a:t>KG</a:t>
            </a:r>
            <a:r>
              <a:rPr lang="zh-CN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</a:rPr>
              <a:t>sampling</a:t>
            </a:r>
            <a:endParaRPr lang="en" altLang="zh-CN" sz="3200" b="1" i="1" dirty="0">
              <a:solidFill>
                <a:srgbClr val="0070C0"/>
              </a:solidFill>
              <a:effectLst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85BDF8-0C8F-2D4B-A400-49FB4EAB9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252" y="1065325"/>
            <a:ext cx="9105781" cy="804574"/>
          </a:xfrm>
        </p:spPr>
        <p:txBody>
          <a:bodyPr>
            <a:normAutofit lnSpcReduction="10000"/>
          </a:bodyPr>
          <a:lstStyle/>
          <a:p>
            <a:r>
              <a:rPr kumimoji="1" lang="en-US" altLang="zh-CN" dirty="0"/>
              <a:t>Correlation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across</a:t>
            </a:r>
            <a:r>
              <a:rPr kumimoji="1" lang="zh-CN" altLang="en-US" dirty="0"/>
              <a:t> </a:t>
            </a:r>
            <a:r>
              <a:rPr kumimoji="1" lang="en-US" altLang="zh-CN" dirty="0"/>
              <a:t>sampling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ratios</a:t>
            </a:r>
            <a:r>
              <a:rPr kumimoji="1" lang="zh-CN" altLang="en-US" dirty="0"/>
              <a:t> </a:t>
            </a:r>
            <a:r>
              <a:rPr kumimoji="1" lang="en-US" altLang="zh-CN" dirty="0"/>
              <a:t>(scales)</a:t>
            </a:r>
          </a:p>
          <a:p>
            <a:pPr lvl="1"/>
            <a:r>
              <a:rPr kumimoji="1" lang="en-US" altLang="zh-CN" dirty="0"/>
              <a:t>0.01</a:t>
            </a:r>
            <a:r>
              <a:rPr kumimoji="1" lang="zh-CN" altLang="en-US" dirty="0"/>
              <a:t> </a:t>
            </a:r>
            <a:r>
              <a:rPr kumimoji="1" lang="en-US" altLang="zh-CN" dirty="0"/>
              <a:t>→</a:t>
            </a:r>
            <a:r>
              <a:rPr kumimoji="1" lang="zh-CN" altLang="en-US" dirty="0"/>
              <a:t> </a:t>
            </a:r>
            <a:r>
              <a:rPr kumimoji="1" lang="en-US" altLang="zh-CN" dirty="0"/>
              <a:t>sample</a:t>
            </a:r>
            <a:r>
              <a:rPr kumimoji="1" lang="zh-CN" altLang="en-US" dirty="0"/>
              <a:t> </a:t>
            </a:r>
            <a:r>
              <a:rPr kumimoji="1" lang="en-US" altLang="zh-CN" dirty="0"/>
              <a:t>ratio</a:t>
            </a:r>
            <a:r>
              <a:rPr kumimoji="1" lang="zh-CN" altLang="en-US" dirty="0"/>
              <a:t> </a:t>
            </a:r>
            <a:r>
              <a:rPr kumimoji="1" lang="en-US" altLang="zh-CN" dirty="0"/>
              <a:t>=</a:t>
            </a:r>
            <a:r>
              <a:rPr kumimoji="1" lang="zh-CN" altLang="en-US" dirty="0"/>
              <a:t> </a:t>
            </a:r>
            <a:r>
              <a:rPr kumimoji="1" lang="en-US" altLang="zh-CN" dirty="0"/>
              <a:t>0.01</a:t>
            </a:r>
            <a:r>
              <a:rPr kumimoji="1" lang="zh-CN" altLang="en-US" dirty="0"/>
              <a:t> </a:t>
            </a:r>
            <a:r>
              <a:rPr kumimoji="1" lang="en-US" altLang="zh-CN" dirty="0"/>
              <a:t>(of</a:t>
            </a:r>
            <a:r>
              <a:rPr kumimoji="1" lang="zh-CN" altLang="en-US" dirty="0"/>
              <a:t> </a:t>
            </a:r>
            <a:r>
              <a:rPr kumimoji="1" lang="en-US" altLang="zh-CN" dirty="0"/>
              <a:t>keeping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nodes)</a:t>
            </a:r>
          </a:p>
        </p:txBody>
      </p:sp>
      <p:graphicFrame>
        <p:nvGraphicFramePr>
          <p:cNvPr id="13" name="表格 13">
            <a:extLst>
              <a:ext uri="{FF2B5EF4-FFF2-40B4-BE49-F238E27FC236}">
                <a16:creationId xmlns:a16="http://schemas.microsoft.com/office/drawing/2014/main" id="{8348F4B7-FD38-E343-9737-05CC1678CA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865810"/>
              </p:ext>
            </p:extLst>
          </p:nvPr>
        </p:nvGraphicFramePr>
        <p:xfrm>
          <a:off x="993761" y="2017450"/>
          <a:ext cx="6043793" cy="12038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2798">
                  <a:extLst>
                    <a:ext uri="{9D8B030D-6E8A-4147-A177-3AD203B41FA5}">
                      <a16:colId xmlns:a16="http://schemas.microsoft.com/office/drawing/2014/main" val="42087663"/>
                    </a:ext>
                  </a:extLst>
                </a:gridCol>
                <a:gridCol w="1232561">
                  <a:extLst>
                    <a:ext uri="{9D8B030D-6E8A-4147-A177-3AD203B41FA5}">
                      <a16:colId xmlns:a16="http://schemas.microsoft.com/office/drawing/2014/main" val="1288351073"/>
                    </a:ext>
                  </a:extLst>
                </a:gridCol>
                <a:gridCol w="1643414">
                  <a:extLst>
                    <a:ext uri="{9D8B030D-6E8A-4147-A177-3AD203B41FA5}">
                      <a16:colId xmlns:a16="http://schemas.microsoft.com/office/drawing/2014/main" val="2710318521"/>
                    </a:ext>
                  </a:extLst>
                </a:gridCol>
                <a:gridCol w="1323836">
                  <a:extLst>
                    <a:ext uri="{9D8B030D-6E8A-4147-A177-3AD203B41FA5}">
                      <a16:colId xmlns:a16="http://schemas.microsoft.com/office/drawing/2014/main" val="2767906440"/>
                    </a:ext>
                  </a:extLst>
                </a:gridCol>
                <a:gridCol w="1141184">
                  <a:extLst>
                    <a:ext uri="{9D8B030D-6E8A-4147-A177-3AD203B41FA5}">
                      <a16:colId xmlns:a16="http://schemas.microsoft.com/office/drawing/2014/main" val="2326351911"/>
                    </a:ext>
                  </a:extLst>
                </a:gridCol>
              </a:tblGrid>
              <a:tr h="273639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No.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X</a:t>
                      </a:r>
                      <a:r>
                        <a:rPr lang="zh-CN" altLang="en-US" dirty="0">
                          <a:latin typeface="Gill Sans MT" panose="020B0502020104020203" pitchFamily="34" charset="0"/>
                        </a:rPr>
                        <a:t> </a:t>
                      </a:r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axis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Y</a:t>
                      </a:r>
                      <a:r>
                        <a:rPr lang="zh-CN" altLang="en-US" dirty="0">
                          <a:latin typeface="Gill Sans MT" panose="020B0502020104020203" pitchFamily="34" charset="0"/>
                        </a:rPr>
                        <a:t> </a:t>
                      </a:r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axis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Spearman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Pearson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200144"/>
                  </a:ext>
                </a:extLst>
              </a:tr>
              <a:tr h="27363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CN" dirty="0">
                          <a:latin typeface="Gill Sans MT" panose="020B0502020104020203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CN" dirty="0">
                          <a:latin typeface="Gill Sans MT" panose="020B0502020104020203" pitchFamily="34" charset="0"/>
                        </a:rPr>
                        <a:t>NELL-995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CN" dirty="0">
                          <a:latin typeface="Gill Sans MT" panose="020B0502020104020203" pitchFamily="34" charset="0"/>
                        </a:rPr>
                        <a:t>NELL-995 0.01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0.6738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0.6680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147325"/>
                  </a:ext>
                </a:extLst>
              </a:tr>
              <a:tr h="472309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2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FB15k-237</a:t>
                      </a:r>
                      <a:endParaRPr kumimoji="1" lang="en-US" altLang="zh-CN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FB15k-237 0.01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0.7674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0.6624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783740"/>
                  </a:ext>
                </a:extLst>
              </a:tr>
            </a:tbl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id="{94D4EBEC-15A6-994D-88E7-EA05CB26D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016" y="3902684"/>
            <a:ext cx="3648496" cy="245366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0C7489D-C370-B54F-9018-138C2864D46A}"/>
              </a:ext>
            </a:extLst>
          </p:cNvPr>
          <p:cNvSpPr/>
          <p:nvPr/>
        </p:nvSpPr>
        <p:spPr>
          <a:xfrm>
            <a:off x="7212844" y="3321454"/>
            <a:ext cx="18415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</a:rPr>
              <a:t>x: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lang="en-US" altLang="zh-CN" dirty="0">
                <a:latin typeface="Gill Sans MT" panose="020B0502020104020203" pitchFamily="34" charset="0"/>
              </a:rPr>
              <a:t>FB15k-237</a:t>
            </a:r>
            <a:endParaRPr kumimoji="1" lang="en-US" altLang="zh-CN" dirty="0">
              <a:latin typeface="Gill Sans MT" panose="020B0502020104020203" pitchFamily="34" charset="0"/>
            </a:endParaRPr>
          </a:p>
          <a:p>
            <a:r>
              <a:rPr kumimoji="1" lang="en-US" altLang="zh-CN" dirty="0">
                <a:latin typeface="Gill Sans MT" panose="020B0502020104020203" pitchFamily="34" charset="0"/>
              </a:rPr>
              <a:t>y: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lang="en-US" altLang="zh-CN" dirty="0">
                <a:latin typeface="Gill Sans MT" panose="020B0502020104020203" pitchFamily="34" charset="0"/>
              </a:rPr>
              <a:t>FB15k-237 </a:t>
            </a:r>
            <a:r>
              <a:rPr kumimoji="1" lang="en-US" altLang="zh-CN" dirty="0">
                <a:latin typeface="Gill Sans MT" panose="020B0502020104020203" pitchFamily="34" charset="0"/>
              </a:rPr>
              <a:t>0.01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EDC7278-A2BC-AB4A-B57B-3B4F5AF6D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494" y="3879137"/>
            <a:ext cx="3668543" cy="246714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48B86573-04A1-D240-A6CF-437AC2D5CEE6}"/>
              </a:ext>
            </a:extLst>
          </p:cNvPr>
          <p:cNvSpPr/>
          <p:nvPr/>
        </p:nvSpPr>
        <p:spPr>
          <a:xfrm>
            <a:off x="2279355" y="3321454"/>
            <a:ext cx="3279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</a:rPr>
              <a:t>x: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NELL-995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(20w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iterations)</a:t>
            </a:r>
          </a:p>
          <a:p>
            <a:r>
              <a:rPr kumimoji="1" lang="en-US" altLang="zh-CN" dirty="0">
                <a:latin typeface="Gill Sans MT" panose="020B0502020104020203" pitchFamily="34" charset="0"/>
              </a:rPr>
              <a:t>y: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NELL-995</a:t>
            </a:r>
            <a:r>
              <a:rPr lang="en-US" altLang="zh-CN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0.01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(1w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iterations)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1AA84AC-BA41-7345-80A2-B4CB944D2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31</a:t>
            </a:fld>
            <a:endParaRPr kumimoji="1"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3B431D9-0AA5-A54F-AFCA-0DA6AFD65900}"/>
              </a:ext>
            </a:extLst>
          </p:cNvPr>
          <p:cNvSpPr txBox="1"/>
          <p:nvPr/>
        </p:nvSpPr>
        <p:spPr>
          <a:xfrm>
            <a:off x="7769993" y="1573968"/>
            <a:ext cx="398575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latin typeface="Gill Sans MT" panose="020B0502020104020203" pitchFamily="34" charset="0"/>
              </a:rPr>
              <a:t>Observation: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 MT" panose="020B0502020104020203" pitchFamily="34" charset="0"/>
              </a:rPr>
              <a:t>Acceptable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correlation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between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original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KG and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sampled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KG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 MT" panose="020B0502020104020203" pitchFamily="34" charset="0"/>
              </a:rPr>
              <a:t>Well-performed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configurations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can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be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selected</a:t>
            </a:r>
            <a:endParaRPr kumimoji="1" lang="zh-CN" altLang="en-US" sz="2000" dirty="0">
              <a:latin typeface="Gill Sans MT" panose="020B0502020104020203" pitchFamily="34" charset="0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DD9D35AD-E28D-084A-98C4-F3CF00B12132}"/>
              </a:ext>
            </a:extLst>
          </p:cNvPr>
          <p:cNvSpPr/>
          <p:nvPr/>
        </p:nvSpPr>
        <p:spPr>
          <a:xfrm>
            <a:off x="2968302" y="4629127"/>
            <a:ext cx="650240" cy="599440"/>
          </a:xfrm>
          <a:prstGeom prst="ellipse">
            <a:avLst/>
          </a:prstGeom>
          <a:noFill/>
          <a:ln w="222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82EEF3CE-7122-5F44-821D-1806750A8297}"/>
              </a:ext>
            </a:extLst>
          </p:cNvPr>
          <p:cNvSpPr/>
          <p:nvPr/>
        </p:nvSpPr>
        <p:spPr>
          <a:xfrm>
            <a:off x="7296384" y="4462209"/>
            <a:ext cx="650240" cy="599440"/>
          </a:xfrm>
          <a:prstGeom prst="ellipse">
            <a:avLst/>
          </a:prstGeom>
          <a:noFill/>
          <a:ln w="222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F2534DB8-7DFD-6048-A5BB-9FC98E85B236}"/>
              </a:ext>
            </a:extLst>
          </p:cNvPr>
          <p:cNvSpPr/>
          <p:nvPr/>
        </p:nvSpPr>
        <p:spPr>
          <a:xfrm>
            <a:off x="7587304" y="1581975"/>
            <a:ext cx="4103128" cy="1650879"/>
          </a:xfrm>
          <a:prstGeom prst="roundRect">
            <a:avLst/>
          </a:prstGeom>
          <a:noFill/>
          <a:ln w="317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9685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B36688-5CBA-0A42-ACEB-D18FCC7F4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16" y="0"/>
            <a:ext cx="9468196" cy="1263535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</a:rPr>
              <a:t>Experiments: searching via</a:t>
            </a:r>
            <a:r>
              <a:rPr lang="zh-CN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</a:rPr>
              <a:t>KG</a:t>
            </a:r>
            <a:r>
              <a:rPr lang="zh-CN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</a:rPr>
              <a:t>sampling</a:t>
            </a:r>
            <a:endParaRPr lang="en" altLang="zh-CN" sz="3200" b="1" i="1" dirty="0">
              <a:solidFill>
                <a:srgbClr val="0070C0"/>
              </a:solidFill>
              <a:effectLst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85BDF8-0C8F-2D4B-A400-49FB4EAB9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316" y="945438"/>
            <a:ext cx="9554259" cy="1159820"/>
          </a:xfrm>
        </p:spPr>
        <p:txBody>
          <a:bodyPr>
            <a:normAutofit/>
          </a:bodyPr>
          <a:lstStyle/>
          <a:p>
            <a:r>
              <a:rPr kumimoji="1" lang="en-US" altLang="zh-CN" sz="2400" dirty="0"/>
              <a:t>Correlation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across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computing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budgets</a:t>
            </a:r>
          </a:p>
          <a:p>
            <a:pPr lvl="1"/>
            <a:r>
              <a:rPr kumimoji="1" lang="en-US" altLang="zh-CN" sz="2000" dirty="0"/>
              <a:t>Dataset:  WN18RR 0.01</a:t>
            </a:r>
          </a:p>
          <a:p>
            <a:pPr lvl="1"/>
            <a:r>
              <a:rPr kumimoji="1" lang="en-US" altLang="zh-CN" sz="2000" dirty="0"/>
              <a:t>Searching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by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max #iterations: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8w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/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1w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/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5k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/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2k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BCED65A-6C03-474C-9E7E-126F3AB9B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53" y="4222795"/>
            <a:ext cx="3626553" cy="23931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04C8055-FF5C-2D47-8AFE-40FDAB0D9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835" y="4233552"/>
            <a:ext cx="3626552" cy="239315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D6D7355-DCD0-BF4A-8BCD-27368B1C8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311" y="4177351"/>
            <a:ext cx="3626550" cy="239315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0296DD6-7E32-1E42-BFB3-8E034949FFDE}"/>
              </a:ext>
            </a:extLst>
          </p:cNvPr>
          <p:cNvSpPr txBox="1"/>
          <p:nvPr/>
        </p:nvSpPr>
        <p:spPr>
          <a:xfrm>
            <a:off x="1552628" y="3587221"/>
            <a:ext cx="1928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</a:rPr>
              <a:t>x: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MRR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of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8w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iters</a:t>
            </a:r>
          </a:p>
          <a:p>
            <a:r>
              <a:rPr kumimoji="1" lang="en-US" altLang="zh-CN" dirty="0">
                <a:latin typeface="Gill Sans MT" panose="020B0502020104020203" pitchFamily="34" charset="0"/>
              </a:rPr>
              <a:t>y: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MRR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of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1w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iters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8C62A2F-A2AE-5743-9F17-371267BCAC0B}"/>
              </a:ext>
            </a:extLst>
          </p:cNvPr>
          <p:cNvSpPr txBox="1"/>
          <p:nvPr/>
        </p:nvSpPr>
        <p:spPr>
          <a:xfrm>
            <a:off x="4995087" y="3587221"/>
            <a:ext cx="1928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</a:rPr>
              <a:t>x: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MRR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of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8w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iters</a:t>
            </a:r>
          </a:p>
          <a:p>
            <a:r>
              <a:rPr kumimoji="1" lang="en-US" altLang="zh-CN" dirty="0">
                <a:latin typeface="Gill Sans MT" panose="020B0502020104020203" pitchFamily="34" charset="0"/>
              </a:rPr>
              <a:t>y: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MRR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of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5k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iters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2" name="文本框 8">
            <a:extLst>
              <a:ext uri="{FF2B5EF4-FFF2-40B4-BE49-F238E27FC236}">
                <a16:creationId xmlns:a16="http://schemas.microsoft.com/office/drawing/2014/main" id="{70296DD6-7E32-1E42-BFB3-8E034949FFDE}"/>
              </a:ext>
            </a:extLst>
          </p:cNvPr>
          <p:cNvSpPr txBox="1"/>
          <p:nvPr/>
        </p:nvSpPr>
        <p:spPr>
          <a:xfrm>
            <a:off x="8750778" y="3587221"/>
            <a:ext cx="1928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>
                <a:latin typeface="Gill Sans MT" panose="020B0502020104020203" pitchFamily="34" charset="0"/>
              </a:rPr>
              <a:t>x: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MRR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of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8w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iters</a:t>
            </a:r>
          </a:p>
          <a:p>
            <a:r>
              <a:rPr kumimoji="1" lang="en-US" altLang="zh-CN" dirty="0">
                <a:latin typeface="Gill Sans MT" panose="020B0502020104020203" pitchFamily="34" charset="0"/>
              </a:rPr>
              <a:t>y: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MRR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of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2k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iters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2A02C975-8079-BE41-BE45-0457B7EFFD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259635"/>
              </p:ext>
            </p:extLst>
          </p:nvPr>
        </p:nvGraphicFramePr>
        <p:xfrm>
          <a:off x="620842" y="2097236"/>
          <a:ext cx="6714678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319">
                  <a:extLst>
                    <a:ext uri="{9D8B030D-6E8A-4147-A177-3AD203B41FA5}">
                      <a16:colId xmlns:a16="http://schemas.microsoft.com/office/drawing/2014/main" val="3460734955"/>
                    </a:ext>
                  </a:extLst>
                </a:gridCol>
                <a:gridCol w="1724774">
                  <a:extLst>
                    <a:ext uri="{9D8B030D-6E8A-4147-A177-3AD203B41FA5}">
                      <a16:colId xmlns:a16="http://schemas.microsoft.com/office/drawing/2014/main" val="3106447809"/>
                    </a:ext>
                  </a:extLst>
                </a:gridCol>
                <a:gridCol w="1596545">
                  <a:extLst>
                    <a:ext uri="{9D8B030D-6E8A-4147-A177-3AD203B41FA5}">
                      <a16:colId xmlns:a16="http://schemas.microsoft.com/office/drawing/2014/main" val="260617562"/>
                    </a:ext>
                  </a:extLst>
                </a:gridCol>
                <a:gridCol w="1391920">
                  <a:extLst>
                    <a:ext uri="{9D8B030D-6E8A-4147-A177-3AD203B41FA5}">
                      <a16:colId xmlns:a16="http://schemas.microsoft.com/office/drawing/2014/main" val="1947518417"/>
                    </a:ext>
                  </a:extLst>
                </a:gridCol>
                <a:gridCol w="1341120">
                  <a:extLst>
                    <a:ext uri="{9D8B030D-6E8A-4147-A177-3AD203B41FA5}">
                      <a16:colId xmlns:a16="http://schemas.microsoft.com/office/drawing/2014/main" val="37689763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No.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X</a:t>
                      </a:r>
                      <a:r>
                        <a:rPr lang="zh-CN" altLang="en-US" dirty="0">
                          <a:latin typeface="Gill Sans MT" panose="020B0502020104020203" pitchFamily="34" charset="0"/>
                        </a:rPr>
                        <a:t> </a:t>
                      </a:r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#iteration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Y</a:t>
                      </a:r>
                      <a:r>
                        <a:rPr lang="zh-CN" altLang="en-US" dirty="0">
                          <a:latin typeface="Gill Sans MT" panose="020B0502020104020203" pitchFamily="34" charset="0"/>
                        </a:rPr>
                        <a:t> </a:t>
                      </a:r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#iteration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Spearman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Pearson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9406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CN" dirty="0">
                          <a:latin typeface="Gill Sans MT" panose="020B0502020104020203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CN" dirty="0">
                          <a:latin typeface="Gill Sans MT" panose="020B0502020104020203" pitchFamily="34" charset="0"/>
                        </a:rPr>
                        <a:t>8w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1w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0.6863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0.6140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6097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2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dirty="0">
                          <a:latin typeface="Gill Sans MT" panose="020B0502020104020203" pitchFamily="34" charset="0"/>
                        </a:rPr>
                        <a:t>8w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5k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0.7076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0.6467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7856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3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8w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2k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0.5846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0.5714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4717085"/>
                  </a:ext>
                </a:extLst>
              </a:tr>
            </a:tbl>
          </a:graphicData>
        </a:graphic>
      </p:graphicFrame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CF85C914-4D65-9247-B00D-57D14FA72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32</a:t>
            </a:fld>
            <a:endParaRPr kumimoji="1" lang="zh-CN" altLang="en-US"/>
          </a:p>
        </p:txBody>
      </p:sp>
      <p:sp>
        <p:nvSpPr>
          <p:cNvPr id="13" name="文本框 11">
            <a:extLst>
              <a:ext uri="{FF2B5EF4-FFF2-40B4-BE49-F238E27FC236}">
                <a16:creationId xmlns:a16="http://schemas.microsoft.com/office/drawing/2014/main" id="{63B431D9-0AA5-A54F-AFCA-0DA6AFD65900}"/>
              </a:ext>
            </a:extLst>
          </p:cNvPr>
          <p:cNvSpPr txBox="1"/>
          <p:nvPr/>
        </p:nvSpPr>
        <p:spPr>
          <a:xfrm>
            <a:off x="7559667" y="2117533"/>
            <a:ext cx="4396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400" b="1" dirty="0">
                <a:latin typeface="Gill Sans MT" panose="020B0502020104020203" pitchFamily="34" charset="0"/>
              </a:rPr>
              <a:t>Observation: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 MT" panose="020B0502020104020203" pitchFamily="34" charset="0"/>
              </a:rPr>
              <a:t>Less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training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time,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weaker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correlation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A3CB1168-25DF-3540-BC74-D968DD25F7BB}"/>
              </a:ext>
            </a:extLst>
          </p:cNvPr>
          <p:cNvSpPr/>
          <p:nvPr/>
        </p:nvSpPr>
        <p:spPr>
          <a:xfrm>
            <a:off x="3262543" y="4222795"/>
            <a:ext cx="650240" cy="599440"/>
          </a:xfrm>
          <a:prstGeom prst="ellipse">
            <a:avLst/>
          </a:prstGeom>
          <a:noFill/>
          <a:ln w="222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62558822-5BFF-8E41-B223-D2E57EC09DE9}"/>
              </a:ext>
            </a:extLst>
          </p:cNvPr>
          <p:cNvSpPr/>
          <p:nvPr/>
        </p:nvSpPr>
        <p:spPr>
          <a:xfrm>
            <a:off x="6966208" y="4194127"/>
            <a:ext cx="650240" cy="599440"/>
          </a:xfrm>
          <a:prstGeom prst="ellipse">
            <a:avLst/>
          </a:prstGeom>
          <a:noFill/>
          <a:ln w="222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A3CB1168-25DF-3540-BC74-D968DD25F7BB}"/>
              </a:ext>
            </a:extLst>
          </p:cNvPr>
          <p:cNvSpPr/>
          <p:nvPr/>
        </p:nvSpPr>
        <p:spPr>
          <a:xfrm>
            <a:off x="10678870" y="4222795"/>
            <a:ext cx="650240" cy="599440"/>
          </a:xfrm>
          <a:prstGeom prst="ellipse">
            <a:avLst/>
          </a:prstGeom>
          <a:noFill/>
          <a:ln w="222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dirty="0"/>
          </a:p>
        </p:txBody>
      </p:sp>
      <p:sp>
        <p:nvSpPr>
          <p:cNvPr id="18" name="圆角矩形 17">
            <a:extLst>
              <a:ext uri="{FF2B5EF4-FFF2-40B4-BE49-F238E27FC236}">
                <a16:creationId xmlns:a16="http://schemas.microsoft.com/office/drawing/2014/main" id="{DFEA5556-0793-6D46-BB0B-638381C563DC}"/>
              </a:ext>
            </a:extLst>
          </p:cNvPr>
          <p:cNvSpPr/>
          <p:nvPr/>
        </p:nvSpPr>
        <p:spPr>
          <a:xfrm>
            <a:off x="7440023" y="2068800"/>
            <a:ext cx="4513441" cy="931878"/>
          </a:xfrm>
          <a:prstGeom prst="roundRect">
            <a:avLst/>
          </a:prstGeom>
          <a:noFill/>
          <a:ln w="317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7735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B36688-5CBA-0A42-ACEB-D18FCC7F4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16" y="0"/>
            <a:ext cx="9468196" cy="1263535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</a:rPr>
              <a:t>Experiments: searching via</a:t>
            </a:r>
            <a:r>
              <a:rPr lang="zh-CN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</a:rPr>
              <a:t>KG</a:t>
            </a:r>
            <a:r>
              <a:rPr lang="zh-CN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</a:rPr>
              <a:t>sampling</a:t>
            </a:r>
            <a:endParaRPr lang="en" altLang="zh-CN" sz="3200" b="1" i="1" dirty="0">
              <a:solidFill>
                <a:srgbClr val="0070C0"/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C85BDF8-0C8F-2D4B-A400-49FB4EAB9F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6252" y="1065324"/>
                <a:ext cx="7234548" cy="2744676"/>
              </a:xfrm>
            </p:spPr>
            <p:txBody>
              <a:bodyPr>
                <a:normAutofit lnSpcReduction="10000"/>
              </a:bodyPr>
              <a:lstStyle/>
              <a:p>
                <a:r>
                  <a:rPr kumimoji="1" lang="en-US" altLang="zh-CN" dirty="0"/>
                  <a:t>Efficiency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Analysis</a:t>
                </a:r>
              </a:p>
              <a:p>
                <a:pPr lvl="1">
                  <a:lnSpc>
                    <a:spcPct val="110000"/>
                  </a:lnSpc>
                </a:pPr>
                <a:r>
                  <a:rPr kumimoji="1" lang="en-US" altLang="zh-CN" dirty="0"/>
                  <a:t>Full KG:       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i="1" dirty="0">
                            <a:latin typeface="Cambria Math" panose="02040503050406030204" pitchFamily="18" charset="0"/>
                          </a:rPr>
                          <m:t>𝑖𝑡𝑒𝑟</m:t>
                        </m:r>
                      </m:e>
                      <m:sub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</a:rPr>
                          <m:t>𝑓𝑢𝑙𝑙</m:t>
                        </m:r>
                      </m:sub>
                    </m:sSub>
                    <m:r>
                      <m:rPr>
                        <m:nor/>
                      </m:rPr>
                      <a:rPr kumimoji="1" lang="en-US" altLang="zh-CN" sz="2000" b="0" i="0" dirty="0" smtClean="0">
                        <a:latin typeface="Cambria Math" panose="02040503050406030204" pitchFamily="18" charset="0"/>
                      </a:rPr>
                      <m:t>       </m:t>
                    </m:r>
                    <m:r>
                      <m:rPr>
                        <m:nor/>
                      </m:rPr>
                      <a:rPr kumimoji="1" lang="en-US" altLang="zh-CN" sz="2000" b="0" i="0" dirty="0" smtClean="0"/>
                      <m:t>=</m:t>
                    </m:r>
                    <m:r>
                      <m:rPr>
                        <m:nor/>
                      </m:rPr>
                      <a:rPr kumimoji="1" lang="en-US" altLang="zh-CN" sz="2000" dirty="0"/>
                      <m:t> #</m:t>
                    </m:r>
                    <m:r>
                      <m:rPr>
                        <m:nor/>
                      </m:rPr>
                      <a:rPr kumimoji="1" lang="en-US" altLang="zh-CN" sz="2000" b="0" i="0" dirty="0" smtClean="0"/>
                      <m:t>C</m:t>
                    </m:r>
                    <m:r>
                      <m:rPr>
                        <m:nor/>
                      </m:rPr>
                      <a:rPr kumimoji="1" lang="en-US" altLang="zh-CN" sz="2000" dirty="0"/>
                      <m:t> </m:t>
                    </m:r>
                    <m:r>
                      <m:rPr>
                        <m:nor/>
                      </m:rPr>
                      <a:rPr kumimoji="1" lang="en-US" altLang="zh-CN" sz="2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nor/>
                      </m:rPr>
                      <a:rPr kumimoji="1" lang="en-US" altLang="zh-CN" sz="20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kumimoji="1"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i="1" dirty="0">
                            <a:latin typeface="Cambria Math" panose="02040503050406030204" pitchFamily="18" charset="0"/>
                          </a:rPr>
                          <m:t>𝑖𝑡𝑒𝑟</m:t>
                        </m:r>
                      </m:e>
                      <m:sub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</a:rPr>
                          <m:t>𝑚𝑎𝑥</m:t>
                        </m:r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kumimoji="1" lang="en-US" altLang="zh-CN" dirty="0"/>
              </a:p>
              <a:p>
                <a:pPr lvl="1">
                  <a:lnSpc>
                    <a:spcPct val="110000"/>
                  </a:lnSpc>
                </a:pPr>
                <a:r>
                  <a:rPr kumimoji="1" lang="en-US" altLang="zh-CN" dirty="0"/>
                  <a:t>Sampled KG: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</a:rPr>
                          <m:t>𝑖𝑡𝑒𝑟</m:t>
                        </m:r>
                      </m:e>
                      <m:sub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</a:rPr>
                          <m:t>𝑠𝑎𝑚𝑝𝑙𝑒</m:t>
                        </m:r>
                      </m:sub>
                    </m:sSub>
                    <m:r>
                      <m:rPr>
                        <m:nor/>
                      </m:rPr>
                      <a:rPr kumimoji="1" lang="en-US" altLang="zh-CN" sz="2000" dirty="0"/>
                      <m:t> = #</m:t>
                    </m:r>
                    <m:r>
                      <m:rPr>
                        <m:nor/>
                      </m:rPr>
                      <a:rPr kumimoji="1" lang="en-US" altLang="zh-CN" sz="2000" b="0" i="0" dirty="0" smtClean="0"/>
                      <m:t>C</m:t>
                    </m:r>
                    <m:r>
                      <m:rPr>
                        <m:nor/>
                      </m:rPr>
                      <a:rPr kumimoji="1" lang="en-US" altLang="zh-CN" sz="2000" dirty="0"/>
                      <m:t> </m:t>
                    </m:r>
                    <m:r>
                      <m:rPr>
                        <m:nor/>
                      </m:rPr>
                      <a:rPr kumimoji="1" lang="en-US" altLang="zh-CN" sz="2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nor/>
                      </m:rPr>
                      <a:rPr kumimoji="1" lang="zh-CN" altLang="en-US" sz="20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kumimoji="1"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i="1" dirty="0">
                            <a:latin typeface="Cambria Math" panose="02040503050406030204" pitchFamily="18" charset="0"/>
                          </a:rPr>
                          <m:t>𝑖𝑡𝑒𝑟</m:t>
                        </m:r>
                      </m:e>
                      <m:sub>
                        <m:r>
                          <a:rPr kumimoji="1" lang="en-US" altLang="zh-CN" sz="2000" i="1" dirty="0">
                            <a:latin typeface="Cambria Math" panose="02040503050406030204" pitchFamily="18" charset="0"/>
                          </a:rPr>
                          <m:t>𝑚𝑎𝑥</m:t>
                        </m:r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nor/>
                      </m:rPr>
                      <a:rPr kumimoji="1" lang="en-US" altLang="zh-CN" sz="20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1" lang="en-US" altLang="zh-CN" sz="2000" b="0" i="0" dirty="0" smtClean="0"/>
                      <m:t>+ </m:t>
                    </m:r>
                    <m:r>
                      <m:rPr>
                        <m:nor/>
                      </m:rPr>
                      <a:rPr kumimoji="1" lang="en-US" altLang="zh-CN" sz="2000" b="0" i="0" dirty="0" smtClean="0"/>
                      <m:t>K</m:t>
                    </m:r>
                    <m:r>
                      <m:rPr>
                        <m:nor/>
                      </m:rPr>
                      <a:rPr kumimoji="1" lang="en-US" altLang="zh-CN" sz="2000" b="0" i="0" dirty="0" smtClean="0"/>
                      <m:t> </m:t>
                    </m:r>
                    <m:r>
                      <m:rPr>
                        <m:nor/>
                      </m:rPr>
                      <a:rPr kumimoji="1" lang="en-US" altLang="zh-CN" sz="2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nor/>
                      </m:rPr>
                      <a:rPr kumimoji="1" lang="en-US" altLang="zh-CN" sz="20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kumimoji="1"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i="1" dirty="0">
                            <a:latin typeface="Cambria Math" panose="02040503050406030204" pitchFamily="18" charset="0"/>
                          </a:rPr>
                          <m:t>𝑖𝑡𝑒𝑟</m:t>
                        </m:r>
                      </m:e>
                      <m:sub>
                        <m:r>
                          <a:rPr kumimoji="1" lang="en-US" altLang="zh-CN" sz="2000" i="1" dirty="0">
                            <a:latin typeface="Cambria Math" panose="02040503050406030204" pitchFamily="18" charset="0"/>
                          </a:rPr>
                          <m:t>𝑚𝑎𝑥</m:t>
                        </m:r>
                        <m:r>
                          <a:rPr kumimoji="1" lang="en-US" altLang="zh-CN" sz="20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kumimoji="1" lang="en-US" altLang="zh-CN" dirty="0"/>
              </a:p>
              <a:p>
                <a:pPr lvl="1">
                  <a:lnSpc>
                    <a:spcPct val="110000"/>
                  </a:lnSpc>
                </a:pPr>
                <a:r>
                  <a:rPr lang="en-US" altLang="zh-CN" dirty="0"/>
                  <a:t>Two-stage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</a:t>
                </a:r>
                <a:r>
                  <a:rPr lang="en" altLang="zh-CN" dirty="0"/>
                  <a:t>peed-up ratio</a:t>
                </a:r>
                <a:r>
                  <a:rPr lang="en-US" altLang="zh-CN" dirty="0"/>
                  <a:t>:</a:t>
                </a:r>
                <a:r>
                  <a:rPr kumimoji="1" lang="en-US" altLang="zh-CN" dirty="0"/>
                  <a:t> </a:t>
                </a:r>
                <a14:m>
                  <m:oMath xmlns:m="http://schemas.openxmlformats.org/officeDocument/2006/math">
                    <m:r>
                      <a:rPr kumimoji="1" lang="zh-CN" altLang="en-US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i="1" dirty="0">
                        <a:latin typeface="Cambria Math" panose="02040503050406030204" pitchFamily="18" charset="0"/>
                      </a:rPr>
                      <m:t>𝑅</m:t>
                    </m:r>
                    <m:r>
                      <a:rPr kumimoji="1" lang="en-US" altLang="zh-CN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zh-CN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zh-CN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i="1" dirty="0">
                                <a:latin typeface="Cambria Math" panose="02040503050406030204" pitchFamily="18" charset="0"/>
                              </a:rPr>
                              <m:t>𝑖𝑡𝑒𝑟</m:t>
                            </m:r>
                          </m:e>
                          <m:sub>
                            <m:r>
                              <a:rPr kumimoji="1" lang="en-US" altLang="zh-CN" i="1" dirty="0">
                                <a:latin typeface="Cambria Math" panose="02040503050406030204" pitchFamily="18" charset="0"/>
                              </a:rPr>
                              <m:t>𝑓𝑢𝑙𝑙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1" lang="en-US" altLang="zh-CN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i="1" dirty="0">
                                <a:latin typeface="Cambria Math" panose="02040503050406030204" pitchFamily="18" charset="0"/>
                              </a:rPr>
                              <m:t>𝑖𝑡𝑒𝑟</m:t>
                            </m:r>
                          </m:e>
                          <m:sub>
                            <m:r>
                              <a:rPr kumimoji="1" lang="en-US" altLang="zh-CN" i="1" dirty="0">
                                <a:latin typeface="Cambria Math" panose="02040503050406030204" pitchFamily="18" charset="0"/>
                              </a:rPr>
                              <m:t>𝑠𝑎𝑚𝑝𝑙𝑒</m:t>
                            </m:r>
                          </m:sub>
                        </m:sSub>
                      </m:den>
                    </m:f>
                    <m:r>
                      <a:rPr kumimoji="1" lang="zh-CN" alt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" altLang="zh-CN" dirty="0"/>
              </a:p>
              <a:p>
                <a:pPr>
                  <a:lnSpc>
                    <a:spcPct val="110000"/>
                  </a:lnSpc>
                </a:pPr>
                <a:r>
                  <a:rPr lang="en-US" altLang="zh-CN" dirty="0"/>
                  <a:t>First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stage: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comparison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of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convergence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speed</a:t>
                </a:r>
                <a:endParaRPr lang="en" altLang="zh-CN" dirty="0"/>
              </a:p>
              <a:p>
                <a:pPr lvl="1"/>
                <a:endParaRPr kumimoji="1" lang="en-US" altLang="zh-CN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C85BDF8-0C8F-2D4B-A400-49FB4EAB9F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6252" y="1065324"/>
                <a:ext cx="7234548" cy="2744676"/>
              </a:xfrm>
              <a:blipFill>
                <a:blip r:embed="rId2"/>
                <a:stretch>
                  <a:fillRect l="-1579" t="-60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表格 11">
            <a:extLst>
              <a:ext uri="{FF2B5EF4-FFF2-40B4-BE49-F238E27FC236}">
                <a16:creationId xmlns:a16="http://schemas.microsoft.com/office/drawing/2014/main" id="{D8CD6C85-E4D8-3441-B72E-710338E648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332627"/>
              </p:ext>
            </p:extLst>
          </p:nvPr>
        </p:nvGraphicFramePr>
        <p:xfrm>
          <a:off x="7803934" y="3964784"/>
          <a:ext cx="374072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0364">
                  <a:extLst>
                    <a:ext uri="{9D8B030D-6E8A-4147-A177-3AD203B41FA5}">
                      <a16:colId xmlns:a16="http://schemas.microsoft.com/office/drawing/2014/main" val="1813215964"/>
                    </a:ext>
                  </a:extLst>
                </a:gridCol>
                <a:gridCol w="1870364">
                  <a:extLst>
                    <a:ext uri="{9D8B030D-6E8A-4147-A177-3AD203B41FA5}">
                      <a16:colId xmlns:a16="http://schemas.microsoft.com/office/drawing/2014/main" val="4793435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FB15k-237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FB15k-237 </a:t>
                      </a:r>
                      <a:r>
                        <a:rPr kumimoji="1" lang="en-US" altLang="zh-CN" dirty="0">
                          <a:latin typeface="Gill Sans MT" panose="020B0502020104020203" pitchFamily="34" charset="0"/>
                        </a:rPr>
                        <a:t>0.01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410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Gill Sans MT" panose="020B0502020104020203" pitchFamily="34" charset="0"/>
                        </a:rPr>
                        <a:t>Top5</a:t>
                      </a:r>
                      <a:endParaRPr lang="zh-CN" altLang="en-US" dirty="0">
                        <a:solidFill>
                          <a:srgbClr val="FF0000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Gill Sans MT" panose="020B0502020104020203" pitchFamily="34" charset="0"/>
                        </a:rPr>
                        <a:t>Top20</a:t>
                      </a:r>
                      <a:endParaRPr lang="zh-CN" altLang="en-US" dirty="0">
                        <a:solidFill>
                          <a:srgbClr val="FF0000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40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0070C0"/>
                          </a:solidFill>
                          <a:latin typeface="Gill Sans MT" panose="020B0502020104020203" pitchFamily="34" charset="0"/>
                        </a:rPr>
                        <a:t>Top10</a:t>
                      </a:r>
                      <a:endParaRPr lang="zh-CN" altLang="en-US" dirty="0">
                        <a:solidFill>
                          <a:srgbClr val="0070C0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0070C0"/>
                          </a:solidFill>
                          <a:latin typeface="Gill Sans MT" panose="020B0502020104020203" pitchFamily="34" charset="0"/>
                        </a:rPr>
                        <a:t>Top70</a:t>
                      </a:r>
                      <a:endParaRPr lang="zh-CN" altLang="en-US" dirty="0">
                        <a:solidFill>
                          <a:srgbClr val="0070C0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826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0070C0"/>
                          </a:solidFill>
                          <a:latin typeface="Gill Sans MT" panose="020B0502020104020203" pitchFamily="34" charset="0"/>
                        </a:rPr>
                        <a:t>Top20</a:t>
                      </a:r>
                      <a:endParaRPr lang="zh-CN" altLang="en-US" dirty="0">
                        <a:solidFill>
                          <a:srgbClr val="0070C0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0070C0"/>
                          </a:solidFill>
                          <a:latin typeface="Gill Sans MT" panose="020B0502020104020203" pitchFamily="34" charset="0"/>
                        </a:rPr>
                        <a:t>Top70</a:t>
                      </a:r>
                      <a:endParaRPr lang="zh-CN" altLang="en-US" dirty="0">
                        <a:solidFill>
                          <a:srgbClr val="0070C0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1965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Top30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Top100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814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Top50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Top100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3469382"/>
                  </a:ext>
                </a:extLst>
              </a:tr>
            </a:tbl>
          </a:graphicData>
        </a:graphic>
      </p:graphicFrame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39C16DD5-F545-B446-A9D8-9E383F8A02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392776"/>
              </p:ext>
            </p:extLst>
          </p:nvPr>
        </p:nvGraphicFramePr>
        <p:xfrm>
          <a:off x="647338" y="3808574"/>
          <a:ext cx="6729088" cy="2537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8784">
                  <a:extLst>
                    <a:ext uri="{9D8B030D-6E8A-4147-A177-3AD203B41FA5}">
                      <a16:colId xmlns:a16="http://schemas.microsoft.com/office/drawing/2014/main" val="3284667532"/>
                    </a:ext>
                  </a:extLst>
                </a:gridCol>
                <a:gridCol w="1495760">
                  <a:extLst>
                    <a:ext uri="{9D8B030D-6E8A-4147-A177-3AD203B41FA5}">
                      <a16:colId xmlns:a16="http://schemas.microsoft.com/office/drawing/2014/main" val="2645693114"/>
                    </a:ext>
                  </a:extLst>
                </a:gridCol>
                <a:gridCol w="1682272">
                  <a:extLst>
                    <a:ext uri="{9D8B030D-6E8A-4147-A177-3AD203B41FA5}">
                      <a16:colId xmlns:a16="http://schemas.microsoft.com/office/drawing/2014/main" val="916963535"/>
                    </a:ext>
                  </a:extLst>
                </a:gridCol>
                <a:gridCol w="1682272">
                  <a:extLst>
                    <a:ext uri="{9D8B030D-6E8A-4147-A177-3AD203B41FA5}">
                      <a16:colId xmlns:a16="http://schemas.microsoft.com/office/drawing/2014/main" val="3360839969"/>
                    </a:ext>
                  </a:extLst>
                </a:gridCol>
              </a:tblGrid>
              <a:tr h="55626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Mean</a:t>
                      </a:r>
                      <a:r>
                        <a:rPr lang="zh-CN" altLang="en-US" dirty="0">
                          <a:latin typeface="Gill Sans MT" panose="020B0502020104020203" pitchFamily="34" charset="0"/>
                        </a:rPr>
                        <a:t> </a:t>
                      </a:r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iterations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Original</a:t>
                      </a:r>
                      <a:r>
                        <a:rPr lang="zh-CN" altLang="en-US" dirty="0">
                          <a:latin typeface="Gill Sans MT" panose="020B0502020104020203" pitchFamily="34" charset="0"/>
                        </a:rPr>
                        <a:t> </a:t>
                      </a:r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KG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Sampled</a:t>
                      </a:r>
                      <a:r>
                        <a:rPr lang="zh-CN" altLang="en-US" dirty="0">
                          <a:latin typeface="Gill Sans MT" panose="020B0502020104020203" pitchFamily="34" charset="0"/>
                        </a:rPr>
                        <a:t> </a:t>
                      </a:r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KG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Ratio</a:t>
                      </a:r>
                      <a:r>
                        <a:rPr lang="en-US" altLang="zh-CN" baseline="-25000" dirty="0">
                          <a:latin typeface="Gill Sans MT" panose="020B0502020104020203" pitchFamily="34" charset="0"/>
                        </a:rPr>
                        <a:t>stage1</a:t>
                      </a:r>
                      <a:endParaRPr lang="zh-CN" altLang="en-US" baseline="-250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621748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NELL-995</a:t>
                      </a:r>
                    </a:p>
                    <a:p>
                      <a:pPr algn="ctr"/>
                      <a:r>
                        <a:rPr lang="en-US" altLang="zh-CN" dirty="0" err="1">
                          <a:latin typeface="Gill Sans MT" panose="020B0502020104020203" pitchFamily="34" charset="0"/>
                        </a:rPr>
                        <a:t>v.s</a:t>
                      </a:r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.</a:t>
                      </a:r>
                      <a:r>
                        <a:rPr lang="zh-CN" altLang="en-US" dirty="0">
                          <a:latin typeface="Gill Sans MT" panose="020B0502020104020203" pitchFamily="34" charset="0"/>
                        </a:rPr>
                        <a:t> </a:t>
                      </a:r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sample</a:t>
                      </a:r>
                      <a:r>
                        <a:rPr lang="zh-CN" altLang="en-US" dirty="0">
                          <a:latin typeface="Gill Sans MT" panose="020B0502020104020203" pitchFamily="34" charset="0"/>
                        </a:rPr>
                        <a:t> </a:t>
                      </a:r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0.01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Gill Sans MT" panose="020B0502020104020203" pitchFamily="34" charset="0"/>
                        </a:rPr>
                        <a:t>85.8k</a:t>
                      </a:r>
                      <a:endParaRPr lang="zh-CN" altLang="en-US" sz="20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Gill Sans MT" panose="020B0502020104020203" pitchFamily="34" charset="0"/>
                        </a:rPr>
                        <a:t>5.1k</a:t>
                      </a:r>
                      <a:endParaRPr lang="zh-CN" altLang="en-US" sz="20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Gill Sans MT" panose="020B0502020104020203" pitchFamily="34" charset="0"/>
                        </a:rPr>
                        <a:t>16.6</a:t>
                      </a:r>
                      <a:r>
                        <a:rPr lang="zh-CN" altLang="en-US" sz="2000" dirty="0">
                          <a:latin typeface="Gill Sans MT" panose="020B0502020104020203" pitchFamily="34" charset="0"/>
                        </a:rPr>
                        <a:t> </a:t>
                      </a:r>
                      <a:r>
                        <a:rPr lang="en-US" altLang="zh-CN" sz="2000" dirty="0">
                          <a:latin typeface="Gill Sans MT" panose="020B0502020104020203" pitchFamily="34" charset="0"/>
                        </a:rPr>
                        <a:t>X</a:t>
                      </a:r>
                      <a:endParaRPr lang="zh-CN" altLang="en-US" sz="20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1546894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FB15k-237</a:t>
                      </a:r>
                    </a:p>
                    <a:p>
                      <a:pPr algn="ctr"/>
                      <a:r>
                        <a:rPr lang="en-US" altLang="zh-CN" dirty="0" err="1">
                          <a:latin typeface="Gill Sans MT" panose="020B0502020104020203" pitchFamily="34" charset="0"/>
                        </a:rPr>
                        <a:t>v.s</a:t>
                      </a:r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.</a:t>
                      </a:r>
                      <a:r>
                        <a:rPr lang="zh-CN" altLang="en-US" dirty="0">
                          <a:latin typeface="Gill Sans MT" panose="020B0502020104020203" pitchFamily="34" charset="0"/>
                        </a:rPr>
                        <a:t> </a:t>
                      </a:r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sample</a:t>
                      </a:r>
                      <a:r>
                        <a:rPr lang="zh-CN" altLang="en-US" dirty="0">
                          <a:latin typeface="Gill Sans MT" panose="020B0502020104020203" pitchFamily="34" charset="0"/>
                        </a:rPr>
                        <a:t> </a:t>
                      </a:r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0.01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>
                          <a:latin typeface="Gill Sans MT" panose="020B0502020104020203" pitchFamily="34" charset="0"/>
                        </a:rPr>
                        <a:t>85.8k</a:t>
                      </a:r>
                      <a:endParaRPr lang="zh-CN" altLang="en-US" sz="2000" dirty="0">
                        <a:latin typeface="Gill Sans MT" panose="020B0502020104020203" pitchFamily="34" charset="0"/>
                      </a:endParaRPr>
                    </a:p>
                    <a:p>
                      <a:pPr algn="ctr"/>
                      <a:endParaRPr lang="zh-CN" altLang="en-US" sz="20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Gill Sans MT" panose="020B0502020104020203" pitchFamily="34" charset="0"/>
                        </a:rPr>
                        <a:t>7.4k</a:t>
                      </a:r>
                      <a:endParaRPr lang="zh-CN" altLang="en-US" sz="20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Gill Sans MT" panose="020B0502020104020203" pitchFamily="34" charset="0"/>
                        </a:rPr>
                        <a:t>11.5</a:t>
                      </a:r>
                      <a:r>
                        <a:rPr lang="zh-CN" altLang="en-US" sz="2000" dirty="0">
                          <a:latin typeface="Gill Sans MT" panose="020B0502020104020203" pitchFamily="34" charset="0"/>
                        </a:rPr>
                        <a:t> </a:t>
                      </a:r>
                      <a:r>
                        <a:rPr lang="en-US" altLang="zh-CN" sz="2000" dirty="0">
                          <a:latin typeface="Gill Sans MT" panose="020B0502020104020203" pitchFamily="34" charset="0"/>
                        </a:rPr>
                        <a:t>X</a:t>
                      </a:r>
                      <a:endParaRPr lang="zh-CN" altLang="en-US" sz="20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8303249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FB15k-237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err="1">
                          <a:latin typeface="Gill Sans MT" panose="020B0502020104020203" pitchFamily="34" charset="0"/>
                        </a:rPr>
                        <a:t>v.s</a:t>
                      </a:r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.</a:t>
                      </a:r>
                      <a:r>
                        <a:rPr lang="zh-CN" altLang="en-US" dirty="0">
                          <a:latin typeface="Gill Sans MT" panose="020B0502020104020203" pitchFamily="34" charset="0"/>
                        </a:rPr>
                        <a:t> </a:t>
                      </a:r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sample</a:t>
                      </a:r>
                      <a:r>
                        <a:rPr lang="zh-CN" altLang="en-US" dirty="0">
                          <a:latin typeface="Gill Sans MT" panose="020B0502020104020203" pitchFamily="34" charset="0"/>
                        </a:rPr>
                        <a:t> </a:t>
                      </a:r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0.05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Gill Sans MT" panose="020B0502020104020203" pitchFamily="34" charset="0"/>
                        </a:rPr>
                        <a:t>76.5k</a:t>
                      </a:r>
                      <a:endParaRPr lang="zh-CN" altLang="en-US" sz="20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Gill Sans MT" panose="020B0502020104020203" pitchFamily="34" charset="0"/>
                        </a:rPr>
                        <a:t>7.1k</a:t>
                      </a:r>
                      <a:endParaRPr lang="zh-CN" altLang="en-US" sz="20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Gill Sans MT" panose="020B0502020104020203" pitchFamily="34" charset="0"/>
                        </a:rPr>
                        <a:t>10.7</a:t>
                      </a:r>
                      <a:r>
                        <a:rPr lang="zh-CN" altLang="en-US" sz="2000" dirty="0">
                          <a:latin typeface="Gill Sans MT" panose="020B0502020104020203" pitchFamily="34" charset="0"/>
                        </a:rPr>
                        <a:t> </a:t>
                      </a:r>
                      <a:r>
                        <a:rPr lang="en-US" altLang="zh-CN" sz="2000" dirty="0">
                          <a:latin typeface="Gill Sans MT" panose="020B0502020104020203" pitchFamily="34" charset="0"/>
                        </a:rPr>
                        <a:t>X</a:t>
                      </a:r>
                      <a:endParaRPr lang="zh-CN" altLang="en-US" sz="20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139398"/>
                  </a:ext>
                </a:extLst>
              </a:tr>
            </a:tbl>
          </a:graphicData>
        </a:graphic>
      </p:graphicFrame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D1D51F-4B44-514B-8F2F-2D4443972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33</a:t>
            </a:fld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747F3EC-390A-5F43-B363-D0F87C734A1D}"/>
              </a:ext>
            </a:extLst>
          </p:cNvPr>
          <p:cNvSpPr txBox="1"/>
          <p:nvPr/>
        </p:nvSpPr>
        <p:spPr>
          <a:xfrm>
            <a:off x="7376426" y="3512189"/>
            <a:ext cx="4770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</a:rPr>
              <a:t>To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fully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cover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top-k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configurations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of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original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KG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8" name="文本框 11">
            <a:extLst>
              <a:ext uri="{FF2B5EF4-FFF2-40B4-BE49-F238E27FC236}">
                <a16:creationId xmlns:a16="http://schemas.microsoft.com/office/drawing/2014/main" id="{8887A6D3-FFCD-D845-84C4-D775A713CF9C}"/>
              </a:ext>
            </a:extLst>
          </p:cNvPr>
          <p:cNvSpPr txBox="1"/>
          <p:nvPr/>
        </p:nvSpPr>
        <p:spPr>
          <a:xfrm>
            <a:off x="7803934" y="1687355"/>
            <a:ext cx="3769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400" b="1" dirty="0">
                <a:latin typeface="Gill Sans MT" panose="020B0502020104020203" pitchFamily="34" charset="0"/>
              </a:rPr>
              <a:t>Observation: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 MT" panose="020B0502020104020203" pitchFamily="34" charset="0"/>
              </a:rPr>
              <a:t>6-10X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acceleration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for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the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whole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two-stage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pipeline</a:t>
            </a:r>
            <a:endParaRPr kumimoji="1" lang="zh-CN" altLang="en-US" sz="2000" dirty="0">
              <a:latin typeface="Gill Sans MT" panose="020B0502020104020203" pitchFamily="34" charset="0"/>
            </a:endParaRPr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F48BA45A-FF5D-584D-BC95-FF621E463F19}"/>
              </a:ext>
            </a:extLst>
          </p:cNvPr>
          <p:cNvSpPr/>
          <p:nvPr/>
        </p:nvSpPr>
        <p:spPr>
          <a:xfrm>
            <a:off x="7792886" y="1704728"/>
            <a:ext cx="3391015" cy="1127573"/>
          </a:xfrm>
          <a:prstGeom prst="roundRect">
            <a:avLst/>
          </a:prstGeom>
          <a:noFill/>
          <a:ln w="317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9369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B36688-5CBA-0A42-ACEB-D18FCC7F4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16" y="0"/>
            <a:ext cx="9468196" cy="1263535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</a:rPr>
              <a:t>Experiments: searching via</a:t>
            </a:r>
            <a:r>
              <a:rPr lang="zh-CN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</a:rPr>
              <a:t>KG</a:t>
            </a:r>
            <a:r>
              <a:rPr lang="zh-CN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</a:rPr>
              <a:t>sampling</a:t>
            </a:r>
            <a:endParaRPr lang="en" altLang="zh-CN" sz="3200" b="1" i="1" dirty="0">
              <a:solidFill>
                <a:srgbClr val="0070C0"/>
              </a:solidFill>
              <a:effectLst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85BDF8-0C8F-2D4B-A400-49FB4EAB9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253" y="1065324"/>
            <a:ext cx="9012548" cy="3805549"/>
          </a:xfrm>
        </p:spPr>
        <p:txBody>
          <a:bodyPr>
            <a:normAutofit lnSpcReduction="10000"/>
          </a:bodyPr>
          <a:lstStyle/>
          <a:p>
            <a:r>
              <a:rPr kumimoji="1" lang="en-US" altLang="zh-CN" dirty="0"/>
              <a:t>Correlation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across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models</a:t>
            </a:r>
          </a:p>
          <a:p>
            <a:pPr lvl="1"/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same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configuration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Correlation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across</a:t>
            </a:r>
            <a:r>
              <a:rPr kumimoji="1" lang="zh-CN" altLang="en-US" dirty="0"/>
              <a:t> </a:t>
            </a:r>
            <a:r>
              <a:rPr kumimoji="1" lang="en-US" altLang="zh-CN" dirty="0"/>
              <a:t>datasets</a:t>
            </a:r>
          </a:p>
          <a:p>
            <a:pPr lvl="1"/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certain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same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configuration</a:t>
            </a:r>
          </a:p>
        </p:txBody>
      </p:sp>
      <p:graphicFrame>
        <p:nvGraphicFramePr>
          <p:cNvPr id="13" name="表格 13">
            <a:extLst>
              <a:ext uri="{FF2B5EF4-FFF2-40B4-BE49-F238E27FC236}">
                <a16:creationId xmlns:a16="http://schemas.microsoft.com/office/drawing/2014/main" id="{8348F4B7-FD38-E343-9737-05CC1678CA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052033"/>
              </p:ext>
            </p:extLst>
          </p:nvPr>
        </p:nvGraphicFramePr>
        <p:xfrm>
          <a:off x="795534" y="4687462"/>
          <a:ext cx="701642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319">
                  <a:extLst>
                    <a:ext uri="{9D8B030D-6E8A-4147-A177-3AD203B41FA5}">
                      <a16:colId xmlns:a16="http://schemas.microsoft.com/office/drawing/2014/main" val="42087663"/>
                    </a:ext>
                  </a:extLst>
                </a:gridCol>
                <a:gridCol w="1724774">
                  <a:extLst>
                    <a:ext uri="{9D8B030D-6E8A-4147-A177-3AD203B41FA5}">
                      <a16:colId xmlns:a16="http://schemas.microsoft.com/office/drawing/2014/main" val="1288351073"/>
                    </a:ext>
                  </a:extLst>
                </a:gridCol>
                <a:gridCol w="1714126">
                  <a:extLst>
                    <a:ext uri="{9D8B030D-6E8A-4147-A177-3AD203B41FA5}">
                      <a16:colId xmlns:a16="http://schemas.microsoft.com/office/drawing/2014/main" val="2710318521"/>
                    </a:ext>
                  </a:extLst>
                </a:gridCol>
                <a:gridCol w="1565073">
                  <a:extLst>
                    <a:ext uri="{9D8B030D-6E8A-4147-A177-3AD203B41FA5}">
                      <a16:colId xmlns:a16="http://schemas.microsoft.com/office/drawing/2014/main" val="2767906440"/>
                    </a:ext>
                  </a:extLst>
                </a:gridCol>
                <a:gridCol w="1352137">
                  <a:extLst>
                    <a:ext uri="{9D8B030D-6E8A-4147-A177-3AD203B41FA5}">
                      <a16:colId xmlns:a16="http://schemas.microsoft.com/office/drawing/2014/main" val="23263519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No.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X</a:t>
                      </a:r>
                      <a:r>
                        <a:rPr lang="zh-CN" altLang="en-US" dirty="0">
                          <a:latin typeface="Gill Sans MT" panose="020B0502020104020203" pitchFamily="34" charset="0"/>
                        </a:rPr>
                        <a:t> </a:t>
                      </a:r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axis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Y</a:t>
                      </a:r>
                      <a:r>
                        <a:rPr lang="zh-CN" altLang="en-US" dirty="0">
                          <a:latin typeface="Gill Sans MT" panose="020B0502020104020203" pitchFamily="34" charset="0"/>
                        </a:rPr>
                        <a:t> </a:t>
                      </a:r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axis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Spearman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Pearson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200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CN" dirty="0">
                          <a:latin typeface="Gill Sans MT" panose="020B0502020104020203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CN" dirty="0">
                          <a:latin typeface="Gill Sans MT" panose="020B0502020104020203" pitchFamily="34" charset="0"/>
                        </a:rPr>
                        <a:t>WN18RR 0.01</a:t>
                      </a:r>
                      <a:r>
                        <a:rPr kumimoji="1" lang="zh-CN" altLang="en-US" dirty="0">
                          <a:latin typeface="Gill Sans MT" panose="020B0502020104020203" pitchFamily="34" charset="0"/>
                        </a:rPr>
                        <a:t> </a:t>
                      </a:r>
                      <a:endParaRPr kumimoji="1" lang="en-US" altLang="zh-CN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CN" dirty="0">
                          <a:latin typeface="Gill Sans MT" panose="020B0502020104020203" pitchFamily="34" charset="0"/>
                        </a:rPr>
                        <a:t>NELL-995</a:t>
                      </a:r>
                      <a:r>
                        <a:rPr kumimoji="1" lang="zh-CN" altLang="en-US" dirty="0">
                          <a:latin typeface="Gill Sans MT" panose="020B0502020104020203" pitchFamily="34" charset="0"/>
                        </a:rPr>
                        <a:t> </a:t>
                      </a:r>
                      <a:r>
                        <a:rPr kumimoji="1" lang="en-US" altLang="zh-CN" dirty="0">
                          <a:latin typeface="Gill Sans MT" panose="020B0502020104020203" pitchFamily="34" charset="0"/>
                        </a:rPr>
                        <a:t>0.01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0.7597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0.7716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147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2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dirty="0">
                          <a:latin typeface="Gill Sans MT" panose="020B0502020104020203" pitchFamily="34" charset="0"/>
                        </a:rPr>
                        <a:t>WN18RR 0.01</a:t>
                      </a:r>
                      <a:r>
                        <a:rPr kumimoji="1" lang="zh-CN" altLang="en-US" dirty="0">
                          <a:latin typeface="Gill Sans MT" panose="020B0502020104020203" pitchFamily="34" charset="0"/>
                        </a:rPr>
                        <a:t> </a:t>
                      </a:r>
                      <a:endParaRPr kumimoji="1" lang="en-US" altLang="zh-CN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CN" dirty="0">
                          <a:latin typeface="Gill Sans MT" panose="020B0502020104020203" pitchFamily="34" charset="0"/>
                        </a:rPr>
                        <a:t>FB15k-237</a:t>
                      </a:r>
                      <a:r>
                        <a:rPr kumimoji="1" lang="zh-CN" altLang="en-US" dirty="0">
                          <a:latin typeface="Gill Sans MT" panose="020B0502020104020203" pitchFamily="34" charset="0"/>
                        </a:rPr>
                        <a:t> </a:t>
                      </a:r>
                      <a:r>
                        <a:rPr kumimoji="1" lang="en-US" altLang="zh-CN" dirty="0">
                          <a:latin typeface="Gill Sans MT" panose="020B0502020104020203" pitchFamily="34" charset="0"/>
                        </a:rPr>
                        <a:t>0.01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0.7106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0.7726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783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3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CN" dirty="0">
                          <a:latin typeface="Gill Sans MT" panose="020B0502020104020203" pitchFamily="34" charset="0"/>
                        </a:rPr>
                        <a:t>NELL-995 0.01</a:t>
                      </a:r>
                      <a:r>
                        <a:rPr kumimoji="1" lang="zh-CN" altLang="en-US" dirty="0">
                          <a:latin typeface="Gill Sans MT" panose="020B0502020104020203" pitchFamily="34" charset="0"/>
                        </a:rPr>
                        <a:t> 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CN" dirty="0">
                          <a:latin typeface="Gill Sans MT" panose="020B0502020104020203" pitchFamily="34" charset="0"/>
                        </a:rPr>
                        <a:t>FB15k-237</a:t>
                      </a:r>
                      <a:r>
                        <a:rPr kumimoji="1" lang="zh-CN" altLang="en-US" dirty="0">
                          <a:latin typeface="Gill Sans MT" panose="020B0502020104020203" pitchFamily="34" charset="0"/>
                        </a:rPr>
                        <a:t> </a:t>
                      </a:r>
                      <a:r>
                        <a:rPr kumimoji="1" lang="en-US" altLang="zh-CN" dirty="0">
                          <a:latin typeface="Gill Sans MT" panose="020B0502020104020203" pitchFamily="34" charset="0"/>
                        </a:rPr>
                        <a:t>0.01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0.8022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0.9297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710052"/>
                  </a:ext>
                </a:extLst>
              </a:tr>
            </a:tbl>
          </a:graphicData>
        </a:graphic>
      </p:graphicFrame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8A6E2BA2-8DC5-504A-8276-DB97B9919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34</a:t>
            </a:fld>
            <a:endParaRPr kumimoji="1" lang="zh-CN" altLang="en-US"/>
          </a:p>
        </p:txBody>
      </p:sp>
      <p:sp>
        <p:nvSpPr>
          <p:cNvPr id="15" name="文本框 11">
            <a:extLst>
              <a:ext uri="{FF2B5EF4-FFF2-40B4-BE49-F238E27FC236}">
                <a16:creationId xmlns:a16="http://schemas.microsoft.com/office/drawing/2014/main" id="{63B431D9-0AA5-A54F-AFCA-0DA6AFD65900}"/>
              </a:ext>
            </a:extLst>
          </p:cNvPr>
          <p:cNvSpPr txBox="1"/>
          <p:nvPr/>
        </p:nvSpPr>
        <p:spPr>
          <a:xfrm>
            <a:off x="8286992" y="2467758"/>
            <a:ext cx="333317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400" b="1" dirty="0">
                <a:latin typeface="Gill Sans MT" panose="020B0502020104020203" pitchFamily="34" charset="0"/>
              </a:rPr>
              <a:t>Observation: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 MT" panose="020B0502020104020203" pitchFamily="34" charset="0"/>
              </a:rPr>
              <a:t>Stronger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correlation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between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models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of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the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same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type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 MT" panose="020B0502020104020203" pitchFamily="34" charset="0"/>
              </a:rPr>
              <a:t>Good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correlation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across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sampled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KGs</a:t>
            </a:r>
            <a:endParaRPr kumimoji="1" lang="zh-CN" altLang="en-US" sz="2000" dirty="0">
              <a:latin typeface="Gill Sans MT" panose="020B0502020104020203" pitchFamily="34" charset="0"/>
            </a:endParaRPr>
          </a:p>
        </p:txBody>
      </p:sp>
      <p:graphicFrame>
        <p:nvGraphicFramePr>
          <p:cNvPr id="16" name="表格 13">
            <a:extLst>
              <a:ext uri="{FF2B5EF4-FFF2-40B4-BE49-F238E27FC236}">
                <a16:creationId xmlns:a16="http://schemas.microsoft.com/office/drawing/2014/main" id="{C6C06709-1AD3-EE44-82C5-868B396632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0006232"/>
              </p:ext>
            </p:extLst>
          </p:nvPr>
        </p:nvGraphicFramePr>
        <p:xfrm>
          <a:off x="795533" y="1897712"/>
          <a:ext cx="7016429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319">
                  <a:extLst>
                    <a:ext uri="{9D8B030D-6E8A-4147-A177-3AD203B41FA5}">
                      <a16:colId xmlns:a16="http://schemas.microsoft.com/office/drawing/2014/main" val="42087663"/>
                    </a:ext>
                  </a:extLst>
                </a:gridCol>
                <a:gridCol w="1724774">
                  <a:extLst>
                    <a:ext uri="{9D8B030D-6E8A-4147-A177-3AD203B41FA5}">
                      <a16:colId xmlns:a16="http://schemas.microsoft.com/office/drawing/2014/main" val="1288351073"/>
                    </a:ext>
                  </a:extLst>
                </a:gridCol>
                <a:gridCol w="1714126">
                  <a:extLst>
                    <a:ext uri="{9D8B030D-6E8A-4147-A177-3AD203B41FA5}">
                      <a16:colId xmlns:a16="http://schemas.microsoft.com/office/drawing/2014/main" val="2710318521"/>
                    </a:ext>
                  </a:extLst>
                </a:gridCol>
                <a:gridCol w="1565073">
                  <a:extLst>
                    <a:ext uri="{9D8B030D-6E8A-4147-A177-3AD203B41FA5}">
                      <a16:colId xmlns:a16="http://schemas.microsoft.com/office/drawing/2014/main" val="2767906440"/>
                    </a:ext>
                  </a:extLst>
                </a:gridCol>
                <a:gridCol w="1352137">
                  <a:extLst>
                    <a:ext uri="{9D8B030D-6E8A-4147-A177-3AD203B41FA5}">
                      <a16:colId xmlns:a16="http://schemas.microsoft.com/office/drawing/2014/main" val="23263519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No.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X</a:t>
                      </a:r>
                      <a:r>
                        <a:rPr lang="zh-CN" altLang="en-US" dirty="0">
                          <a:latin typeface="Gill Sans MT" panose="020B0502020104020203" pitchFamily="34" charset="0"/>
                        </a:rPr>
                        <a:t> </a:t>
                      </a:r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axis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Y</a:t>
                      </a:r>
                      <a:r>
                        <a:rPr lang="zh-CN" altLang="en-US" dirty="0">
                          <a:latin typeface="Gill Sans MT" panose="020B0502020104020203" pitchFamily="34" charset="0"/>
                        </a:rPr>
                        <a:t> </a:t>
                      </a:r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axis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Spearman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Pearson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200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CN" dirty="0">
                          <a:latin typeface="Gill Sans MT" panose="020B0502020104020203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CN" dirty="0">
                          <a:latin typeface="Gill Sans MT" panose="020B0502020104020203" pitchFamily="34" charset="0"/>
                        </a:rPr>
                        <a:t>ComplEx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>
                          <a:latin typeface="Gill Sans MT" panose="020B0502020104020203" pitchFamily="34" charset="0"/>
                        </a:rPr>
                        <a:t>RotatE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" altLang="zh-CN" sz="1800" kern="1200" dirty="0">
                          <a:solidFill>
                            <a:schemeClr val="dk1"/>
                          </a:solidFill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0.2096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" altLang="zh-CN" sz="1800" kern="1200" dirty="0">
                          <a:solidFill>
                            <a:schemeClr val="dk1"/>
                          </a:solidFill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0.5842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147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Gill Sans MT" panose="020B0502020104020203" pitchFamily="34" charset="0"/>
                        </a:rPr>
                        <a:t>2</a:t>
                      </a:r>
                      <a:endParaRPr lang="zh-CN" altLang="en-US" dirty="0">
                        <a:solidFill>
                          <a:srgbClr val="FF0000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dirty="0">
                          <a:solidFill>
                            <a:srgbClr val="FF0000"/>
                          </a:solidFill>
                          <a:latin typeface="Gill Sans MT" panose="020B0502020104020203" pitchFamily="34" charset="0"/>
                        </a:rPr>
                        <a:t>ComplEx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>
                          <a:solidFill>
                            <a:srgbClr val="FF0000"/>
                          </a:solidFill>
                          <a:latin typeface="Gill Sans MT" panose="020B0502020104020203" pitchFamily="34" charset="0"/>
                        </a:rPr>
                        <a:t>DistMult</a:t>
                      </a:r>
                      <a:endParaRPr lang="zh-CN" altLang="en-US" dirty="0">
                        <a:solidFill>
                          <a:srgbClr val="FF0000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" altLang="zh-CN" sz="1800" kern="1200" dirty="0">
                          <a:solidFill>
                            <a:srgbClr val="FF0000"/>
                          </a:solidFill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0.7097</a:t>
                      </a:r>
                      <a:endParaRPr lang="zh-CN" altLang="en-US" sz="1800" kern="1200" dirty="0">
                        <a:solidFill>
                          <a:srgbClr val="FF0000"/>
                        </a:solidFill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" altLang="zh-CN" sz="1800" kern="1200" dirty="0">
                          <a:solidFill>
                            <a:srgbClr val="FF0000"/>
                          </a:solidFill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0.6818</a:t>
                      </a:r>
                      <a:endParaRPr lang="zh-CN" altLang="en-US" sz="1800" kern="1200" dirty="0">
                        <a:solidFill>
                          <a:srgbClr val="FF0000"/>
                        </a:solidFill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7837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3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>
                          <a:latin typeface="Gill Sans MT" panose="020B0502020104020203" pitchFamily="34" charset="0"/>
                        </a:rPr>
                        <a:t>RotatE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>
                          <a:latin typeface="Gill Sans MT" panose="020B0502020104020203" pitchFamily="34" charset="0"/>
                        </a:rPr>
                        <a:t>DistMult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" altLang="zh-CN" sz="1800" kern="1200" dirty="0">
                          <a:solidFill>
                            <a:schemeClr val="dk1"/>
                          </a:solidFill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0.3153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" altLang="zh-CN" sz="1800" kern="1200" dirty="0">
                          <a:solidFill>
                            <a:schemeClr val="dk1"/>
                          </a:solidFill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0.5343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710052"/>
                  </a:ext>
                </a:extLst>
              </a:tr>
            </a:tbl>
          </a:graphicData>
        </a:graphic>
      </p:graphicFrame>
      <p:sp>
        <p:nvSpPr>
          <p:cNvPr id="17" name="圆角矩形 16">
            <a:extLst>
              <a:ext uri="{FF2B5EF4-FFF2-40B4-BE49-F238E27FC236}">
                <a16:creationId xmlns:a16="http://schemas.microsoft.com/office/drawing/2014/main" id="{72A9C98B-743D-3F4E-9EE5-A70C96AC5ABA}"/>
              </a:ext>
            </a:extLst>
          </p:cNvPr>
          <p:cNvSpPr/>
          <p:nvPr/>
        </p:nvSpPr>
        <p:spPr>
          <a:xfrm>
            <a:off x="8213248" y="2350473"/>
            <a:ext cx="3082741" cy="2197320"/>
          </a:xfrm>
          <a:prstGeom prst="roundRect">
            <a:avLst/>
          </a:prstGeom>
          <a:noFill/>
          <a:ln w="317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3932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0A3F6DDB-FA98-D347-A186-813329854C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609015"/>
              </p:ext>
            </p:extLst>
          </p:nvPr>
        </p:nvGraphicFramePr>
        <p:xfrm>
          <a:off x="196116" y="1364694"/>
          <a:ext cx="3097043" cy="4943937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700435">
                  <a:extLst>
                    <a:ext uri="{9D8B030D-6E8A-4147-A177-3AD203B41FA5}">
                      <a16:colId xmlns:a16="http://schemas.microsoft.com/office/drawing/2014/main" val="1375063040"/>
                    </a:ext>
                  </a:extLst>
                </a:gridCol>
                <a:gridCol w="2396608">
                  <a:extLst>
                    <a:ext uri="{9D8B030D-6E8A-4147-A177-3AD203B41FA5}">
                      <a16:colId xmlns:a16="http://schemas.microsoft.com/office/drawing/2014/main" val="4102920454"/>
                    </a:ext>
                  </a:extLst>
                </a:gridCol>
              </a:tblGrid>
              <a:tr h="397963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00000"/>
                        </a:lnSpc>
                      </a:pPr>
                      <a:r>
                        <a:rPr lang="en-US" altLang="zh-CN" sz="1200" kern="100" dirty="0"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No.</a:t>
                      </a:r>
                      <a:endParaRPr lang="zh-CN" sz="1200" kern="100" dirty="0"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2343" marR="52343" marT="0" marB="0"/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00000"/>
                        </a:lnSpc>
                      </a:pPr>
                      <a:r>
                        <a:rPr lang="en-US" altLang="zh-CN" sz="1200" kern="100" dirty="0"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Hyper-parameter</a:t>
                      </a:r>
                      <a:endParaRPr lang="zh-CN" sz="1200" kern="100" dirty="0"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2343" marR="52343" marT="0" marB="0"/>
                </a:tc>
                <a:extLst>
                  <a:ext uri="{0D108BD9-81ED-4DB2-BD59-A6C34878D82A}">
                    <a16:rowId xmlns:a16="http://schemas.microsoft.com/office/drawing/2014/main" val="2304054547"/>
                  </a:ext>
                </a:extLst>
              </a:tr>
              <a:tr h="397963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00000"/>
                        </a:lnSpc>
                      </a:pPr>
                      <a:r>
                        <a:rPr lang="en-US" sz="1200" kern="100" dirty="0"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</a:rPr>
                        <a:t>1</a:t>
                      </a:r>
                      <a:endParaRPr lang="zh-CN" sz="1200" kern="100" dirty="0"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2343" marR="52343" marT="0" marB="0"/>
                </a:tc>
                <a:tc>
                  <a:txBody>
                    <a:bodyPr/>
                    <a:lstStyle/>
                    <a:p>
                      <a:pPr marL="0" indent="30480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L2 norm regularization</a:t>
                      </a:r>
                      <a:endParaRPr lang="zh-CN" altLang="en-US" sz="1400" kern="1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2343" marR="52343" marT="0" marB="0"/>
                </a:tc>
                <a:extLst>
                  <a:ext uri="{0D108BD9-81ED-4DB2-BD59-A6C34878D82A}">
                    <a16:rowId xmlns:a16="http://schemas.microsoft.com/office/drawing/2014/main" val="211660892"/>
                  </a:ext>
                </a:extLst>
              </a:tr>
              <a:tr h="397963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00000"/>
                        </a:lnSpc>
                      </a:pPr>
                      <a:r>
                        <a:rPr lang="en-US" sz="1200" kern="100" dirty="0"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</a:rPr>
                        <a:t>2</a:t>
                      </a:r>
                      <a:endParaRPr lang="zh-CN" sz="1200" kern="100" dirty="0"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2343" marR="52343" marT="0" marB="0"/>
                </a:tc>
                <a:tc>
                  <a:txBody>
                    <a:bodyPr/>
                    <a:lstStyle/>
                    <a:p>
                      <a:pPr marL="0" indent="30480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L3 norm regularization</a:t>
                      </a:r>
                      <a:endParaRPr lang="zh-CN" altLang="en-US" sz="1400" kern="1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2343" marR="52343" marT="0" marB="0"/>
                </a:tc>
                <a:extLst>
                  <a:ext uri="{0D108BD9-81ED-4DB2-BD59-A6C34878D82A}">
                    <a16:rowId xmlns:a16="http://schemas.microsoft.com/office/drawing/2014/main" val="155304474"/>
                  </a:ext>
                </a:extLst>
              </a:tr>
              <a:tr h="306484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00000"/>
                        </a:lnSpc>
                      </a:pPr>
                      <a:r>
                        <a:rPr lang="en-US" sz="1200" kern="100" dirty="0"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</a:rPr>
                        <a:t>3</a:t>
                      </a:r>
                      <a:endParaRPr lang="zh-CN" sz="1200" kern="100" dirty="0"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2343" marR="52343" marT="0" marB="0"/>
                </a:tc>
                <a:tc>
                  <a:txBody>
                    <a:bodyPr/>
                    <a:lstStyle/>
                    <a:p>
                      <a:pPr marL="0" indent="30480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Gamma</a:t>
                      </a:r>
                      <a:endParaRPr lang="zh-CN" altLang="en-US" sz="1400" kern="1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2343" marR="52343" marT="0" marB="0"/>
                </a:tc>
                <a:extLst>
                  <a:ext uri="{0D108BD9-81ED-4DB2-BD59-A6C34878D82A}">
                    <a16:rowId xmlns:a16="http://schemas.microsoft.com/office/drawing/2014/main" val="3545373833"/>
                  </a:ext>
                </a:extLst>
              </a:tr>
              <a:tr h="397963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00000"/>
                        </a:lnSpc>
                      </a:pPr>
                      <a:r>
                        <a:rPr lang="en-US" sz="1200" kern="100" dirty="0"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</a:rPr>
                        <a:t>4</a:t>
                      </a:r>
                      <a:endParaRPr lang="zh-CN" sz="1200" kern="100" dirty="0"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2343" marR="52343" marT="0" marB="0"/>
                </a:tc>
                <a:tc>
                  <a:txBody>
                    <a:bodyPr/>
                    <a:lstStyle/>
                    <a:p>
                      <a:pPr marL="0" indent="30480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Embedding dimension</a:t>
                      </a:r>
                      <a:endParaRPr lang="zh-CN" altLang="en-US" sz="1400" kern="1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2343" marR="52343" marT="0" marB="0"/>
                </a:tc>
                <a:extLst>
                  <a:ext uri="{0D108BD9-81ED-4DB2-BD59-A6C34878D82A}">
                    <a16:rowId xmlns:a16="http://schemas.microsoft.com/office/drawing/2014/main" val="1513723762"/>
                  </a:ext>
                </a:extLst>
              </a:tr>
              <a:tr h="388233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00000"/>
                        </a:lnSpc>
                      </a:pPr>
                      <a:r>
                        <a:rPr lang="en-US" sz="1200" kern="100" dirty="0"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</a:rPr>
                        <a:t>5</a:t>
                      </a:r>
                      <a:endParaRPr lang="zh-CN" sz="1200" kern="100" dirty="0"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2343" marR="52343" marT="0" marB="0"/>
                </a:tc>
                <a:tc>
                  <a:txBody>
                    <a:bodyPr/>
                    <a:lstStyle/>
                    <a:p>
                      <a:pPr marL="0" indent="30480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CN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#</a:t>
                      </a: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negative samples</a:t>
                      </a:r>
                      <a:endParaRPr lang="zh-CN" altLang="en-US" sz="1400" kern="1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2343" marR="52343" marT="0" marB="0"/>
                </a:tc>
                <a:extLst>
                  <a:ext uri="{0D108BD9-81ED-4DB2-BD59-A6C34878D82A}">
                    <a16:rowId xmlns:a16="http://schemas.microsoft.com/office/drawing/2014/main" val="125811447"/>
                  </a:ext>
                </a:extLst>
              </a:tr>
              <a:tr h="388233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00000"/>
                        </a:lnSpc>
                      </a:pPr>
                      <a:r>
                        <a:rPr lang="en-US" sz="1200" kern="100" dirty="0"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</a:rPr>
                        <a:t>6</a:t>
                      </a:r>
                      <a:endParaRPr lang="zh-CN" sz="1200" kern="100" dirty="0"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2343" marR="52343" marT="0" marB="0"/>
                </a:tc>
                <a:tc>
                  <a:txBody>
                    <a:bodyPr/>
                    <a:lstStyle/>
                    <a:p>
                      <a:pPr marL="0" indent="30480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Self-adversarial rate</a:t>
                      </a:r>
                      <a:endParaRPr lang="zh-CN" altLang="en-US" sz="1400" kern="1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2343" marR="52343" marT="0" marB="0"/>
                </a:tc>
                <a:extLst>
                  <a:ext uri="{0D108BD9-81ED-4DB2-BD59-A6C34878D82A}">
                    <a16:rowId xmlns:a16="http://schemas.microsoft.com/office/drawing/2014/main" val="2769020255"/>
                  </a:ext>
                </a:extLst>
              </a:tr>
              <a:tr h="388233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00000"/>
                        </a:lnSpc>
                      </a:pPr>
                      <a:r>
                        <a:rPr lang="en-US" sz="1200" kern="100" dirty="0"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</a:rPr>
                        <a:t>10</a:t>
                      </a:r>
                      <a:endParaRPr lang="zh-CN" sz="1200" kern="100" dirty="0"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2343" marR="52343" marT="0" marB="0"/>
                </a:tc>
                <a:tc>
                  <a:txBody>
                    <a:bodyPr/>
                    <a:lstStyle/>
                    <a:p>
                      <a:pPr marL="0" indent="30480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Training mode</a:t>
                      </a:r>
                      <a:endParaRPr lang="zh-CN" altLang="en-US" sz="1400" kern="1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2343" marR="52343" marT="0" marB="0"/>
                </a:tc>
                <a:extLst>
                  <a:ext uri="{0D108BD9-81ED-4DB2-BD59-A6C34878D82A}">
                    <a16:rowId xmlns:a16="http://schemas.microsoft.com/office/drawing/2014/main" val="4191527135"/>
                  </a:ext>
                </a:extLst>
              </a:tr>
              <a:tr h="397963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00000"/>
                        </a:lnSpc>
                      </a:pPr>
                      <a:r>
                        <a:rPr lang="en-US" sz="1200" kern="100" dirty="0"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</a:rPr>
                        <a:t>11</a:t>
                      </a:r>
                      <a:endParaRPr lang="zh-CN" sz="1200" kern="100" dirty="0"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2343" marR="52343" marT="0" marB="0"/>
                </a:tc>
                <a:tc>
                  <a:txBody>
                    <a:bodyPr/>
                    <a:lstStyle/>
                    <a:p>
                      <a:pPr marL="0" indent="30480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Filtering false negative samples</a:t>
                      </a:r>
                      <a:endParaRPr lang="zh-CN" altLang="en-US" sz="1400" kern="1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2343" marR="52343" marT="0" marB="0"/>
                </a:tc>
                <a:extLst>
                  <a:ext uri="{0D108BD9-81ED-4DB2-BD59-A6C34878D82A}">
                    <a16:rowId xmlns:a16="http://schemas.microsoft.com/office/drawing/2014/main" val="228740956"/>
                  </a:ext>
                </a:extLst>
              </a:tr>
              <a:tr h="388233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00000"/>
                        </a:lnSpc>
                      </a:pPr>
                      <a:r>
                        <a:rPr lang="en-US" sz="1200" kern="100" dirty="0"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</a:rPr>
                        <a:t>12</a:t>
                      </a:r>
                      <a:endParaRPr lang="zh-CN" sz="1200" kern="100" dirty="0"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2343" marR="52343" marT="0" marB="0"/>
                </a:tc>
                <a:tc>
                  <a:txBody>
                    <a:bodyPr/>
                    <a:lstStyle/>
                    <a:p>
                      <a:pPr marL="0" indent="30480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Initialization mode</a:t>
                      </a:r>
                      <a:endParaRPr lang="zh-CN" altLang="en-US" sz="1400" kern="1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2343" marR="52343" marT="0" marB="0"/>
                </a:tc>
                <a:extLst>
                  <a:ext uri="{0D108BD9-81ED-4DB2-BD59-A6C34878D82A}">
                    <a16:rowId xmlns:a16="http://schemas.microsoft.com/office/drawing/2014/main" val="1395656974"/>
                  </a:ext>
                </a:extLst>
              </a:tr>
              <a:tr h="388233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00000"/>
                        </a:lnSpc>
                      </a:pPr>
                      <a:r>
                        <a:rPr lang="en-US" sz="1200" kern="100"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</a:rPr>
                        <a:t>13</a:t>
                      </a:r>
                      <a:endParaRPr lang="zh-CN" sz="1200" kern="100"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2343" marR="52343" marT="0" marB="0"/>
                </a:tc>
                <a:tc>
                  <a:txBody>
                    <a:bodyPr/>
                    <a:lstStyle/>
                    <a:p>
                      <a:pPr marL="0" indent="30480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Loss function</a:t>
                      </a:r>
                      <a:endParaRPr lang="zh-CN" altLang="en-US" sz="1400" kern="1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2343" marR="52343" marT="0" marB="0"/>
                </a:tc>
                <a:extLst>
                  <a:ext uri="{0D108BD9-81ED-4DB2-BD59-A6C34878D82A}">
                    <a16:rowId xmlns:a16="http://schemas.microsoft.com/office/drawing/2014/main" val="1066654843"/>
                  </a:ext>
                </a:extLst>
              </a:tr>
              <a:tr h="338858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00000"/>
                        </a:lnSpc>
                      </a:pPr>
                      <a:r>
                        <a:rPr lang="en-US" sz="1200" kern="100" dirty="0"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</a:rPr>
                        <a:t>14</a:t>
                      </a:r>
                      <a:endParaRPr lang="zh-CN" sz="1200" kern="100" dirty="0"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2343" marR="52343" marT="0" marB="0"/>
                </a:tc>
                <a:tc>
                  <a:txBody>
                    <a:bodyPr/>
                    <a:lstStyle/>
                    <a:p>
                      <a:pPr marL="0" indent="30480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Learning rate</a:t>
                      </a:r>
                      <a:endParaRPr lang="zh-CN" altLang="en-US" sz="1400" kern="1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2343" marR="52343" marT="0" marB="0"/>
                </a:tc>
                <a:extLst>
                  <a:ext uri="{0D108BD9-81ED-4DB2-BD59-A6C34878D82A}">
                    <a16:rowId xmlns:a16="http://schemas.microsoft.com/office/drawing/2014/main" val="2397589844"/>
                  </a:ext>
                </a:extLst>
              </a:tr>
              <a:tr h="338858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00000"/>
                        </a:lnSpc>
                      </a:pPr>
                      <a:r>
                        <a:rPr lang="en-US" sz="1200" kern="100" dirty="0"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</a:rPr>
                        <a:t>15</a:t>
                      </a:r>
                      <a:endParaRPr lang="zh-CN" sz="1200" kern="100" dirty="0"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2343" marR="52343" marT="0" marB="0"/>
                </a:tc>
                <a:tc>
                  <a:txBody>
                    <a:bodyPr/>
                    <a:lstStyle/>
                    <a:p>
                      <a:pPr marL="0" indent="30480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Microsoft YaHei" panose="020B0503020204020204" pitchFamily="34" charset="-122"/>
                          <a:cs typeface="+mn-cs"/>
                        </a:rPr>
                        <a:t>Batch size</a:t>
                      </a:r>
                      <a:endParaRPr lang="zh-CN" altLang="en-US" sz="1400" kern="1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52343" marR="52343" marT="0" marB="0"/>
                </a:tc>
                <a:extLst>
                  <a:ext uri="{0D108BD9-81ED-4DB2-BD59-A6C34878D82A}">
                    <a16:rowId xmlns:a16="http://schemas.microsoft.com/office/drawing/2014/main" val="4152719890"/>
                  </a:ext>
                </a:extLst>
              </a:tr>
            </a:tbl>
          </a:graphicData>
        </a:graphic>
      </p:graphicFrame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7BDAE54-8402-5543-A568-C35C13818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35</a:t>
            </a:fld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51FA155-569B-5B40-A0FE-8BB470E91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4941" y="1760981"/>
            <a:ext cx="2702945" cy="185623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236DC2A-B26D-2A42-80D5-90B18C0E72D1}"/>
              </a:ext>
            </a:extLst>
          </p:cNvPr>
          <p:cNvSpPr txBox="1"/>
          <p:nvPr/>
        </p:nvSpPr>
        <p:spPr>
          <a:xfrm>
            <a:off x="3541671" y="1117704"/>
            <a:ext cx="3835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2000" dirty="0">
                <a:latin typeface="Gill Sans MT" panose="020B0502020104020203" pitchFamily="34" charset="0"/>
              </a:rPr>
              <a:t>loss</a:t>
            </a:r>
            <a:r>
              <a:rPr lang="zh-CN" altLang="en-US" sz="2000" dirty="0">
                <a:latin typeface="Gill Sans MT" panose="020B0502020104020203" pitchFamily="34" charset="0"/>
              </a:rPr>
              <a:t> </a:t>
            </a:r>
            <a:r>
              <a:rPr lang="en" altLang="zh-CN" sz="2000" dirty="0">
                <a:latin typeface="Gill Sans MT" panose="020B0502020104020203" pitchFamily="34" charset="0"/>
              </a:rPr>
              <a:t>function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sz="1600" dirty="0">
                <a:latin typeface="Gill Sans MT" panose="020B0502020104020203" pitchFamily="34" charset="0"/>
              </a:rPr>
              <a:t>MR, </a:t>
            </a:r>
            <a:r>
              <a:rPr lang="en" altLang="zh-CN" sz="1600" dirty="0" err="1">
                <a:latin typeface="Gill Sans MT" panose="020B0502020104020203" pitchFamily="34" charset="0"/>
              </a:rPr>
              <a:t>BCE_mean</a:t>
            </a:r>
            <a:r>
              <a:rPr lang="en" altLang="zh-CN" sz="1600" dirty="0">
                <a:latin typeface="Gill Sans MT" panose="020B0502020104020203" pitchFamily="34" charset="0"/>
              </a:rPr>
              <a:t>, </a:t>
            </a:r>
            <a:r>
              <a:rPr lang="en" altLang="zh-CN" sz="1600" dirty="0" err="1">
                <a:solidFill>
                  <a:srgbClr val="FF0000"/>
                </a:solidFill>
                <a:latin typeface="Gill Sans MT" panose="020B0502020104020203" pitchFamily="34" charset="0"/>
              </a:rPr>
              <a:t>BCE_sum</a:t>
            </a:r>
            <a:r>
              <a:rPr lang="en" altLang="zh-CN" sz="1600" dirty="0">
                <a:latin typeface="Gill Sans MT" panose="020B0502020104020203" pitchFamily="34" charset="0"/>
              </a:rPr>
              <a:t>, CE, </a:t>
            </a:r>
            <a:r>
              <a:rPr lang="en" altLang="zh-CN" sz="1600" dirty="0" err="1">
                <a:latin typeface="Gill Sans MT" panose="020B0502020104020203" pitchFamily="34" charset="0"/>
              </a:rPr>
              <a:t>BCE_adv</a:t>
            </a:r>
            <a:endParaRPr kumimoji="1" lang="zh-CN" altLang="en-US" sz="1600" dirty="0">
              <a:latin typeface="Gill Sans MT" panose="020B0502020104020203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94E10D7-7EA2-2446-BB83-1798F8EB5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349" y="1760979"/>
            <a:ext cx="2702945" cy="186477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B4AAD17-D9EC-6E41-BA5C-D25F46535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240" y="4327325"/>
            <a:ext cx="2758577" cy="185623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AB22F7E-A20B-274F-896B-6F4632B85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6242" y="4327324"/>
            <a:ext cx="2758577" cy="185623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BF53C9B-C945-2841-AF83-37ED02C9C6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3553" y="4327323"/>
            <a:ext cx="2758578" cy="1856239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840056D8-0252-C641-81EF-FC8EE446277E}"/>
              </a:ext>
            </a:extLst>
          </p:cNvPr>
          <p:cNvSpPr txBox="1"/>
          <p:nvPr/>
        </p:nvSpPr>
        <p:spPr>
          <a:xfrm>
            <a:off x="7452892" y="1117704"/>
            <a:ext cx="275857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Gill Sans MT" panose="020B0502020104020203" pitchFamily="34" charset="0"/>
              </a:rPr>
              <a:t>#negative</a:t>
            </a:r>
            <a:r>
              <a:rPr lang="zh-CN" altLang="en-US" sz="2000" dirty="0">
                <a:latin typeface="Gill Sans MT" panose="020B0502020104020203" pitchFamily="34" charset="0"/>
              </a:rPr>
              <a:t> </a:t>
            </a:r>
            <a:r>
              <a:rPr lang="en-US" altLang="zh-CN" sz="2000" dirty="0">
                <a:latin typeface="Gill Sans MT" panose="020B0502020104020203" pitchFamily="34" charset="0"/>
              </a:rPr>
              <a:t>samples</a:t>
            </a:r>
            <a:r>
              <a:rPr lang="en" altLang="zh-CN" sz="2000" dirty="0">
                <a:latin typeface="Gill Sans MT" panose="020B0502020104020203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kern="100" dirty="0">
                <a:solidFill>
                  <a:srgbClr val="FF0000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1</a:t>
            </a:r>
            <a:r>
              <a:rPr lang="en-US" altLang="zh-CN" sz="1600" kern="100" dirty="0">
                <a:solidFill>
                  <a:schemeClr val="dk1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, 8, 32, 128, 512, 2048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zh-CN" altLang="en-US" sz="1600" dirty="0">
              <a:latin typeface="Gill Sans MT" panose="020B0502020104020203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C39209A-5388-8049-A03D-679875482E00}"/>
              </a:ext>
            </a:extLst>
          </p:cNvPr>
          <p:cNvSpPr txBox="1"/>
          <p:nvPr/>
        </p:nvSpPr>
        <p:spPr>
          <a:xfrm>
            <a:off x="9527554" y="3592855"/>
            <a:ext cx="16305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Gill Sans MT" panose="020B0502020104020203" pitchFamily="34" charset="0"/>
              </a:rPr>
              <a:t>Gamma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kern="100" dirty="0">
                <a:solidFill>
                  <a:srgbClr val="92D050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10</a:t>
            </a:r>
            <a:r>
              <a:rPr lang="en-US" altLang="zh-CN" sz="2000" kern="100" dirty="0">
                <a:solidFill>
                  <a:schemeClr val="dk1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, 50, 200</a:t>
            </a:r>
            <a:endParaRPr lang="zh-CN" altLang="en-US" sz="2000" kern="100" dirty="0">
              <a:solidFill>
                <a:schemeClr val="dk1"/>
              </a:solidFill>
              <a:latin typeface="Gill Sans MT" panose="020B0502020104020203" pitchFamily="34" charset="0"/>
              <a:ea typeface="Microsoft YaHei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1222041-E5F0-A641-B94E-4676BF458621}"/>
              </a:ext>
            </a:extLst>
          </p:cNvPr>
          <p:cNvSpPr txBox="1"/>
          <p:nvPr/>
        </p:nvSpPr>
        <p:spPr>
          <a:xfrm>
            <a:off x="6617783" y="3594571"/>
            <a:ext cx="2073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err="1">
                <a:latin typeface="Gill Sans MT" panose="020B0502020104020203" pitchFamily="34" charset="0"/>
              </a:rPr>
              <a:t>Batchsize</a:t>
            </a:r>
            <a:endParaRPr lang="en-US" altLang="zh-CN" sz="2000" dirty="0">
              <a:latin typeface="Gill Sans MT" panose="020B05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92D050"/>
                </a:solidFill>
                <a:latin typeface="Gill Sans MT" panose="020B0502020104020203" pitchFamily="34" charset="0"/>
              </a:rPr>
              <a:t>128</a:t>
            </a:r>
            <a:r>
              <a:rPr lang="en-US" altLang="zh-CN" sz="2000" dirty="0">
                <a:latin typeface="Gill Sans MT" panose="020B0502020104020203" pitchFamily="34" charset="0"/>
              </a:rPr>
              <a:t>, 512, 2048</a:t>
            </a:r>
            <a:endParaRPr lang="zh-CN" altLang="en-US" sz="2000" kern="100" dirty="0">
              <a:solidFill>
                <a:schemeClr val="dk1"/>
              </a:solidFill>
              <a:latin typeface="Gill Sans MT" panose="020B0502020104020203" pitchFamily="34" charset="0"/>
              <a:ea typeface="Microsoft YaHei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947913C-1EC1-014A-BF6D-974B511C543F}"/>
              </a:ext>
            </a:extLst>
          </p:cNvPr>
          <p:cNvSpPr txBox="1"/>
          <p:nvPr/>
        </p:nvSpPr>
        <p:spPr>
          <a:xfrm>
            <a:off x="4058146" y="3619437"/>
            <a:ext cx="20056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Gill Sans MT" panose="020B0502020104020203" pitchFamily="34" charset="0"/>
              </a:rPr>
              <a:t>Learning</a:t>
            </a:r>
            <a:r>
              <a:rPr lang="zh-CN" altLang="en-US" sz="2000" dirty="0">
                <a:latin typeface="Gill Sans MT" panose="020B0502020104020203" pitchFamily="34" charset="0"/>
              </a:rPr>
              <a:t> </a:t>
            </a:r>
            <a:r>
              <a:rPr lang="en-US" altLang="zh-CN" sz="2000" dirty="0">
                <a:latin typeface="Gill Sans MT" panose="020B0502020104020203" pitchFamily="34" charset="0"/>
              </a:rPr>
              <a:t>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kern="100" dirty="0">
                <a:solidFill>
                  <a:srgbClr val="92D050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10</a:t>
            </a:r>
            <a:r>
              <a:rPr lang="en-US" altLang="zh-CN" sz="2000" kern="100" baseline="30000" dirty="0">
                <a:solidFill>
                  <a:srgbClr val="92D050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-4</a:t>
            </a:r>
            <a:r>
              <a:rPr lang="en-US" altLang="zh-CN" sz="2000" kern="100" baseline="30000" dirty="0">
                <a:solidFill>
                  <a:schemeClr val="dk1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2000" kern="100" dirty="0">
                <a:solidFill>
                  <a:schemeClr val="dk1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,10</a:t>
            </a:r>
            <a:r>
              <a:rPr lang="en-US" altLang="zh-CN" sz="2000" kern="100" baseline="30000" dirty="0">
                <a:solidFill>
                  <a:schemeClr val="dk1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-3</a:t>
            </a:r>
            <a:r>
              <a:rPr lang="en-US" altLang="zh-CN" sz="2000" kern="100" dirty="0">
                <a:solidFill>
                  <a:schemeClr val="dk1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, 10</a:t>
            </a:r>
            <a:r>
              <a:rPr lang="en-US" altLang="zh-CN" sz="2000" kern="100" baseline="30000" dirty="0">
                <a:solidFill>
                  <a:schemeClr val="dk1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-2</a:t>
            </a:r>
            <a:r>
              <a:rPr lang="en-US" altLang="zh-CN" sz="2000" kern="100" dirty="0">
                <a:solidFill>
                  <a:schemeClr val="dk1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, </a:t>
            </a:r>
            <a:endParaRPr lang="zh-CN" altLang="en-US" sz="2000" kern="100" baseline="30000" dirty="0">
              <a:solidFill>
                <a:schemeClr val="dk1"/>
              </a:solidFill>
              <a:latin typeface="Gill Sans MT" panose="020B0502020104020203" pitchFamily="34" charset="0"/>
              <a:ea typeface="Microsoft YaHei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000" kern="100" dirty="0">
              <a:solidFill>
                <a:schemeClr val="dk1"/>
              </a:solidFill>
              <a:latin typeface="Gill Sans MT" panose="020B0502020104020203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6F500E95-E400-2E41-86A4-A152EE10C238}"/>
              </a:ext>
            </a:extLst>
          </p:cNvPr>
          <p:cNvSpPr/>
          <p:nvPr/>
        </p:nvSpPr>
        <p:spPr>
          <a:xfrm>
            <a:off x="4931293" y="1780143"/>
            <a:ext cx="650240" cy="59944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62558822-5BFF-8E41-B223-D2E57EC09DE9}"/>
              </a:ext>
            </a:extLst>
          </p:cNvPr>
          <p:cNvSpPr/>
          <p:nvPr/>
        </p:nvSpPr>
        <p:spPr>
          <a:xfrm>
            <a:off x="3689868" y="5581070"/>
            <a:ext cx="650240" cy="599440"/>
          </a:xfrm>
          <a:prstGeom prst="ellipse">
            <a:avLst/>
          </a:prstGeom>
          <a:noFill/>
          <a:ln w="222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62558822-5BFF-8E41-B223-D2E57EC09DE9}"/>
              </a:ext>
            </a:extLst>
          </p:cNvPr>
          <p:cNvSpPr/>
          <p:nvPr/>
        </p:nvSpPr>
        <p:spPr>
          <a:xfrm>
            <a:off x="6448445" y="5608990"/>
            <a:ext cx="650240" cy="599440"/>
          </a:xfrm>
          <a:prstGeom prst="ellipse">
            <a:avLst/>
          </a:prstGeom>
          <a:noFill/>
          <a:ln w="222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62558822-5BFF-8E41-B223-D2E57EC09DE9}"/>
              </a:ext>
            </a:extLst>
          </p:cNvPr>
          <p:cNvSpPr/>
          <p:nvPr/>
        </p:nvSpPr>
        <p:spPr>
          <a:xfrm>
            <a:off x="9207022" y="5581070"/>
            <a:ext cx="650240" cy="599440"/>
          </a:xfrm>
          <a:prstGeom prst="ellipse">
            <a:avLst/>
          </a:prstGeom>
          <a:noFill/>
          <a:ln w="222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27F72AAD-4F75-4B40-ACC3-B03CAFC3DD43}"/>
              </a:ext>
            </a:extLst>
          </p:cNvPr>
          <p:cNvSpPr/>
          <p:nvPr/>
        </p:nvSpPr>
        <p:spPr>
          <a:xfrm>
            <a:off x="7360350" y="1764035"/>
            <a:ext cx="650240" cy="59944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A4393DAC-7B41-7F40-B5DD-DA65F0455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16" y="0"/>
            <a:ext cx="9468196" cy="1263535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</a:rPr>
              <a:t>Experiments: searching via</a:t>
            </a:r>
            <a:r>
              <a:rPr lang="zh-CN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</a:rPr>
              <a:t>KG</a:t>
            </a:r>
            <a:r>
              <a:rPr lang="zh-CN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</a:rPr>
              <a:t>sampling</a:t>
            </a:r>
            <a:endParaRPr lang="en" altLang="zh-CN" sz="3200" b="1" i="1" dirty="0">
              <a:solidFill>
                <a:srgbClr val="0070C0"/>
              </a:solidFill>
              <a:effectLst/>
            </a:endParaRPr>
          </a:p>
        </p:txBody>
      </p:sp>
      <p:sp>
        <p:nvSpPr>
          <p:cNvPr id="24" name="上下箭头 23">
            <a:extLst>
              <a:ext uri="{FF2B5EF4-FFF2-40B4-BE49-F238E27FC236}">
                <a16:creationId xmlns:a16="http://schemas.microsoft.com/office/drawing/2014/main" id="{19AC4C26-8958-5545-8C2C-3292847FB1FD}"/>
              </a:ext>
            </a:extLst>
          </p:cNvPr>
          <p:cNvSpPr/>
          <p:nvPr/>
        </p:nvSpPr>
        <p:spPr>
          <a:xfrm>
            <a:off x="10625493" y="1931001"/>
            <a:ext cx="276059" cy="950416"/>
          </a:xfrm>
          <a:prstGeom prst="up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69CD0A1-C92C-9949-A781-679DEFEE110F}"/>
              </a:ext>
            </a:extLst>
          </p:cNvPr>
          <p:cNvSpPr txBox="1"/>
          <p:nvPr/>
        </p:nvSpPr>
        <p:spPr>
          <a:xfrm>
            <a:off x="10247779" y="1257050"/>
            <a:ext cx="977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dirty="0">
                <a:solidFill>
                  <a:srgbClr val="FF0000"/>
                </a:solidFill>
                <a:latin typeface="Gill Sans MT" panose="020B0502020104020203" pitchFamily="34" charset="0"/>
              </a:rPr>
              <a:t>✗ </a:t>
            </a:r>
            <a:r>
              <a:rPr kumimoji="1" lang="en-US" altLang="zh-CN" dirty="0">
                <a:solidFill>
                  <a:srgbClr val="FF0000"/>
                </a:solidFill>
                <a:latin typeface="Gill Sans MT" panose="020B0502020104020203" pitchFamily="34" charset="0"/>
              </a:rPr>
              <a:t>lower</a:t>
            </a:r>
          </a:p>
          <a:p>
            <a:pPr algn="ctr"/>
            <a:r>
              <a:rPr kumimoji="1" lang="en-US" altLang="zh-CN" dirty="0">
                <a:solidFill>
                  <a:srgbClr val="FF0000"/>
                </a:solidFill>
                <a:latin typeface="Gill Sans MT" panose="020B0502020104020203" pitchFamily="34" charset="0"/>
              </a:rPr>
              <a:t>rankings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E9797A3-3264-F046-8ED9-1E2DC96D759E}"/>
              </a:ext>
            </a:extLst>
          </p:cNvPr>
          <p:cNvSpPr txBox="1"/>
          <p:nvPr/>
        </p:nvSpPr>
        <p:spPr>
          <a:xfrm>
            <a:off x="10277959" y="2910505"/>
            <a:ext cx="1003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dirty="0">
                <a:solidFill>
                  <a:srgbClr val="92D050"/>
                </a:solidFill>
                <a:latin typeface="Gill Sans MT" panose="020B0502020104020203" pitchFamily="34" charset="0"/>
              </a:rPr>
              <a:t>✓ </a:t>
            </a:r>
            <a:r>
              <a:rPr kumimoji="1" lang="en-US" altLang="zh-CN" dirty="0">
                <a:solidFill>
                  <a:srgbClr val="92D050"/>
                </a:solidFill>
                <a:latin typeface="Gill Sans MT" panose="020B0502020104020203" pitchFamily="34" charset="0"/>
              </a:rPr>
              <a:t>higher</a:t>
            </a:r>
          </a:p>
          <a:p>
            <a:pPr algn="ctr"/>
            <a:r>
              <a:rPr kumimoji="1" lang="en-US" altLang="zh-CN" dirty="0">
                <a:solidFill>
                  <a:srgbClr val="92D050"/>
                </a:solidFill>
                <a:latin typeface="Gill Sans MT" panose="020B0502020104020203" pitchFamily="34" charset="0"/>
              </a:rPr>
              <a:t>rankings</a:t>
            </a:r>
          </a:p>
        </p:txBody>
      </p:sp>
    </p:spTree>
    <p:extLst>
      <p:ext uri="{BB962C8B-B14F-4D97-AF65-F5344CB8AC3E}">
        <p14:creationId xmlns:p14="http://schemas.microsoft.com/office/powerpoint/2010/main" val="24310184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B36688-5CBA-0A42-ACEB-D18FCC7F4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16" y="0"/>
            <a:ext cx="9468196" cy="1263535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</a:rPr>
              <a:t>Experiments</a:t>
            </a:r>
            <a:endParaRPr lang="en" altLang="zh-CN" sz="3200" b="1" i="1" dirty="0">
              <a:solidFill>
                <a:srgbClr val="0070C0"/>
              </a:solidFill>
              <a:effectLst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85BDF8-0C8F-2D4B-A400-49FB4EAB9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378" y="1085181"/>
            <a:ext cx="6814650" cy="27850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b="1" dirty="0"/>
              <a:t>Summary</a:t>
            </a:r>
          </a:p>
          <a:p>
            <a:r>
              <a:rPr kumimoji="1" lang="en-US" altLang="zh-CN" sz="2400" dirty="0"/>
              <a:t>directly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search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on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full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data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is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quite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slow</a:t>
            </a:r>
          </a:p>
          <a:p>
            <a:r>
              <a:rPr kumimoji="1" lang="en-US" altLang="zh-CN" sz="2400" dirty="0"/>
              <a:t>good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correlation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across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scale/model/dataset</a:t>
            </a:r>
          </a:p>
          <a:p>
            <a:r>
              <a:rPr kumimoji="1" lang="en-US" altLang="zh-CN" sz="2400" dirty="0"/>
              <a:t>two-step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searching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might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be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more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practical</a:t>
            </a:r>
          </a:p>
          <a:p>
            <a:pPr lvl="1"/>
            <a:r>
              <a:rPr kumimoji="1" lang="en-US" altLang="zh-CN" sz="2000" dirty="0"/>
              <a:t>sample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subgraph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and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proceed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searching</a:t>
            </a:r>
          </a:p>
          <a:p>
            <a:pPr lvl="1"/>
            <a:r>
              <a:rPr kumimoji="1" lang="en-US" altLang="zh-CN" sz="2000" dirty="0"/>
              <a:t>transfer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to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full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data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and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finetune</a:t>
            </a: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CB76BB3F-0D35-7A43-8E88-954B43714C85}"/>
              </a:ext>
            </a:extLst>
          </p:cNvPr>
          <p:cNvSpPr txBox="1">
            <a:spLocks/>
          </p:cNvSpPr>
          <p:nvPr/>
        </p:nvSpPr>
        <p:spPr>
          <a:xfrm>
            <a:off x="7208876" y="1063915"/>
            <a:ext cx="4876483" cy="26859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b="0" i="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b="0" i="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b="0" i="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b="0" i="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b="0" i="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b="1" dirty="0">
                <a:solidFill>
                  <a:schemeClr val="accent1"/>
                </a:solidFill>
              </a:rPr>
              <a:t>TODO</a:t>
            </a:r>
            <a:r>
              <a:rPr kumimoji="1" lang="zh-CN" altLang="en-US" b="1" dirty="0">
                <a:solidFill>
                  <a:schemeClr val="accent1"/>
                </a:solidFill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</a:rPr>
              <a:t>experiments</a:t>
            </a:r>
          </a:p>
          <a:p>
            <a:r>
              <a:rPr kumimoji="1" lang="en-US" altLang="zh-CN" sz="2600" dirty="0"/>
              <a:t>Importance/sensitivity</a:t>
            </a:r>
            <a:r>
              <a:rPr kumimoji="1" lang="zh-CN" altLang="en-US" sz="2600" dirty="0"/>
              <a:t> </a:t>
            </a:r>
            <a:r>
              <a:rPr kumimoji="1" lang="en-US" altLang="zh-CN" sz="2600" dirty="0"/>
              <a:t>estimation</a:t>
            </a:r>
          </a:p>
          <a:p>
            <a:r>
              <a:rPr kumimoji="1" lang="en-US" altLang="zh-CN" sz="2600" dirty="0"/>
              <a:t>General</a:t>
            </a:r>
            <a:r>
              <a:rPr kumimoji="1" lang="zh-CN" altLang="en-US" sz="2600" dirty="0"/>
              <a:t> </a:t>
            </a:r>
            <a:r>
              <a:rPr kumimoji="1" lang="en-US" altLang="zh-CN" sz="2600" dirty="0"/>
              <a:t>model</a:t>
            </a:r>
            <a:r>
              <a:rPr kumimoji="1" lang="zh-CN" altLang="en-US" sz="2600" dirty="0"/>
              <a:t> </a:t>
            </a:r>
            <a:r>
              <a:rPr kumimoji="1" lang="en-US" altLang="zh-CN" sz="2600" dirty="0"/>
              <a:t>search</a:t>
            </a:r>
          </a:p>
          <a:p>
            <a:r>
              <a:rPr kumimoji="1" lang="en-US" altLang="zh-CN" sz="2600" dirty="0"/>
              <a:t>Transfer</a:t>
            </a:r>
            <a:r>
              <a:rPr kumimoji="1" lang="zh-CN" altLang="en-US" sz="2600" dirty="0"/>
              <a:t> </a:t>
            </a:r>
            <a:r>
              <a:rPr kumimoji="1" lang="en-US" altLang="zh-CN" sz="2600" dirty="0"/>
              <a:t>to</a:t>
            </a:r>
            <a:r>
              <a:rPr kumimoji="1" lang="zh-CN" altLang="en-US" sz="2600" dirty="0"/>
              <a:t> </a:t>
            </a:r>
            <a:r>
              <a:rPr kumimoji="1" lang="en-US" altLang="zh-CN" sz="2600" dirty="0"/>
              <a:t>original</a:t>
            </a:r>
            <a:r>
              <a:rPr kumimoji="1" lang="zh-CN" altLang="en-US" sz="2600" dirty="0"/>
              <a:t> </a:t>
            </a:r>
            <a:r>
              <a:rPr kumimoji="1" lang="en-US" altLang="zh-CN" sz="2600" dirty="0"/>
              <a:t>KG</a:t>
            </a:r>
          </a:p>
          <a:p>
            <a:r>
              <a:rPr kumimoji="1" lang="en-US" altLang="zh-CN" sz="2600" dirty="0"/>
              <a:t>Transfer</a:t>
            </a:r>
            <a:r>
              <a:rPr kumimoji="1" lang="zh-CN" altLang="en-US" sz="2600" dirty="0"/>
              <a:t> </a:t>
            </a:r>
            <a:r>
              <a:rPr kumimoji="1" lang="en-US" altLang="zh-CN" sz="2600" dirty="0"/>
              <a:t>to</a:t>
            </a:r>
            <a:r>
              <a:rPr kumimoji="1" lang="zh-CN" altLang="en-US" sz="2600" dirty="0"/>
              <a:t> </a:t>
            </a:r>
            <a:r>
              <a:rPr kumimoji="1" lang="en-US" altLang="zh-CN" sz="2600" dirty="0"/>
              <a:t>other</a:t>
            </a:r>
            <a:r>
              <a:rPr kumimoji="1" lang="zh-CN" altLang="en-US" sz="2600" dirty="0"/>
              <a:t> </a:t>
            </a:r>
            <a:r>
              <a:rPr kumimoji="1" lang="en-US" altLang="zh-CN" sz="2600" dirty="0"/>
              <a:t>datasets</a:t>
            </a:r>
          </a:p>
          <a:p>
            <a:r>
              <a:rPr kumimoji="1" lang="en-US" altLang="zh-CN" sz="2600" dirty="0"/>
              <a:t>Transfer</a:t>
            </a:r>
            <a:r>
              <a:rPr kumimoji="1" lang="zh-CN" altLang="en-US" sz="2600" dirty="0"/>
              <a:t> </a:t>
            </a:r>
            <a:r>
              <a:rPr kumimoji="1" lang="en-US" altLang="zh-CN" sz="2600" dirty="0"/>
              <a:t>to</a:t>
            </a:r>
            <a:r>
              <a:rPr kumimoji="1" lang="zh-CN" altLang="en-US" sz="2600" dirty="0"/>
              <a:t> </a:t>
            </a:r>
            <a:r>
              <a:rPr kumimoji="1" lang="en-US" altLang="zh-CN" sz="2600" dirty="0"/>
              <a:t>other</a:t>
            </a:r>
            <a:r>
              <a:rPr kumimoji="1" lang="zh-CN" altLang="en-US" sz="2600" dirty="0"/>
              <a:t> </a:t>
            </a:r>
            <a:r>
              <a:rPr kumimoji="1" lang="en-US" altLang="zh-CN" sz="2600" dirty="0"/>
              <a:t>KGE</a:t>
            </a:r>
            <a:r>
              <a:rPr kumimoji="1" lang="zh-CN" altLang="en-US" sz="2600" dirty="0"/>
              <a:t> </a:t>
            </a:r>
            <a:r>
              <a:rPr kumimoji="1" lang="en-US" altLang="zh-CN" sz="2600" dirty="0"/>
              <a:t>tasks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1CC33D41-CECE-0144-9E58-0D04CB300D1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13223" y="3771169"/>
                <a:ext cx="10503856" cy="291132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9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90204" pitchFamily="34" charset="0"/>
                  <a:buNone/>
                </a:pPr>
                <a:r>
                  <a:rPr kumimoji="1" lang="en-US" altLang="zh-CN" sz="2000" b="1" dirty="0"/>
                  <a:t>Potential</a:t>
                </a:r>
                <a:r>
                  <a:rPr kumimoji="1" lang="zh-CN" altLang="en-US" sz="2000" b="1" dirty="0"/>
                  <a:t> </a:t>
                </a:r>
                <a:r>
                  <a:rPr kumimoji="1" lang="en-US" altLang="zh-CN" sz="2000" b="1" dirty="0"/>
                  <a:t>two-step</a:t>
                </a:r>
                <a:r>
                  <a:rPr kumimoji="1" lang="zh-CN" altLang="en-US" sz="2000" b="1" dirty="0"/>
                  <a:t> </a:t>
                </a:r>
                <a:r>
                  <a:rPr kumimoji="1" lang="en-US" altLang="zh-CN" sz="2000" b="1" dirty="0"/>
                  <a:t>configuration</a:t>
                </a:r>
                <a:r>
                  <a:rPr kumimoji="1" lang="zh-CN" altLang="en-US" sz="2000" b="1" dirty="0"/>
                  <a:t> </a:t>
                </a:r>
                <a:r>
                  <a:rPr kumimoji="1" lang="en-US" altLang="zh-CN" sz="2000" b="1" dirty="0"/>
                  <a:t>searching</a:t>
                </a:r>
                <a:r>
                  <a:rPr kumimoji="1" lang="zh-CN" altLang="en-US" sz="2000" b="1" dirty="0"/>
                  <a:t> </a:t>
                </a:r>
                <a:r>
                  <a:rPr kumimoji="1" lang="en-US" altLang="zh-CN" sz="2000" b="1" dirty="0"/>
                  <a:t>for</a:t>
                </a:r>
                <a:r>
                  <a:rPr kumimoji="1" lang="zh-CN" altLang="en-US" sz="2000" b="1" dirty="0"/>
                  <a:t> </a:t>
                </a:r>
                <a:r>
                  <a:rPr kumimoji="1" lang="en-US" altLang="zh-CN" sz="2000" b="1" dirty="0"/>
                  <a:t>knowledge</a:t>
                </a:r>
                <a:r>
                  <a:rPr kumimoji="1" lang="zh-CN" altLang="en-US" sz="2000" b="1" dirty="0"/>
                  <a:t> </a:t>
                </a:r>
                <a:r>
                  <a:rPr kumimoji="1" lang="en-US" altLang="zh-CN" sz="2000" b="1" dirty="0"/>
                  <a:t>graph</a:t>
                </a:r>
                <a:r>
                  <a:rPr kumimoji="1" lang="zh-CN" altLang="en-US" sz="2000" b="1" dirty="0"/>
                  <a:t> </a:t>
                </a:r>
                <a:r>
                  <a:rPr kumimoji="1" lang="en-US" altLang="zh-CN" sz="2000" b="1" dirty="0"/>
                  <a:t>embedding</a:t>
                </a:r>
              </a:p>
              <a:p>
                <a:pPr marL="0" indent="0">
                  <a:buNone/>
                </a:pPr>
                <a:r>
                  <a:rPr kumimoji="1" lang="en-US" altLang="zh-CN" sz="2000" dirty="0"/>
                  <a:t>Inputs:</a:t>
                </a:r>
                <a:r>
                  <a:rPr kumimoji="1" lang="zh-CN" altLang="en-US" sz="2000" dirty="0"/>
                  <a:t>  </a:t>
                </a:r>
                <a:r>
                  <a:rPr kumimoji="1" lang="en-US" altLang="zh-CN" sz="2000" dirty="0"/>
                  <a:t>KG</a:t>
                </a:r>
                <a:r>
                  <a:rPr kumimoji="1" lang="zh-CN" altLang="en-US" sz="20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𝒢</m:t>
                    </m:r>
                  </m:oMath>
                </a14:m>
                <a:r>
                  <a:rPr kumimoji="1" lang="en-US" altLang="zh-CN" sz="2000" dirty="0"/>
                  <a:t>,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KGE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model</a:t>
                </a:r>
                <a:r>
                  <a:rPr kumimoji="1" lang="zh-CN" altLang="en-US" sz="20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</m:oMath>
                </a14:m>
                <a:endParaRPr kumimoji="1" lang="en-US" altLang="zh-CN" sz="2000" i="1" dirty="0"/>
              </a:p>
              <a:p>
                <a:r>
                  <a:rPr kumimoji="1" lang="en-US" altLang="zh-CN" sz="2000" dirty="0"/>
                  <a:t>step1: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sample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configurations</a:t>
                </a:r>
                <a:r>
                  <a:rPr kumimoji="1" lang="zh-CN" alt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l-GR" altLang="zh-CN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Θ</m:t>
                    </m:r>
                    <m:r>
                      <a:rPr kumimoji="1" lang="el-GR" altLang="zh-CN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CN" sz="2000" dirty="0"/>
                  <a:t>and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train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on</a:t>
                </a:r>
                <a:r>
                  <a:rPr kumimoji="1" lang="zh-CN" alt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𝒢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𝑠𝑎𝑚𝑝</m:t>
                        </m:r>
                      </m:sub>
                    </m:sSub>
                  </m:oMath>
                </a14:m>
                <a:r>
                  <a:rPr kumimoji="1" lang="en-US" altLang="zh-CN" sz="2000" dirty="0"/>
                  <a:t>,</a:t>
                </a:r>
                <a:r>
                  <a:rPr kumimoji="1" lang="zh-CN" altLang="en-US" sz="2000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l-GR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sub>
                    </m:sSub>
                    <m:r>
                      <a:rPr kumimoji="1" lang="zh-CN" altLang="en-US" sz="2000" i="1" dirty="0">
                        <a:latin typeface="Cambria Math" panose="02040503050406030204" pitchFamily="18" charset="0"/>
                      </a:rPr>
                      <m:t>←</m:t>
                    </m:r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kumimoji="1" lang="en-US" altLang="zh-CN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  <m:d>
                      <m:dPr>
                        <m:ctrlP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kumimoji="1" lang="zh-CN" alt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∀</m:t>
                    </m:r>
                    <m:r>
                      <a:rPr kumimoji="1" lang="en-US" altLang="zh-CN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kumimoji="1" lang="zh-CN" alt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kumimoji="1" lang="el-GR" altLang="zh-CN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Θ</m:t>
                    </m:r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kumimoji="1" lang="en-US" altLang="zh-CN" sz="2000" dirty="0"/>
              </a:p>
              <a:p>
                <a:r>
                  <a:rPr kumimoji="1" lang="en-US" altLang="zh-CN" sz="2000" dirty="0"/>
                  <a:t>step2: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get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top-k1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configurations</a:t>
                </a:r>
                <a:r>
                  <a:rPr kumimoji="1" lang="zh-CN" alt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l-GR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1" lang="zh-CN" altLang="en-US" sz="2000" dirty="0"/>
                  <a:t> </a:t>
                </a:r>
                <a:r>
                  <a:rPr kumimoji="1" lang="en-US" altLang="zh-CN" sz="2000" dirty="0" err="1"/>
                  <a:t>w.r.t.</a:t>
                </a:r>
                <a:r>
                  <a:rPr kumimoji="1" lang="zh-CN" alt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l-GR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sub>
                    </m:sSub>
                  </m:oMath>
                </a14:m>
                <a:endParaRPr kumimoji="1" lang="en-US" altLang="zh-CN" sz="2000" dirty="0"/>
              </a:p>
              <a:p>
                <a:r>
                  <a:rPr kumimoji="1" lang="en-US" altLang="zh-CN" sz="2000" dirty="0"/>
                  <a:t>step3: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compute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dataset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similarity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by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comparing</a:t>
                </a:r>
                <a:r>
                  <a:rPr kumimoji="1" lang="zh-CN" alt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l-GR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sub>
                    </m:sSub>
                  </m:oMath>
                </a14:m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and</a:t>
                </a:r>
                <a:r>
                  <a:rPr kumimoji="1" lang="zh-CN" altLang="en-US" sz="20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l-GR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sub>
                      <m:sup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kumimoji="1" lang="en-US" altLang="zh-CN" sz="2000" dirty="0"/>
                  <a:t>,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and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recommend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configurations</a:t>
                </a:r>
                <a:r>
                  <a:rPr kumimoji="1" lang="zh-CN" alt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l-GR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kumimoji="1" lang="en-US" altLang="zh-CN" sz="2000" dirty="0"/>
              </a:p>
              <a:p>
                <a:r>
                  <a:rPr kumimoji="1" lang="en-US" altLang="zh-CN" sz="2000" dirty="0"/>
                  <a:t>step4: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finetune</a:t>
                </a:r>
                <a:r>
                  <a:rPr kumimoji="1" lang="zh-CN" altLang="en-US" sz="20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l-GR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e>
                      <m:sup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kumimoji="1" lang="zh-CN" altLang="en-US" sz="2000" i="1" dirty="0"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l-GR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zh-C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sSub>
                      <m:sSub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l-GR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on</a:t>
                </a:r>
                <a:r>
                  <a:rPr kumimoji="1" lang="zh-CN" altLang="en-US" sz="20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𝒢</m:t>
                    </m:r>
                  </m:oMath>
                </a14:m>
                <a:r>
                  <a:rPr kumimoji="1" lang="en-US" altLang="zh-CN" sz="2000" dirty="0"/>
                  <a:t>,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get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optimal</a:t>
                </a:r>
                <a:r>
                  <a:rPr kumimoji="1" lang="zh-CN" altLang="en-US" sz="20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kumimoji="1" lang="zh-CN" alt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kumimoji="1" lang="zh-CN" altLang="en-US" sz="2000" i="1" dirty="0">
                        <a:latin typeface="Cambria Math" panose="02040503050406030204" pitchFamily="18" charset="0"/>
                      </a:rPr>
                      <m:t>←</m:t>
                    </m:r>
                    <m:func>
                      <m:funcPr>
                        <m:ctrlPr>
                          <a:rPr kumimoji="1" lang="zh-CN" alt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1" lang="en-US" altLang="zh-CN" sz="2000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argmax</m:t>
                        </m:r>
                      </m:fName>
                      <m:e>
                        <m:sSub>
                          <m:sSubPr>
                            <m:ctrlPr>
                              <a:rPr kumimoji="1" lang="en-US" altLang="zh-CN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b>
                            <m:sSup>
                              <m:sSupPr>
                                <m:ctrlPr>
                                  <a:rPr kumimoji="1" lang="en-US" altLang="zh-CN" sz="20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kumimoji="1" lang="el-GR" altLang="zh-CN" sz="20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p>
                                <m:r>
                                  <a:rPr kumimoji="1" lang="en-US" altLang="zh-CN" sz="20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</m:e>
                    </m:func>
                  </m:oMath>
                </a14:m>
                <a:endParaRPr kumimoji="1" lang="en-US" altLang="zh-CN" sz="2000" dirty="0"/>
              </a:p>
              <a:p>
                <a:pPr marL="0" indent="0">
                  <a:buNone/>
                </a:pPr>
                <a:r>
                  <a:rPr kumimoji="1" lang="en-US" altLang="zh-CN" sz="2000" dirty="0"/>
                  <a:t>Output:</a:t>
                </a:r>
                <a:r>
                  <a:rPr kumimoji="1" lang="zh-CN" altLang="en-US" sz="20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kumimoji="1" lang="zh-CN" altLang="en-U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kumimoji="1" lang="zh-CN" altLang="en-US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kumimoji="1" lang="zh-CN" altLang="en-US" sz="2000" dirty="0"/>
              </a:p>
            </p:txBody>
          </p:sp>
        </mc:Choice>
        <mc:Fallback xmlns="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1CC33D41-CECE-0144-9E58-0D04CB300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223" y="3771169"/>
                <a:ext cx="10503856" cy="2911324"/>
              </a:xfrm>
              <a:prstGeom prst="rect">
                <a:avLst/>
              </a:prstGeom>
              <a:blipFill>
                <a:blip r:embed="rId2"/>
                <a:stretch>
                  <a:fillRect l="-604" t="-21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线连接符 5">
            <a:extLst>
              <a:ext uri="{FF2B5EF4-FFF2-40B4-BE49-F238E27FC236}">
                <a16:creationId xmlns:a16="http://schemas.microsoft.com/office/drawing/2014/main" id="{220E1411-949D-2843-BF2F-175D6F027FC1}"/>
              </a:ext>
            </a:extLst>
          </p:cNvPr>
          <p:cNvCxnSpPr>
            <a:cxnSpLocks/>
          </p:cNvCxnSpPr>
          <p:nvPr/>
        </p:nvCxnSpPr>
        <p:spPr>
          <a:xfrm>
            <a:off x="7091070" y="1106447"/>
            <a:ext cx="0" cy="2593684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圆角矩形 6">
            <a:extLst>
              <a:ext uri="{FF2B5EF4-FFF2-40B4-BE49-F238E27FC236}">
                <a16:creationId xmlns:a16="http://schemas.microsoft.com/office/drawing/2014/main" id="{C5480098-1E04-6849-8D52-FBE5F8D59DDB}"/>
              </a:ext>
            </a:extLst>
          </p:cNvPr>
          <p:cNvSpPr/>
          <p:nvPr/>
        </p:nvSpPr>
        <p:spPr>
          <a:xfrm>
            <a:off x="988834" y="3718377"/>
            <a:ext cx="10579387" cy="2911324"/>
          </a:xfrm>
          <a:prstGeom prst="roundRect">
            <a:avLst>
              <a:gd name="adj" fmla="val 9363"/>
            </a:avLst>
          </a:prstGeom>
          <a:noFill/>
          <a:ln w="317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EB4CAD47-678C-B449-AA7E-559DD318E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322443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Outline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55464"/>
            <a:ext cx="10515600" cy="4821499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Background</a:t>
            </a:r>
          </a:p>
          <a:p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  <a:p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Understanding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KGE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components</a:t>
            </a:r>
          </a:p>
          <a:p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Searching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experiments</a:t>
            </a:r>
          </a:p>
          <a:p>
            <a:r>
              <a:rPr kumimoji="1" lang="en-US" altLang="zh-CN" dirty="0">
                <a:solidFill>
                  <a:srgbClr val="FF0000"/>
                </a:solidFill>
              </a:rPr>
              <a:t>Key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takeaway</a:t>
            </a:r>
          </a:p>
          <a:p>
            <a:endParaRPr kumimoji="1" lang="en-US" altLang="zh-CN" dirty="0"/>
          </a:p>
          <a:p>
            <a:pPr lvl="1"/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A71FCB-DDEC-5E4E-8951-273829C50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964352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85BDF8-0C8F-2D4B-A400-49FB4EAB9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562" y="1065853"/>
            <a:ext cx="3969985" cy="52786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b="1" dirty="0"/>
              <a:t>Recall the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difficulties</a:t>
            </a:r>
          </a:p>
          <a:p>
            <a:pPr marL="0" indent="0">
              <a:buNone/>
            </a:pPr>
            <a:r>
              <a:rPr kumimoji="1" lang="en" altLang="zh-CN" sz="2400" dirty="0"/>
              <a:t>﻿</a:t>
            </a:r>
            <a:r>
              <a:rPr kumimoji="1" lang="en-US" altLang="zh-CN" sz="2400" dirty="0"/>
              <a:t>The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choice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of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KGE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model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and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configuration</a:t>
            </a:r>
          </a:p>
          <a:p>
            <a:pPr marL="0" indent="0">
              <a:buNone/>
            </a:pPr>
            <a:r>
              <a:rPr kumimoji="1" lang="en-US" altLang="zh-CN" sz="2400" dirty="0"/>
              <a:t>A fair comparison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of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model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and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strategy</a:t>
            </a:r>
          </a:p>
          <a:p>
            <a:pPr marL="0" indent="0">
              <a:buNone/>
            </a:pPr>
            <a:r>
              <a:rPr kumimoji="1" lang="en-US" altLang="zh-CN" sz="2400" dirty="0"/>
              <a:t>Lacking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understanding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of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KGE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components</a:t>
            </a:r>
            <a:endParaRPr kumimoji="1" lang="en" altLang="zh-CN" sz="2400" dirty="0"/>
          </a:p>
          <a:p>
            <a:pPr lvl="1"/>
            <a:endParaRPr kumimoji="1" lang="en-US" altLang="zh-CN" sz="2000" dirty="0">
              <a:solidFill>
                <a:srgbClr val="FF0000"/>
              </a:solidFill>
            </a:endParaRPr>
          </a:p>
          <a:p>
            <a:pPr lvl="1"/>
            <a:endParaRPr kumimoji="1" lang="en-US" altLang="zh-CN" dirty="0"/>
          </a:p>
          <a:p>
            <a:pPr marL="0" indent="0">
              <a:buNone/>
            </a:pPr>
            <a:endParaRPr kumimoji="1" lang="en-US" altLang="zh-CN" dirty="0"/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DCBEF0F4-4F30-1A41-9595-B7594F7AFEA8}"/>
              </a:ext>
            </a:extLst>
          </p:cNvPr>
          <p:cNvSpPr txBox="1">
            <a:spLocks/>
          </p:cNvSpPr>
          <p:nvPr/>
        </p:nvSpPr>
        <p:spPr>
          <a:xfrm>
            <a:off x="5736743" y="1065853"/>
            <a:ext cx="5748695" cy="2999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b="0" i="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b="0" i="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b="0" i="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b="0" i="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b="0" i="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dirty="0"/>
              <a:t>     </a:t>
            </a:r>
            <a:r>
              <a:rPr kumimoji="1" lang="en-US" altLang="zh-CN" b="1" dirty="0"/>
              <a:t>KGbench</a:t>
            </a:r>
          </a:p>
          <a:p>
            <a:pPr marL="457200" lvl="1" indent="0">
              <a:lnSpc>
                <a:spcPct val="160000"/>
              </a:lnSpc>
              <a:buNone/>
            </a:pPr>
            <a:r>
              <a:rPr kumimoji="1" lang="en-US" altLang="zh-CN" dirty="0"/>
              <a:t>Automated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configuration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search</a:t>
            </a:r>
          </a:p>
          <a:p>
            <a:pPr marL="457200" lvl="1" indent="0">
              <a:lnSpc>
                <a:spcPct val="160000"/>
              </a:lnSpc>
              <a:buNone/>
            </a:pPr>
            <a:r>
              <a:rPr kumimoji="1" lang="en-US" altLang="zh-CN" dirty="0"/>
              <a:t>Benchmarking 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fair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comparison</a:t>
            </a:r>
          </a:p>
          <a:p>
            <a:pPr marL="457200" lvl="1" indent="0">
              <a:lnSpc>
                <a:spcPct val="160000"/>
              </a:lnSpc>
              <a:buNone/>
            </a:pPr>
            <a:r>
              <a:rPr kumimoji="1" lang="en-US" altLang="zh-CN" dirty="0"/>
              <a:t>Study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principle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interaction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KGE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components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A7EA2F74-863C-8F41-B7A9-83554717B6BC}"/>
              </a:ext>
            </a:extLst>
          </p:cNvPr>
          <p:cNvSpPr/>
          <p:nvPr/>
        </p:nvSpPr>
        <p:spPr>
          <a:xfrm>
            <a:off x="4676549" y="1793560"/>
            <a:ext cx="254977" cy="2549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C28AE580-EA51-AB4B-9D5C-CFE78FAA5EBD}"/>
              </a:ext>
            </a:extLst>
          </p:cNvPr>
          <p:cNvSpPr/>
          <p:nvPr/>
        </p:nvSpPr>
        <p:spPr>
          <a:xfrm>
            <a:off x="5855724" y="1790554"/>
            <a:ext cx="254977" cy="2549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11CE309D-1C7D-DE44-856E-C3A1A16B096C}"/>
              </a:ext>
            </a:extLst>
          </p:cNvPr>
          <p:cNvCxnSpPr>
            <a:cxnSpLocks/>
            <a:stCxn id="10" idx="6"/>
            <a:endCxn id="11" idx="2"/>
          </p:cNvCxnSpPr>
          <p:nvPr/>
        </p:nvCxnSpPr>
        <p:spPr>
          <a:xfrm flipV="1">
            <a:off x="4931526" y="1918043"/>
            <a:ext cx="924198" cy="3006"/>
          </a:xfrm>
          <a:prstGeom prst="straightConnector1">
            <a:avLst/>
          </a:prstGeom>
          <a:ln w="190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>
            <a:extLst>
              <a:ext uri="{FF2B5EF4-FFF2-40B4-BE49-F238E27FC236}">
                <a16:creationId xmlns:a16="http://schemas.microsoft.com/office/drawing/2014/main" id="{C28AE580-EA51-AB4B-9D5C-CFE78FAA5EBD}"/>
              </a:ext>
            </a:extLst>
          </p:cNvPr>
          <p:cNvSpPr/>
          <p:nvPr/>
        </p:nvSpPr>
        <p:spPr>
          <a:xfrm>
            <a:off x="5855724" y="2444017"/>
            <a:ext cx="254977" cy="2549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88B706B5-CDE2-1549-AFFF-4AA05E6119DF}"/>
              </a:ext>
            </a:extLst>
          </p:cNvPr>
          <p:cNvSpPr/>
          <p:nvPr/>
        </p:nvSpPr>
        <p:spPr>
          <a:xfrm>
            <a:off x="4676547" y="3170750"/>
            <a:ext cx="254977" cy="2549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C07B03DB-C157-F342-9166-644A46BEAB68}"/>
              </a:ext>
            </a:extLst>
          </p:cNvPr>
          <p:cNvSpPr/>
          <p:nvPr/>
        </p:nvSpPr>
        <p:spPr>
          <a:xfrm>
            <a:off x="4676548" y="2445188"/>
            <a:ext cx="254977" cy="2549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cxnSp>
        <p:nvCxnSpPr>
          <p:cNvPr id="25" name="直线箭头连接符 24">
            <a:extLst>
              <a:ext uri="{FF2B5EF4-FFF2-40B4-BE49-F238E27FC236}">
                <a16:creationId xmlns:a16="http://schemas.microsoft.com/office/drawing/2014/main" id="{11CE309D-1C7D-DE44-856E-C3A1A16B096C}"/>
              </a:ext>
            </a:extLst>
          </p:cNvPr>
          <p:cNvCxnSpPr>
            <a:cxnSpLocks/>
            <a:stCxn id="16" idx="6"/>
            <a:endCxn id="14" idx="2"/>
          </p:cNvCxnSpPr>
          <p:nvPr/>
        </p:nvCxnSpPr>
        <p:spPr>
          <a:xfrm flipV="1">
            <a:off x="4931525" y="2571506"/>
            <a:ext cx="924199" cy="1171"/>
          </a:xfrm>
          <a:prstGeom prst="straightConnector1">
            <a:avLst/>
          </a:prstGeom>
          <a:ln w="190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线箭头连接符 30">
            <a:extLst>
              <a:ext uri="{FF2B5EF4-FFF2-40B4-BE49-F238E27FC236}">
                <a16:creationId xmlns:a16="http://schemas.microsoft.com/office/drawing/2014/main" id="{11CE309D-1C7D-DE44-856E-C3A1A16B096C}"/>
              </a:ext>
            </a:extLst>
          </p:cNvPr>
          <p:cNvCxnSpPr>
            <a:cxnSpLocks/>
            <a:stCxn id="15" idx="6"/>
            <a:endCxn id="36" idx="2"/>
          </p:cNvCxnSpPr>
          <p:nvPr/>
        </p:nvCxnSpPr>
        <p:spPr>
          <a:xfrm flipV="1">
            <a:off x="4931524" y="3298238"/>
            <a:ext cx="924200" cy="1"/>
          </a:xfrm>
          <a:prstGeom prst="straightConnector1">
            <a:avLst/>
          </a:prstGeom>
          <a:ln w="190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椭圆 35">
            <a:extLst>
              <a:ext uri="{FF2B5EF4-FFF2-40B4-BE49-F238E27FC236}">
                <a16:creationId xmlns:a16="http://schemas.microsoft.com/office/drawing/2014/main" id="{B6EFC110-3134-E344-A2B6-2A52AB64FCF4}"/>
              </a:ext>
            </a:extLst>
          </p:cNvPr>
          <p:cNvSpPr/>
          <p:nvPr/>
        </p:nvSpPr>
        <p:spPr>
          <a:xfrm>
            <a:off x="5855724" y="3170749"/>
            <a:ext cx="254977" cy="2549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52" name="标题 1">
            <a:extLst>
              <a:ext uri="{FF2B5EF4-FFF2-40B4-BE49-F238E27FC236}">
                <a16:creationId xmlns:a16="http://schemas.microsoft.com/office/drawing/2014/main" id="{AA5940B9-46D2-D340-BC2C-4606B6B6AB00}"/>
              </a:ext>
            </a:extLst>
          </p:cNvPr>
          <p:cNvSpPr txBox="1">
            <a:spLocks/>
          </p:cNvSpPr>
          <p:nvPr/>
        </p:nvSpPr>
        <p:spPr>
          <a:xfrm>
            <a:off x="522316" y="0"/>
            <a:ext cx="11669684" cy="126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r>
              <a:rPr kumimoji="1" lang="en-US" altLang="zh-CN" sz="3200" b="1" dirty="0">
                <a:solidFill>
                  <a:schemeClr val="accent1"/>
                </a:solidFill>
              </a:rPr>
              <a:t>Key</a:t>
            </a:r>
            <a:r>
              <a:rPr kumimoji="1" lang="zh-CN" altLang="en-US" sz="32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</a:rPr>
              <a:t>takeaways</a:t>
            </a:r>
            <a:endParaRPr kumimoji="1" lang="zh-CN" altLang="en-US" sz="3200" b="1" dirty="0">
              <a:solidFill>
                <a:schemeClr val="accent1"/>
              </a:solidFill>
            </a:endParaRP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79F8A5C4-A9D6-4D44-B80F-2E20CBD0C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98" y="4364093"/>
            <a:ext cx="4646885" cy="140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FD5832B-AE71-CD43-9C9F-EFDAEF16C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38</a:t>
            </a:fld>
            <a:endParaRPr kumimoji="1"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A3C1585-548C-8941-8DB8-1A63A86F018E}"/>
              </a:ext>
            </a:extLst>
          </p:cNvPr>
          <p:cNvSpPr txBox="1"/>
          <p:nvPr/>
        </p:nvSpPr>
        <p:spPr>
          <a:xfrm>
            <a:off x="5449660" y="4364092"/>
            <a:ext cx="5990969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latin typeface="Gill Sans MT" panose="020B0502020104020203" pitchFamily="34" charset="0"/>
              </a:rPr>
              <a:t>TODO</a:t>
            </a:r>
            <a:r>
              <a:rPr kumimoji="1" lang="zh-CN" altLang="en-US" sz="2400" b="1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b="1" dirty="0">
                <a:latin typeface="Gill Sans MT" panose="020B0502020104020203" pitchFamily="34" charset="0"/>
              </a:rPr>
              <a:t>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 MT" panose="020B0502020104020203" pitchFamily="34" charset="0"/>
              </a:rPr>
              <a:t>Experiment-driven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→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comprehensive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experiments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endParaRPr kumimoji="1" lang="en-US" altLang="zh-CN" sz="2000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 MT" panose="020B0502020104020203" pitchFamily="34" charset="0"/>
              </a:rPr>
              <a:t>Deep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insights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+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theoretical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 MT" panose="020B0502020104020203" pitchFamily="34" charset="0"/>
              </a:rPr>
              <a:t>Summary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and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refine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key</a:t>
            </a:r>
            <a:r>
              <a:rPr kumimoji="1" lang="zh-CN" altLang="en-US" sz="20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novelty</a:t>
            </a:r>
            <a:endParaRPr kumimoji="1" lang="zh-CN" altLang="en-US" sz="20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1292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63534"/>
            <a:ext cx="10515600" cy="52542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en-US" altLang="zh-CN" sz="1400" dirty="0"/>
              <a:t>[1]</a:t>
            </a:r>
            <a:r>
              <a:rPr kumimoji="1" lang="zh-CN" altLang="en-US" sz="1400" dirty="0"/>
              <a:t> </a:t>
            </a:r>
            <a:r>
              <a:rPr lang="en" altLang="zh-CN" sz="1400" dirty="0"/>
              <a:t>Rossi, Andrea, et al. "Knowledge graph embedding for link prediction: A comparative analysis." </a:t>
            </a:r>
            <a:r>
              <a:rPr lang="en" altLang="zh-CN" sz="1400" i="1" dirty="0"/>
              <a:t>ACM Transactions on Knowledge Discovery from Data (TKDD)</a:t>
            </a:r>
            <a:r>
              <a:rPr lang="en" altLang="zh-CN" sz="1400" dirty="0"/>
              <a:t> 15.2 (2021): 1-49.</a:t>
            </a:r>
            <a:endParaRPr kumimoji="1" lang="en-US" altLang="zh-CN" sz="1400" dirty="0"/>
          </a:p>
          <a:p>
            <a:pPr marL="0" indent="0">
              <a:buNone/>
            </a:pPr>
            <a:r>
              <a:rPr kumimoji="1" lang="en-US" altLang="zh-CN" sz="1400" dirty="0"/>
              <a:t>[2]</a:t>
            </a:r>
            <a:r>
              <a:rPr kumimoji="1" lang="zh-CN" altLang="en-US" sz="1400" dirty="0"/>
              <a:t> </a:t>
            </a:r>
            <a:r>
              <a:rPr lang="en" altLang="zh-CN" sz="1400" dirty="0"/>
              <a:t>Ruffinelli, Daniel, Samuel </a:t>
            </a:r>
            <a:r>
              <a:rPr lang="en" altLang="zh-CN" sz="1400" dirty="0" err="1"/>
              <a:t>Broscheit</a:t>
            </a:r>
            <a:r>
              <a:rPr lang="en" altLang="zh-CN" sz="1400" dirty="0"/>
              <a:t>, and Rainer </a:t>
            </a:r>
            <a:r>
              <a:rPr lang="en" altLang="zh-CN" sz="1400" dirty="0" err="1"/>
              <a:t>Gemulla</a:t>
            </a:r>
            <a:r>
              <a:rPr lang="en" altLang="zh-CN" sz="1400" dirty="0"/>
              <a:t>. "You can teach an old dog new tricks! on training knowledge graph embeddings." </a:t>
            </a:r>
            <a:r>
              <a:rPr lang="en" altLang="zh-CN" sz="1400" i="1" dirty="0"/>
              <a:t>International Conference on Learning Representations</a:t>
            </a:r>
            <a:r>
              <a:rPr lang="en" altLang="zh-CN" sz="1400" dirty="0"/>
              <a:t>. 2019.</a:t>
            </a:r>
            <a:endParaRPr kumimoji="1" lang="en-US" altLang="zh-CN" sz="1400" dirty="0"/>
          </a:p>
          <a:p>
            <a:pPr marL="0" indent="0">
              <a:buNone/>
            </a:pPr>
            <a:r>
              <a:rPr lang="en-US" altLang="zh-CN" sz="1400" dirty="0"/>
              <a:t>[3]</a:t>
            </a:r>
            <a:r>
              <a:rPr lang="zh-CN" altLang="en-US" sz="1400" dirty="0"/>
              <a:t> </a:t>
            </a:r>
            <a:r>
              <a:rPr lang="en" altLang="zh-CN" sz="1400" dirty="0"/>
              <a:t>Ji, </a:t>
            </a:r>
            <a:r>
              <a:rPr lang="en" altLang="zh-CN" sz="1400" dirty="0" err="1"/>
              <a:t>Shaoxiong</a:t>
            </a:r>
            <a:r>
              <a:rPr lang="en" altLang="zh-CN" sz="1400" dirty="0"/>
              <a:t>, et al. "A survey on knowledge graphs: Representation, acquisition, and applications." </a:t>
            </a:r>
            <a:r>
              <a:rPr lang="en" altLang="zh-CN" sz="1400" i="1" dirty="0"/>
              <a:t>IEEE Transactions on Neural Networks and Learning Systems</a:t>
            </a:r>
            <a:r>
              <a:rPr lang="en" altLang="zh-CN" sz="1400" dirty="0"/>
              <a:t> (2021).</a:t>
            </a:r>
          </a:p>
          <a:p>
            <a:pPr marL="0" indent="0">
              <a:buNone/>
            </a:pPr>
            <a:r>
              <a:rPr lang="en-US" altLang="zh-CN" sz="1400" dirty="0"/>
              <a:t>[4]</a:t>
            </a:r>
            <a:r>
              <a:rPr lang="zh-CN" altLang="en-US" sz="1400" dirty="0"/>
              <a:t> </a:t>
            </a:r>
            <a:r>
              <a:rPr lang="en" altLang="zh-CN" sz="1400" dirty="0"/>
              <a:t>Zhang, Yongqi, et al. "</a:t>
            </a:r>
            <a:r>
              <a:rPr lang="en" altLang="zh-CN" sz="1400" dirty="0" err="1"/>
              <a:t>NSCaching</a:t>
            </a:r>
            <a:r>
              <a:rPr lang="en" altLang="zh-CN" sz="1400" dirty="0"/>
              <a:t>: simple and efficient negative sampling for knowledge graph embedding." </a:t>
            </a:r>
            <a:r>
              <a:rPr lang="en" altLang="zh-CN" sz="1400" i="1" dirty="0"/>
              <a:t>2019 IEEE 35th International Conference on Data Engineering (ICDE)</a:t>
            </a:r>
            <a:r>
              <a:rPr lang="en" altLang="zh-CN" sz="1400" dirty="0"/>
              <a:t>. IEEE, 2019.</a:t>
            </a:r>
            <a:endParaRPr lang="en-US" altLang="zh-CN" sz="1400" dirty="0"/>
          </a:p>
          <a:p>
            <a:pPr marL="0" indent="0">
              <a:buNone/>
            </a:pPr>
            <a:r>
              <a:rPr lang="en-US" altLang="zh-CN" sz="1400" dirty="0"/>
              <a:t>[5]</a:t>
            </a:r>
            <a:r>
              <a:rPr lang="zh-CN" altLang="en-US" sz="1400" dirty="0"/>
              <a:t> </a:t>
            </a:r>
            <a:r>
              <a:rPr lang="en" altLang="zh-CN" sz="1400" dirty="0"/>
              <a:t>Sun, </a:t>
            </a:r>
            <a:r>
              <a:rPr lang="en" altLang="zh-CN" sz="1400" dirty="0" err="1"/>
              <a:t>Zhiqing</a:t>
            </a:r>
            <a:r>
              <a:rPr lang="en" altLang="zh-CN" sz="1400" dirty="0"/>
              <a:t>, et al. "A Re-evaluation of Knowledge Graph Completion Methods." </a:t>
            </a:r>
            <a:r>
              <a:rPr lang="en" altLang="zh-CN" sz="1400" i="1" dirty="0"/>
              <a:t>Proceedings of the 58th Annual Meeting of the Association for Computational Linguistics</a:t>
            </a:r>
            <a:r>
              <a:rPr lang="en" altLang="zh-CN" sz="1400" dirty="0"/>
              <a:t>. 2020.</a:t>
            </a:r>
            <a:endParaRPr lang="en-US" altLang="zh-CN" sz="1400" dirty="0"/>
          </a:p>
          <a:p>
            <a:pPr marL="0" indent="0">
              <a:buNone/>
            </a:pPr>
            <a:r>
              <a:rPr lang="en-US" altLang="zh-CN" sz="1400" dirty="0"/>
              <a:t>[6]</a:t>
            </a:r>
            <a:r>
              <a:rPr lang="zh-CN" altLang="en-US" sz="1400" dirty="0"/>
              <a:t> </a:t>
            </a:r>
            <a:r>
              <a:rPr lang="en" altLang="zh-CN" sz="1400" dirty="0"/>
              <a:t>Ding, </a:t>
            </a:r>
            <a:r>
              <a:rPr lang="en" altLang="zh-CN" sz="1400" dirty="0" err="1"/>
              <a:t>Jingtao</a:t>
            </a:r>
            <a:r>
              <a:rPr lang="en" altLang="zh-CN" sz="1400" dirty="0"/>
              <a:t>, et al. "Simplify and </a:t>
            </a:r>
            <a:r>
              <a:rPr lang="en" altLang="zh-CN" sz="1400" dirty="0" err="1"/>
              <a:t>Robustify</a:t>
            </a:r>
            <a:r>
              <a:rPr lang="en" altLang="zh-CN" sz="1400" dirty="0"/>
              <a:t> Negative Sampling for Implicit Collaborative Filtering." </a:t>
            </a:r>
            <a:r>
              <a:rPr lang="en" altLang="zh-CN" sz="1400" i="1" dirty="0" err="1"/>
              <a:t>arXiv</a:t>
            </a:r>
            <a:r>
              <a:rPr lang="en" altLang="zh-CN" sz="1400" i="1" dirty="0"/>
              <a:t> preprint arXiv:2009.03376</a:t>
            </a:r>
            <a:r>
              <a:rPr lang="en" altLang="zh-CN" sz="1400" dirty="0"/>
              <a:t> (2020).</a:t>
            </a:r>
            <a:endParaRPr lang="en-US" altLang="zh-CN" sz="1400" dirty="0"/>
          </a:p>
          <a:p>
            <a:pPr marL="0" indent="0">
              <a:buNone/>
            </a:pPr>
            <a:r>
              <a:rPr lang="en-US" altLang="zh-CN" sz="1400" dirty="0"/>
              <a:t>[7]</a:t>
            </a:r>
            <a:r>
              <a:rPr lang="zh-CN" altLang="en-US" sz="1400" dirty="0"/>
              <a:t> </a:t>
            </a:r>
            <a:r>
              <a:rPr lang="en" altLang="zh-CN" sz="1400" dirty="0"/>
              <a:t>Yang, Zhen, et al. "Understanding negative sampling in graph representation learning." </a:t>
            </a:r>
            <a:r>
              <a:rPr lang="en" altLang="zh-CN" sz="1400" i="1" dirty="0"/>
              <a:t>Proceedings of the 26th ACM SIGKDD International Conference on Knowledge Discovery &amp; Data Mining</a:t>
            </a:r>
            <a:r>
              <a:rPr lang="en" altLang="zh-CN" sz="1400" dirty="0"/>
              <a:t>. 2020.</a:t>
            </a:r>
          </a:p>
          <a:p>
            <a:pPr marL="0" indent="0">
              <a:buNone/>
            </a:pPr>
            <a:r>
              <a:rPr lang="en-US" altLang="zh-CN" sz="1400" dirty="0"/>
              <a:t>[8]</a:t>
            </a:r>
            <a:r>
              <a:rPr lang="zh-CN" altLang="en-US" sz="1400" dirty="0"/>
              <a:t> </a:t>
            </a:r>
            <a:r>
              <a:rPr lang="en" altLang="zh-CN" sz="1400" dirty="0"/>
              <a:t>Wang, Quan, et al. "Knowledge graph embedding: A survey of approaches and applications." </a:t>
            </a:r>
            <a:r>
              <a:rPr lang="en" altLang="zh-CN" sz="1400" i="1" dirty="0"/>
              <a:t>IEEE Transactions on Knowledge and Data Engineering</a:t>
            </a:r>
            <a:r>
              <a:rPr lang="en" altLang="zh-CN" sz="1400" dirty="0"/>
              <a:t> 29.12 (2017): 2724-2743.</a:t>
            </a:r>
          </a:p>
          <a:p>
            <a:pPr marL="0" indent="0">
              <a:buNone/>
            </a:pPr>
            <a:r>
              <a:rPr lang="en-US" altLang="zh-CN" sz="1400" dirty="0"/>
              <a:t>[9]</a:t>
            </a:r>
            <a:r>
              <a:rPr lang="zh-CN" altLang="en-US" sz="1400" dirty="0"/>
              <a:t> </a:t>
            </a:r>
            <a:r>
              <a:rPr lang="en" altLang="zh-CN" sz="1400" dirty="0"/>
              <a:t>Zhang, </a:t>
            </a:r>
            <a:r>
              <a:rPr lang="en" altLang="zh-CN" sz="1400" dirty="0" err="1"/>
              <a:t>Zhanqiu</a:t>
            </a:r>
            <a:r>
              <a:rPr lang="en" altLang="zh-CN" sz="1400" dirty="0"/>
              <a:t>, </a:t>
            </a:r>
            <a:r>
              <a:rPr lang="en" altLang="zh-CN" sz="1400" dirty="0" err="1"/>
              <a:t>Jianyu</a:t>
            </a:r>
            <a:r>
              <a:rPr lang="en" altLang="zh-CN" sz="1400" dirty="0"/>
              <a:t> Cai, and </a:t>
            </a:r>
            <a:r>
              <a:rPr lang="en" altLang="zh-CN" sz="1400" dirty="0" err="1"/>
              <a:t>Jie</a:t>
            </a:r>
            <a:r>
              <a:rPr lang="en" altLang="zh-CN" sz="1400" dirty="0"/>
              <a:t> Wang. "Duality-Induced </a:t>
            </a:r>
            <a:r>
              <a:rPr lang="en" altLang="zh-CN" sz="1400" dirty="0" err="1"/>
              <a:t>Regularizer</a:t>
            </a:r>
            <a:r>
              <a:rPr lang="en" altLang="zh-CN" sz="1400" dirty="0"/>
              <a:t> for Tensor Factorization Based Knowledge Graph Completion." </a:t>
            </a:r>
            <a:r>
              <a:rPr lang="en" altLang="zh-CN" sz="1400" i="1" dirty="0"/>
              <a:t>Advances in Neural Information Processing Systems</a:t>
            </a:r>
            <a:r>
              <a:rPr lang="en" altLang="zh-CN" sz="1400" dirty="0"/>
              <a:t> 33 (2020).</a:t>
            </a:r>
          </a:p>
          <a:p>
            <a:pPr marL="0" indent="0">
              <a:buNone/>
            </a:pPr>
            <a:r>
              <a:rPr lang="en-US" altLang="zh-CN" sz="1400" dirty="0"/>
              <a:t>[10]</a:t>
            </a:r>
            <a:r>
              <a:rPr lang="zh-CN" altLang="en-US" sz="1400" dirty="0"/>
              <a:t> </a:t>
            </a:r>
            <a:r>
              <a:rPr lang="en" altLang="zh-CN" sz="1400" dirty="0"/>
              <a:t>Lacroix, </a:t>
            </a:r>
            <a:r>
              <a:rPr lang="en" altLang="zh-CN" sz="1400" dirty="0" err="1"/>
              <a:t>Timothée</a:t>
            </a:r>
            <a:r>
              <a:rPr lang="en" altLang="zh-CN" sz="1400" dirty="0"/>
              <a:t>, Guillaume </a:t>
            </a:r>
            <a:r>
              <a:rPr lang="en" altLang="zh-CN" sz="1400" dirty="0" err="1"/>
              <a:t>Obozinski</a:t>
            </a:r>
            <a:r>
              <a:rPr lang="en" altLang="zh-CN" sz="1400" dirty="0"/>
              <a:t>, and Nicolas </a:t>
            </a:r>
            <a:r>
              <a:rPr lang="en" altLang="zh-CN" sz="1400" dirty="0" err="1"/>
              <a:t>Usunier</a:t>
            </a:r>
            <a:r>
              <a:rPr lang="en" altLang="zh-CN" sz="1400" dirty="0"/>
              <a:t>. "Tensor decompositions for temporal knowledge base completion." </a:t>
            </a:r>
            <a:r>
              <a:rPr lang="en" altLang="zh-CN" sz="1400" i="1" dirty="0" err="1"/>
              <a:t>arXiv</a:t>
            </a:r>
            <a:r>
              <a:rPr lang="en" altLang="zh-CN" sz="1400" i="1" dirty="0"/>
              <a:t> preprint arXiv:2004.04926</a:t>
            </a:r>
            <a:r>
              <a:rPr lang="en" altLang="zh-CN" sz="1400" dirty="0"/>
              <a:t> (2020).</a:t>
            </a:r>
          </a:p>
          <a:p>
            <a:pPr marL="0" indent="0">
              <a:buNone/>
            </a:pPr>
            <a:r>
              <a:rPr lang="en-US" altLang="zh-CN" sz="1400" dirty="0"/>
              <a:t>[11]</a:t>
            </a:r>
            <a:r>
              <a:rPr lang="zh-CN" altLang="en-US" sz="1400" dirty="0"/>
              <a:t> </a:t>
            </a:r>
            <a:r>
              <a:rPr lang="en" altLang="zh-CN" sz="1400" dirty="0"/>
              <a:t>Ali, Mehdi, et al. "Bringing light into the dark: A large-scale evaluation of knowledge graph embedding models under a unified framework." </a:t>
            </a:r>
            <a:r>
              <a:rPr lang="en" altLang="zh-CN" sz="1400" i="1" dirty="0" err="1"/>
              <a:t>arXiv</a:t>
            </a:r>
            <a:r>
              <a:rPr lang="en" altLang="zh-CN" sz="1400" i="1" dirty="0"/>
              <a:t> preprint arXiv:2006.13365</a:t>
            </a:r>
            <a:r>
              <a:rPr lang="en" altLang="zh-CN" sz="1400" dirty="0"/>
              <a:t> (2020).</a:t>
            </a:r>
            <a:endParaRPr kumimoji="1" lang="en-US" altLang="zh-CN" sz="1400" dirty="0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C6F49F7E-C64C-FF4E-B03C-07CFED8A42C7}"/>
              </a:ext>
            </a:extLst>
          </p:cNvPr>
          <p:cNvSpPr txBox="1">
            <a:spLocks/>
          </p:cNvSpPr>
          <p:nvPr/>
        </p:nvSpPr>
        <p:spPr>
          <a:xfrm>
            <a:off x="522316" y="0"/>
            <a:ext cx="11669684" cy="126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r>
              <a:rPr kumimoji="1" lang="en-US" altLang="zh-CN" sz="4000" b="1" dirty="0">
                <a:solidFill>
                  <a:schemeClr val="accent1"/>
                </a:solidFill>
              </a:rPr>
              <a:t>Reference</a:t>
            </a:r>
            <a:endParaRPr kumimoji="1" lang="zh-CN" altLang="en-US" sz="4000" b="1" dirty="0">
              <a:solidFill>
                <a:schemeClr val="accent1"/>
              </a:solidFill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389FE51-A865-7B47-A3DD-242929977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39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31771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C85BDF8-0C8F-2D4B-A400-49FB4EAB9F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7650" y="1149485"/>
                <a:ext cx="10992033" cy="4994464"/>
              </a:xfrm>
            </p:spPr>
            <p:txBody>
              <a:bodyPr>
                <a:normAutofit lnSpcReduction="10000"/>
              </a:bodyPr>
              <a:lstStyle/>
              <a:p>
                <a:endParaRPr kumimoji="1" lang="en-US" altLang="zh-CN" sz="300" dirty="0"/>
              </a:p>
              <a:p>
                <a:r>
                  <a:rPr kumimoji="1" lang="en-US" altLang="zh-CN" dirty="0"/>
                  <a:t>Knowledge Graph Embedding (KGE) </a:t>
                </a:r>
              </a:p>
              <a:p>
                <a:pPr lvl="1"/>
                <a:r>
                  <a:rPr kumimoji="1" lang="en-US" altLang="zh-CN" dirty="0"/>
                  <a:t>Encode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>
                    <a:solidFill>
                      <a:srgbClr val="0070C0"/>
                    </a:solidFill>
                  </a:rPr>
                  <a:t>entities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and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>
                    <a:solidFill>
                      <a:srgbClr val="0070C0"/>
                    </a:solidFill>
                  </a:rPr>
                  <a:t>relations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KG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into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low-dimensional</a:t>
                </a:r>
                <a:r>
                  <a:rPr kumimoji="1" lang="zh-CN" altLang="en-US" dirty="0">
                    <a:solidFill>
                      <a:srgbClr val="7030A0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0070C0"/>
                    </a:solidFill>
                  </a:rPr>
                  <a:t>vectors</a:t>
                </a:r>
                <a:r>
                  <a:rPr kumimoji="1" lang="zh-CN" altLang="en-US" dirty="0">
                    <a:solidFill>
                      <a:srgbClr val="0070C0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0070C0"/>
                    </a:solidFill>
                  </a:rPr>
                  <a:t>space</a:t>
                </a:r>
              </a:p>
              <a:p>
                <a:pPr lvl="1"/>
                <a:r>
                  <a:rPr kumimoji="1" lang="en-US" altLang="zh-CN" dirty="0"/>
                  <a:t>while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capturing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nodes’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and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edges’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connection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properties</a:t>
                </a:r>
              </a:p>
              <a:p>
                <a:endParaRPr kumimoji="1" lang="en-US" altLang="zh-CN" sz="500" dirty="0"/>
              </a:p>
              <a:p>
                <a:endParaRPr kumimoji="1" lang="en-US" altLang="zh-CN" sz="500" dirty="0"/>
              </a:p>
              <a:p>
                <a:endParaRPr kumimoji="1" lang="en-US" altLang="zh-CN" sz="500" dirty="0"/>
              </a:p>
              <a:p>
                <a:endParaRPr kumimoji="1" lang="en-US" altLang="zh-CN" sz="500" dirty="0"/>
              </a:p>
              <a:p>
                <a:endParaRPr kumimoji="1" lang="en-US" altLang="zh-CN" sz="500" dirty="0"/>
              </a:p>
              <a:p>
                <a:endParaRPr kumimoji="1" lang="en-US" altLang="zh-CN" sz="500" dirty="0"/>
              </a:p>
              <a:p>
                <a:endParaRPr kumimoji="1" lang="en-US" altLang="zh-CN" dirty="0"/>
              </a:p>
              <a:p>
                <a:endParaRPr kumimoji="1" lang="en-US" altLang="zh-CN" dirty="0"/>
              </a:p>
              <a:p>
                <a:endParaRPr kumimoji="1" lang="en-US" altLang="zh-CN" dirty="0"/>
              </a:p>
              <a:p>
                <a:r>
                  <a:rPr kumimoji="1" lang="en-US" altLang="zh-CN" dirty="0"/>
                  <a:t>Most KGE models define a </a:t>
                </a:r>
                <a:r>
                  <a:rPr kumimoji="1" lang="en-US" altLang="zh-CN" dirty="0">
                    <a:solidFill>
                      <a:srgbClr val="0070C0"/>
                    </a:solidFill>
                  </a:rPr>
                  <a:t>scoring function</a:t>
                </a:r>
                <a:r>
                  <a:rPr kumimoji="1" lang="zh-CN" altLang="en-US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kumimoji="1" lang="zh-CN" altLang="en-US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CN" dirty="0"/>
                  <a:t>to estimate the</a:t>
                </a:r>
                <a:r>
                  <a:rPr kumimoji="1"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0070C0"/>
                    </a:solidFill>
                  </a:rPr>
                  <a:t>plausibility</a:t>
                </a:r>
                <a:r>
                  <a:rPr kumimoji="1" lang="en-US" altLang="zh-CN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dirty="0"/>
                  <a:t>of any fact</a:t>
                </a:r>
                <a:r>
                  <a:rPr kumimoji="1" lang="en-US" altLang="zh-CN" sz="26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60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600">
                        <a:latin typeface="Cambria Math" panose="02040503050406030204" pitchFamily="18" charset="0"/>
                      </a:rPr>
                      <m:t>h</m:t>
                    </m:r>
                    <m:r>
                      <a:rPr kumimoji="1" lang="en-US" altLang="zh-CN" sz="260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zh-CN" altLang="en-US" sz="260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2600">
                        <a:latin typeface="Cambria Math" panose="02040503050406030204" pitchFamily="18" charset="0"/>
                      </a:rPr>
                      <m:t>𝑟</m:t>
                    </m:r>
                    <m:r>
                      <a:rPr kumimoji="1" lang="en-US" altLang="zh-CN" sz="260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zh-CN" sz="260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zh-CN" sz="26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sz="2600" dirty="0"/>
                  <a:t> </a:t>
                </a:r>
                <a:r>
                  <a:rPr kumimoji="1" lang="en-US" altLang="zh-CN" dirty="0"/>
                  <a:t>using their embeddings: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kumimoji="1" lang="en-US" altLang="zh-CN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kumimoji="1" lang="en-US" altLang="zh-CN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𝒉</m:t>
                    </m:r>
                    <m:r>
                      <a:rPr kumimoji="1" lang="en-US" altLang="zh-CN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kumimoji="1" lang="en-US" altLang="zh-CN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  <m:r>
                      <a:rPr kumimoji="1" lang="en-US" altLang="zh-CN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kumimoji="1" lang="en-US" altLang="zh-CN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  <m:r>
                      <a:rPr kumimoji="1" lang="en-US" altLang="zh-CN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dirty="0"/>
              </a:p>
              <a:p>
                <a:pPr marL="0" indent="0">
                  <a:buNone/>
                </a:pPr>
                <a:endParaRPr kumimoji="1" lang="en-US" altLang="zh-CN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C85BDF8-0C8F-2D4B-A400-49FB4EAB9F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650" y="1149485"/>
                <a:ext cx="10992033" cy="4994464"/>
              </a:xfrm>
              <a:blipFill>
                <a:blip r:embed="rId2"/>
                <a:stretch>
                  <a:fillRect l="-10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标题 1">
            <a:extLst>
              <a:ext uri="{FF2B5EF4-FFF2-40B4-BE49-F238E27FC236}">
                <a16:creationId xmlns:a16="http://schemas.microsoft.com/office/drawing/2014/main" id="{8F7C95DD-64F5-2041-8180-6FD57C61F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16" y="0"/>
            <a:ext cx="11375158" cy="1263535"/>
          </a:xfrm>
        </p:spPr>
        <p:txBody>
          <a:bodyPr>
            <a:normAutofit/>
          </a:bodyPr>
          <a:lstStyle/>
          <a:p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Background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–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</a:rPr>
              <a:t>Knowledge</a:t>
            </a:r>
            <a:r>
              <a:rPr kumimoji="1" lang="zh-CN" altLang="en-US" sz="32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</a:rPr>
              <a:t>Graph</a:t>
            </a:r>
            <a:r>
              <a:rPr kumimoji="1" lang="zh-CN" altLang="en-US" sz="32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</a:rPr>
              <a:t>Embedding</a:t>
            </a:r>
            <a:r>
              <a:rPr kumimoji="1" lang="zh-CN" altLang="en-US" sz="32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</a:rPr>
              <a:t>(KGE)</a:t>
            </a:r>
            <a:endParaRPr kumimoji="1" lang="zh-CN" altLang="en-US" sz="3200" b="1" dirty="0">
              <a:solidFill>
                <a:schemeClr val="accent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DA4E578-E1ED-3847-90D1-ABCA5A11F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869" y="2667308"/>
            <a:ext cx="5970489" cy="174030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04C8955-2207-064D-9DF7-B0C20E83D2FC}"/>
              </a:ext>
            </a:extLst>
          </p:cNvPr>
          <p:cNvSpPr txBox="1"/>
          <p:nvPr/>
        </p:nvSpPr>
        <p:spPr>
          <a:xfrm>
            <a:off x="3315011" y="4333982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  <a:ea typeface="Microsoft YaHei" panose="020B0503020204020204" pitchFamily="34" charset="-122"/>
              </a:rPr>
              <a:t>original</a:t>
            </a:r>
            <a:r>
              <a:rPr kumimoji="1" lang="zh-CN" altLang="en-US" dirty="0">
                <a:latin typeface="Gill Sans MT" panose="020B0502020104020203" pitchFamily="34" charset="0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  <a:ea typeface="Microsoft YaHei" panose="020B0503020204020204" pitchFamily="34" charset="-122"/>
              </a:rPr>
              <a:t>KG</a:t>
            </a:r>
            <a:endParaRPr kumimoji="1" lang="zh-CN" altLang="en-US" dirty="0">
              <a:latin typeface="Gill Sans MT" panose="020B0502020104020203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AB20A90-9A47-9B4E-91C3-78971EA6683A}"/>
              </a:ext>
            </a:extLst>
          </p:cNvPr>
          <p:cNvSpPr txBox="1"/>
          <p:nvPr/>
        </p:nvSpPr>
        <p:spPr>
          <a:xfrm>
            <a:off x="6833568" y="4311722"/>
            <a:ext cx="1791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  <a:ea typeface="Microsoft YaHei" panose="020B0503020204020204" pitchFamily="34" charset="-122"/>
              </a:rPr>
              <a:t>continuous</a:t>
            </a:r>
            <a:r>
              <a:rPr kumimoji="1" lang="zh-CN" altLang="en-US" dirty="0">
                <a:latin typeface="Gill Sans MT" panose="020B0502020104020203" pitchFamily="34" charset="0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  <a:ea typeface="Microsoft YaHei" panose="020B0503020204020204" pitchFamily="34" charset="-122"/>
              </a:rPr>
              <a:t>space</a:t>
            </a:r>
            <a:endParaRPr kumimoji="1" lang="zh-CN" altLang="en-US" dirty="0">
              <a:latin typeface="Gill Sans MT" panose="020B0502020104020203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A3D062A-6625-2640-BB49-11CA42C0A8A3}"/>
              </a:ext>
            </a:extLst>
          </p:cNvPr>
          <p:cNvSpPr txBox="1"/>
          <p:nvPr/>
        </p:nvSpPr>
        <p:spPr>
          <a:xfrm>
            <a:off x="5556743" y="3100764"/>
            <a:ext cx="1195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  <a:ea typeface="Microsoft YaHei" panose="020B0503020204020204" pitchFamily="34" charset="-122"/>
              </a:rPr>
              <a:t>embedding</a:t>
            </a:r>
            <a:endParaRPr kumimoji="1" lang="zh-CN" altLang="en-US" dirty="0">
              <a:latin typeface="Gill Sans MT" panose="020B0502020104020203" pitchFamily="34" charset="0"/>
              <a:ea typeface="Microsoft YaHei" panose="020B0503020204020204" pitchFamily="34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A10E950-B82B-4A44-949E-EBB8DDBA0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274887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2316379"/>
            <a:ext cx="10515600" cy="18096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en-US" altLang="zh-CN" sz="7100" dirty="0">
                <a:solidFill>
                  <a:srgbClr val="0070C0"/>
                </a:solidFill>
              </a:rPr>
              <a:t>Q&amp;A</a:t>
            </a:r>
          </a:p>
          <a:p>
            <a:pPr marL="0" indent="0" algn="ctr">
              <a:buNone/>
            </a:pPr>
            <a:r>
              <a:rPr kumimoji="1" lang="en-US" altLang="zh-CN" sz="4000" dirty="0">
                <a:solidFill>
                  <a:srgbClr val="0070C0"/>
                </a:solidFill>
              </a:rPr>
              <a:t>Thanks</a:t>
            </a:r>
            <a:r>
              <a:rPr kumimoji="1" lang="zh-CN" altLang="en-US" sz="4000" dirty="0">
                <a:solidFill>
                  <a:srgbClr val="0070C0"/>
                </a:solidFill>
              </a:rPr>
              <a:t> </a:t>
            </a:r>
            <a:r>
              <a:rPr kumimoji="1" lang="en-US" altLang="zh-CN" sz="4000" dirty="0">
                <a:solidFill>
                  <a:srgbClr val="0070C0"/>
                </a:solidFill>
              </a:rPr>
              <a:t>for</a:t>
            </a:r>
            <a:r>
              <a:rPr kumimoji="1" lang="zh-CN" altLang="en-US" sz="4000" dirty="0">
                <a:solidFill>
                  <a:srgbClr val="0070C0"/>
                </a:solidFill>
              </a:rPr>
              <a:t> </a:t>
            </a:r>
            <a:r>
              <a:rPr kumimoji="1" lang="en-US" altLang="zh-CN" sz="4000" dirty="0">
                <a:solidFill>
                  <a:srgbClr val="0070C0"/>
                </a:solidFill>
              </a:rPr>
              <a:t>your</a:t>
            </a:r>
            <a:r>
              <a:rPr kumimoji="1" lang="zh-CN" altLang="en-US" sz="4000" dirty="0">
                <a:solidFill>
                  <a:srgbClr val="0070C0"/>
                </a:solidFill>
              </a:rPr>
              <a:t> </a:t>
            </a:r>
            <a:r>
              <a:rPr kumimoji="1" lang="en-US" altLang="zh-CN" sz="4000" dirty="0">
                <a:solidFill>
                  <a:srgbClr val="0070C0"/>
                </a:solidFill>
              </a:rPr>
              <a:t>attention!</a:t>
            </a:r>
          </a:p>
          <a:p>
            <a:pPr marL="0" indent="0" algn="ctr">
              <a:buNone/>
            </a:pPr>
            <a:endParaRPr kumimoji="1" lang="en-US" altLang="zh-CN" sz="40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E81E4E6-09D5-D643-AAC0-0425E1376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40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989606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65EF102-C259-E342-B551-183B94BCB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412" y="1464883"/>
            <a:ext cx="5524962" cy="3928234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76B6E6B-CB07-5F47-8D4D-98FB9E891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41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27714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C85BDF8-0C8F-2D4B-A400-49FB4EAB9F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7652" y="1334417"/>
                <a:ext cx="10140028" cy="4351338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dirty="0"/>
                  <a:t>Training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kumimoji="1" lang="en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kumimoji="1" lang="en-US" altLang="zh-CN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nor/>
                      </m:rPr>
                      <a:rPr kumimoji="1" lang="en-US" altLang="zh-CN"/>
                      <m:t>positive</m:t>
                    </m:r>
                    <m:r>
                      <m:rPr>
                        <m:nor/>
                      </m:rPr>
                      <a:rPr kumimoji="1" lang="en-US" altLang="zh-CN"/>
                      <m:t> </m:t>
                    </m:r>
                    <m:r>
                      <m:rPr>
                        <m:nor/>
                      </m:rPr>
                      <a:rPr kumimoji="1" lang="en-US" altLang="zh-CN"/>
                      <m:t>samples</m:t>
                    </m:r>
                    <m:r>
                      <m:rPr>
                        <m:nor/>
                      </m:rPr>
                      <a:rPr kumimoji="1" lang="en-US" altLang="zh-CN"/>
                      <m:t>   </m:t>
                    </m:r>
                    <m:sSup>
                      <m:sSupPr>
                        <m:ctrlPr>
                          <a:rPr kumimoji="1" lang="en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kumimoji="1" lang="en-US" altLang="zh-CN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nor/>
                      </m:rPr>
                      <a:rPr kumimoji="1" lang="en-US" altLang="zh-CN"/>
                      <m:t>negative</m:t>
                    </m:r>
                    <m:r>
                      <m:rPr>
                        <m:nor/>
                      </m:rPr>
                      <a:rPr kumimoji="1" lang="en-US" altLang="zh-CN"/>
                      <m:t> </m:t>
                    </m:r>
                    <m:r>
                      <m:rPr>
                        <m:nor/>
                      </m:rPr>
                      <a:rPr kumimoji="1" lang="en-US" altLang="zh-CN"/>
                      <m:t>samples</m:t>
                    </m:r>
                  </m:oMath>
                </a14:m>
                <a:endParaRPr kumimoji="1" lang="zh-CN" altLang="en-US" dirty="0"/>
              </a:p>
              <a:p>
                <a:pPr lvl="1"/>
                <a:r>
                  <a:rPr kumimoji="1" lang="en-US" altLang="zh-CN" dirty="0"/>
                  <a:t>Objectives: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1" lang="zh-CN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1" lang="en-US" altLang="zh-CN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kumimoji="1" lang="en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kumimoji="1" lang="zh-CN" altLang="en-US" i="1" dirty="0"/>
                  <a:t> </a:t>
                </a:r>
                <a:r>
                  <a:rPr kumimoji="1" lang="en-US" altLang="zh-CN" dirty="0"/>
                  <a:t>and</a:t>
                </a:r>
                <a:r>
                  <a:rPr kumimoji="1" lang="zh-CN" altLang="en-US" i="1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1" lang="zh-CN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1" lang="en-US" altLang="zh-CN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min</m:t>
                        </m:r>
                      </m:fName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kumimoji="1" lang="en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kumimoji="1" lang="en-US" altLang="zh-CN" i="1" dirty="0"/>
              </a:p>
              <a:p>
                <a:pPr lvl="1"/>
                <a:endParaRPr kumimoji="1" lang="en-US" altLang="zh-CN" sz="1000" i="1" dirty="0"/>
              </a:p>
              <a:p>
                <a:r>
                  <a:rPr kumimoji="1" lang="en-US" altLang="zh-CN" dirty="0"/>
                  <a:t>Inference</a:t>
                </a:r>
              </a:p>
              <a:p>
                <a:pPr lvl="1"/>
                <a:r>
                  <a:rPr kumimoji="1" lang="en-US" altLang="zh-CN" dirty="0">
                    <a:solidFill>
                      <a:schemeClr val="tx1"/>
                    </a:solidFill>
                  </a:rPr>
                  <a:t>head/tail prediction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?</m:t>
                        </m:r>
                        <m:r>
                          <a:rPr kumimoji="1" lang="en-US" altLang="zh-C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zh-CN" alt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zh-C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kumimoji="1" lang="en-US" altLang="zh-C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kumimoji="1"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zh-C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kumimoji="1" lang="en-US" altLang="zh-C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zh-CN" alt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kumimoji="1" lang="en-US" altLang="zh-C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,?)</m:t>
                    </m:r>
                  </m:oMath>
                </a14:m>
                <a:r>
                  <a:rPr kumimoji="1" lang="en-US" altLang="zh-CN" dirty="0">
                    <a:solidFill>
                      <a:schemeClr val="tx1"/>
                    </a:solidFill>
                  </a:rPr>
                  <a:t> </a:t>
                </a:r>
              </a:p>
              <a:p>
                <a:pPr lvl="1"/>
                <a:r>
                  <a:rPr kumimoji="1" lang="en-US" altLang="zh-CN" dirty="0"/>
                  <a:t>the missing tail is inferred as the entity that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results in the highest score:</a:t>
                </a:r>
              </a:p>
              <a:p>
                <a:pPr marL="0" indent="0">
                  <a:buNone/>
                </a:pPr>
                <a:endParaRPr kumimoji="1" lang="en-US" altLang="zh-CN" baseline="30000" dirty="0">
                  <a:solidFill>
                    <a:srgbClr val="FF0000"/>
                  </a:solidFill>
                </a:endParaRPr>
              </a:p>
              <a:p>
                <a:r>
                  <a:rPr kumimoji="1" lang="en-US" altLang="zh-CN" dirty="0"/>
                  <a:t>Evaluation metrics</a:t>
                </a:r>
              </a:p>
              <a:p>
                <a:pPr lvl="1"/>
                <a:r>
                  <a:rPr kumimoji="1" lang="en-US" altLang="zh-CN" i="1" dirty="0"/>
                  <a:t>q</a:t>
                </a:r>
                <a:r>
                  <a:rPr kumimoji="1" lang="en-US" altLang="zh-CN" dirty="0"/>
                  <a:t>: the </a:t>
                </a:r>
                <a:r>
                  <a:rPr kumimoji="1" lang="en-US" altLang="zh-CN" b="1" dirty="0"/>
                  <a:t>rank</a:t>
                </a:r>
                <a:r>
                  <a:rPr kumimoji="1" lang="en-US" altLang="zh-CN" dirty="0"/>
                  <a:t> of correct entity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C85BDF8-0C8F-2D4B-A400-49FB4EAB9F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652" y="1334417"/>
                <a:ext cx="10140028" cy="4351338"/>
              </a:xfrm>
              <a:blipFill>
                <a:blip r:embed="rId3"/>
                <a:stretch>
                  <a:fillRect l="-1125" t="-26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24F328EB-8299-CD46-AB45-598C73C0AC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42" b="18887"/>
          <a:stretch/>
        </p:blipFill>
        <p:spPr>
          <a:xfrm>
            <a:off x="4256224" y="4079308"/>
            <a:ext cx="3679551" cy="687600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C9974666-7A1F-F74D-A0DF-2830E7C96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15" y="0"/>
            <a:ext cx="10912821" cy="1263535"/>
          </a:xfrm>
        </p:spPr>
        <p:txBody>
          <a:bodyPr>
            <a:normAutofit/>
          </a:bodyPr>
          <a:lstStyle/>
          <a:p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Background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–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</a:rPr>
              <a:t>Knowledge</a:t>
            </a:r>
            <a:r>
              <a:rPr kumimoji="1" lang="zh-CN" altLang="en-US" sz="32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</a:rPr>
              <a:t>Graph</a:t>
            </a:r>
            <a:r>
              <a:rPr kumimoji="1" lang="zh-CN" altLang="en-US" sz="32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</a:rPr>
              <a:t>Embedding</a:t>
            </a:r>
            <a:r>
              <a:rPr kumimoji="1" lang="zh-CN" altLang="en-US" sz="32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</a:rPr>
              <a:t>(KGE)</a:t>
            </a:r>
            <a:endParaRPr kumimoji="1" lang="zh-CN" altLang="en-US" sz="3200" b="1" dirty="0">
              <a:solidFill>
                <a:schemeClr val="accent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BC3E3ED-7D12-6A43-96C8-1C16AE7AA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8314" y="5389300"/>
            <a:ext cx="2423111" cy="90462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2C8B0AE-72AE-F94A-AF3D-D2A3F5B76F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4187" y="5375081"/>
            <a:ext cx="2423111" cy="90462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9010C07-AFE1-014B-80EF-3B60FE3058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6761" y="5257724"/>
            <a:ext cx="3812357" cy="90462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2E5D8D4-1A45-FD46-BC43-CC604EFAA0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2890" y="4168262"/>
            <a:ext cx="270459" cy="3566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7F94D51B-7E70-4D4A-8A66-B36A510D1BBB}"/>
                  </a:ext>
                </a:extLst>
              </p:cNvPr>
              <p:cNvSpPr/>
              <p:nvPr/>
            </p:nvSpPr>
            <p:spPr>
              <a:xfrm>
                <a:off x="6161341" y="4011919"/>
                <a:ext cx="47410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7F94D51B-7E70-4D4A-8A66-B36A510D1B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341" y="4011919"/>
                <a:ext cx="474104" cy="523220"/>
              </a:xfrm>
              <a:prstGeom prst="rect">
                <a:avLst/>
              </a:prstGeom>
              <a:blipFill>
                <a:blip r:embed="rId9"/>
                <a:stretch>
                  <a:fillRect l="-7895" r="-5263" b="-162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392C42D-B736-034F-B58F-D022F3DFF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87401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6146E8-B506-864A-802C-FC478FEEA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6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1F861D3-E368-4A48-9C2A-851A8E28F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674" y="3583441"/>
            <a:ext cx="9128651" cy="2629922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A47645D8-9A29-6649-A7DD-9D90DCB3A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16" y="0"/>
            <a:ext cx="9468196" cy="1263535"/>
          </a:xfrm>
        </p:spPr>
        <p:txBody>
          <a:bodyPr>
            <a:no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</a:rPr>
              <a:t>Machine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learning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on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Knowledge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Graph</a:t>
            </a:r>
            <a:endParaRPr lang="en" altLang="zh-CN" sz="3600" b="1" dirty="0">
              <a:solidFill>
                <a:srgbClr val="0070C0"/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363800F9-0EAF-DD47-8A3E-54B200EAE6FF}"/>
                  </a:ext>
                </a:extLst>
              </p:cNvPr>
              <p:cNvSpPr txBox="1"/>
              <p:nvPr/>
            </p:nvSpPr>
            <p:spPr>
              <a:xfrm>
                <a:off x="522316" y="1239575"/>
                <a:ext cx="11396782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000" b="1" dirty="0">
                    <a:latin typeface="Gill Sans MT" panose="020B0502020104020203" pitchFamily="34" charset="0"/>
                  </a:rPr>
                  <a:t>For</a:t>
                </a:r>
                <a:r>
                  <a:rPr kumimoji="1" lang="zh-CN" altLang="en-US" sz="2000" b="1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b="1" dirty="0">
                    <a:latin typeface="Gill Sans MT" panose="020B0502020104020203" pitchFamily="34" charset="0"/>
                  </a:rPr>
                  <a:t>obtaining</a:t>
                </a:r>
                <a:r>
                  <a:rPr kumimoji="1" lang="zh-CN" altLang="en-US" sz="2000" b="1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b="1" dirty="0">
                    <a:latin typeface="Gill Sans MT" panose="020B0502020104020203" pitchFamily="34" charset="0"/>
                  </a:rPr>
                  <a:t>embeddings</a:t>
                </a:r>
                <a:r>
                  <a:rPr kumimoji="1" lang="zh-CN" altLang="en-US" sz="2000" b="1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b="1" dirty="0">
                    <a:latin typeface="Gill Sans MT" panose="020B0502020104020203" pitchFamily="34" charset="0"/>
                  </a:rPr>
                  <a:t>of</a:t>
                </a:r>
                <a:r>
                  <a:rPr kumimoji="1" lang="zh-CN" altLang="en-US" sz="2000" b="1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b="1" dirty="0">
                    <a:latin typeface="Gill Sans MT" panose="020B0502020104020203" pitchFamily="34" charset="0"/>
                  </a:rPr>
                  <a:t>entities</a:t>
                </a:r>
                <a:r>
                  <a:rPr kumimoji="1" lang="zh-CN" altLang="en-US" sz="2000" b="1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b="1" dirty="0">
                    <a:latin typeface="Gill Sans MT" panose="020B0502020104020203" pitchFamily="34" charset="0"/>
                  </a:rPr>
                  <a:t>and</a:t>
                </a:r>
                <a:r>
                  <a:rPr kumimoji="1" lang="zh-CN" altLang="en-US" sz="2000" b="1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b="1" dirty="0">
                    <a:latin typeface="Gill Sans MT" panose="020B0502020104020203" pitchFamily="34" charset="0"/>
                  </a:rPr>
                  <a:t>relations,</a:t>
                </a:r>
                <a:r>
                  <a:rPr kumimoji="1" lang="zh-CN" altLang="en-US" sz="2000" b="1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b="1" dirty="0">
                    <a:latin typeface="Gill Sans MT" panose="020B0502020104020203" pitchFamily="34" charset="0"/>
                  </a:rPr>
                  <a:t>and</a:t>
                </a:r>
                <a:r>
                  <a:rPr kumimoji="1" lang="zh-CN" altLang="en-US" sz="2000" b="1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b="1" dirty="0">
                    <a:latin typeface="Gill Sans MT" panose="020B0502020104020203" pitchFamily="34" charset="0"/>
                  </a:rPr>
                  <a:t>finishing</a:t>
                </a:r>
                <a:r>
                  <a:rPr kumimoji="1" lang="zh-CN" altLang="en-US" sz="2000" b="1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b="1" dirty="0">
                    <a:latin typeface="Gill Sans MT" panose="020B0502020104020203" pitchFamily="34" charset="0"/>
                  </a:rPr>
                  <a:t>KGE</a:t>
                </a:r>
                <a:r>
                  <a:rPr kumimoji="1" lang="zh-CN" altLang="en-US" sz="2000" b="1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b="1" dirty="0">
                    <a:latin typeface="Gill Sans MT" panose="020B0502020104020203" pitchFamily="34" charset="0"/>
                  </a:rPr>
                  <a:t>task</a:t>
                </a:r>
                <a:r>
                  <a:rPr kumimoji="1" lang="zh-CN" altLang="en-US" sz="2000" b="1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(e.g.,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predict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potential</a:t>
                </a:r>
                <a:r>
                  <a:rPr kumimoji="1" lang="zh-CN" altLang="en-US" sz="16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1600" dirty="0">
                    <a:latin typeface="Gill Sans MT" panose="020B0502020104020203" pitchFamily="34" charset="0"/>
                  </a:rPr>
                  <a:t>facts)</a:t>
                </a:r>
                <a:endParaRPr kumimoji="1" lang="en-US" altLang="zh-CN" sz="2000" dirty="0">
                  <a:latin typeface="Gill Sans MT" panose="020B0502020104020203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000" b="1" dirty="0">
                    <a:solidFill>
                      <a:srgbClr val="0070C0"/>
                    </a:solidFill>
                    <a:latin typeface="Gill Sans MT" panose="020B0502020104020203" pitchFamily="34" charset="0"/>
                  </a:rPr>
                  <a:t>the</a:t>
                </a:r>
                <a:r>
                  <a:rPr kumimoji="1" lang="zh-CN" altLang="en-US" sz="2000" b="1" dirty="0">
                    <a:solidFill>
                      <a:srgbClr val="0070C0"/>
                    </a:solidFill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b="1" dirty="0">
                    <a:solidFill>
                      <a:srgbClr val="0070C0"/>
                    </a:solidFill>
                    <a:latin typeface="Gill Sans MT" panose="020B0502020104020203" pitchFamily="34" charset="0"/>
                  </a:rPr>
                  <a:t>scoring</a:t>
                </a:r>
                <a:r>
                  <a:rPr kumimoji="1" lang="zh-CN" altLang="en-US" sz="2000" b="1" dirty="0">
                    <a:solidFill>
                      <a:srgbClr val="0070C0"/>
                    </a:solidFill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b="1" dirty="0">
                    <a:solidFill>
                      <a:srgbClr val="0070C0"/>
                    </a:solidFill>
                    <a:latin typeface="Gill Sans MT" panose="020B0502020104020203" pitchFamily="34" charset="0"/>
                  </a:rPr>
                  <a:t>function</a:t>
                </a:r>
                <a:r>
                  <a:rPr kumimoji="1" lang="zh-CN" altLang="en-US" sz="2000" b="1" dirty="0">
                    <a:solidFill>
                      <a:srgbClr val="0070C0"/>
                    </a:solidFill>
                    <a:latin typeface="Gill Sans MT" panose="020B05020201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𝒇</m:t>
                    </m:r>
                  </m:oMath>
                </a14:m>
                <a:r>
                  <a:rPr kumimoji="1" lang="zh-CN" altLang="en-US" sz="2000" b="1" dirty="0">
                    <a:solidFill>
                      <a:srgbClr val="0070C0"/>
                    </a:solidFill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dirty="0">
                    <a:latin typeface="Gill Sans MT" panose="020B0502020104020203" pitchFamily="34" charset="0"/>
                  </a:rPr>
                  <a:t>is</a:t>
                </a:r>
                <a:r>
                  <a:rPr kumimoji="1" lang="zh-CN" altLang="en-US" sz="20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dirty="0">
                    <a:latin typeface="Gill Sans MT" panose="020B0502020104020203" pitchFamily="34" charset="0"/>
                  </a:rPr>
                  <a:t>expected</a:t>
                </a:r>
                <a:r>
                  <a:rPr kumimoji="1" lang="zh-CN" altLang="en-US" sz="20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dirty="0">
                    <a:latin typeface="Gill Sans MT" panose="020B0502020104020203" pitchFamily="34" charset="0"/>
                  </a:rPr>
                  <a:t>to</a:t>
                </a:r>
                <a:r>
                  <a:rPr kumimoji="1" lang="zh-CN" altLang="en-US" sz="20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dirty="0">
                    <a:latin typeface="Gill Sans MT" panose="020B0502020104020203" pitchFamily="34" charset="0"/>
                  </a:rPr>
                  <a:t>discriminate</a:t>
                </a:r>
                <a:r>
                  <a:rPr kumimoji="1" lang="zh-CN" altLang="en-US" sz="20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dirty="0">
                    <a:latin typeface="Gill Sans MT" panose="020B0502020104020203" pitchFamily="34" charset="0"/>
                  </a:rPr>
                  <a:t>positive/negative</a:t>
                </a:r>
                <a:r>
                  <a:rPr kumimoji="1" lang="zh-CN" altLang="en-US" sz="20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dirty="0">
                    <a:latin typeface="Gill Sans MT" panose="020B0502020104020203" pitchFamily="34" charset="0"/>
                  </a:rPr>
                  <a:t>factual</a:t>
                </a:r>
                <a:r>
                  <a:rPr kumimoji="1" lang="zh-CN" altLang="en-US" sz="20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dirty="0">
                    <a:latin typeface="Gill Sans MT" panose="020B0502020104020203" pitchFamily="34" charset="0"/>
                  </a:rPr>
                  <a:t>triples</a:t>
                </a:r>
                <a:r>
                  <a:rPr kumimoji="1" lang="zh-CN" altLang="en-US" sz="2000" dirty="0">
                    <a:latin typeface="Gill Sans MT" panose="020B0502020104020203" pitchFamily="34" charset="0"/>
                  </a:rPr>
                  <a:t> </a:t>
                </a:r>
                <a:endParaRPr kumimoji="1" lang="en-US" altLang="zh-CN" sz="2000" dirty="0">
                  <a:latin typeface="Gill Sans MT" panose="020B0502020104020203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latin typeface="Gill Sans MT" panose="020B0502020104020203" pitchFamily="34" charset="0"/>
                  </a:rPr>
                  <a:t>a</a:t>
                </a:r>
                <a:r>
                  <a:rPr kumimoji="1" lang="zh-CN" altLang="en-US" sz="20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dirty="0">
                    <a:latin typeface="Gill Sans MT" panose="020B0502020104020203" pitchFamily="34" charset="0"/>
                  </a:rPr>
                  <a:t>sampling</a:t>
                </a:r>
                <a:r>
                  <a:rPr kumimoji="1" lang="zh-CN" altLang="en-US" sz="20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dirty="0">
                    <a:latin typeface="Gill Sans MT" panose="020B0502020104020203" pitchFamily="34" charset="0"/>
                  </a:rPr>
                  <a:t>scheme</a:t>
                </a:r>
                <a:r>
                  <a:rPr kumimoji="1" lang="zh-CN" altLang="en-US" sz="20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dirty="0">
                    <a:latin typeface="Gill Sans MT" panose="020B0502020104020203" pitchFamily="34" charset="0"/>
                  </a:rPr>
                  <a:t>is</a:t>
                </a:r>
                <a:r>
                  <a:rPr kumimoji="1" lang="zh-CN" altLang="en-US" sz="20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dirty="0">
                    <a:latin typeface="Gill Sans MT" panose="020B0502020104020203" pitchFamily="34" charset="0"/>
                  </a:rPr>
                  <a:t>needed</a:t>
                </a:r>
                <a:r>
                  <a:rPr kumimoji="1" lang="zh-CN" altLang="en-US" sz="20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dirty="0">
                    <a:latin typeface="Gill Sans MT" panose="020B0502020104020203" pitchFamily="34" charset="0"/>
                  </a:rPr>
                  <a:t>to</a:t>
                </a:r>
                <a:r>
                  <a:rPr kumimoji="1" lang="zh-CN" altLang="en-US" sz="20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dirty="0">
                    <a:latin typeface="Gill Sans MT" panose="020B0502020104020203" pitchFamily="34" charset="0"/>
                  </a:rPr>
                  <a:t>generate</a:t>
                </a:r>
                <a:r>
                  <a:rPr kumimoji="1" lang="zh-CN" altLang="en-US" sz="20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b="1" dirty="0">
                    <a:solidFill>
                      <a:srgbClr val="0070C0"/>
                    </a:solidFill>
                    <a:latin typeface="Gill Sans MT" panose="020B0502020104020203" pitchFamily="34" charset="0"/>
                  </a:rPr>
                  <a:t>negative</a:t>
                </a:r>
                <a:r>
                  <a:rPr kumimoji="1" lang="zh-CN" altLang="en-US" sz="2000" b="1" dirty="0">
                    <a:solidFill>
                      <a:srgbClr val="0070C0"/>
                    </a:solidFill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b="1" dirty="0">
                    <a:solidFill>
                      <a:srgbClr val="0070C0"/>
                    </a:solidFill>
                    <a:latin typeface="Gill Sans MT" panose="020B0502020104020203" pitchFamily="34" charset="0"/>
                  </a:rPr>
                  <a:t>samples</a:t>
                </a:r>
                <a:r>
                  <a:rPr kumimoji="1" lang="zh-CN" altLang="en-US" sz="2000" b="1" dirty="0">
                    <a:solidFill>
                      <a:srgbClr val="0070C0"/>
                    </a:solidFill>
                    <a:latin typeface="Gill Sans MT" panose="020B0502020104020203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p>
                        <m:r>
                          <a:rPr kumimoji="1" lang="en-US" altLang="zh-CN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en-US" altLang="zh-CN" sz="2000" b="1" dirty="0">
                  <a:latin typeface="Gill Sans MT" panose="020B0502020104020203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latin typeface="Gill Sans MT" panose="020B0502020104020203" pitchFamily="34" charset="0"/>
                  </a:rPr>
                  <a:t>a</a:t>
                </a:r>
                <a:r>
                  <a:rPr kumimoji="1" lang="zh-CN" altLang="en-US" sz="20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b="1" dirty="0">
                    <a:solidFill>
                      <a:srgbClr val="0070C0"/>
                    </a:solidFill>
                    <a:latin typeface="Gill Sans MT" panose="020B0502020104020203" pitchFamily="34" charset="0"/>
                  </a:rPr>
                  <a:t>loss</a:t>
                </a:r>
                <a:r>
                  <a:rPr kumimoji="1" lang="zh-CN" altLang="en-US" sz="2000" b="1" dirty="0">
                    <a:solidFill>
                      <a:srgbClr val="0070C0"/>
                    </a:solidFill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b="1" dirty="0">
                    <a:solidFill>
                      <a:srgbClr val="0070C0"/>
                    </a:solidFill>
                    <a:latin typeface="Gill Sans MT" panose="020B0502020104020203" pitchFamily="34" charset="0"/>
                  </a:rPr>
                  <a:t>function</a:t>
                </a:r>
                <a:r>
                  <a:rPr kumimoji="1" lang="zh-CN" altLang="en-US" sz="2000" b="1" dirty="0">
                    <a:solidFill>
                      <a:srgbClr val="0070C0"/>
                    </a:solidFill>
                    <a:latin typeface="Gill Sans MT" panose="020B05020201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𝑳</m:t>
                    </m:r>
                  </m:oMath>
                </a14:m>
                <a:r>
                  <a:rPr kumimoji="1" lang="zh-CN" altLang="en-US" sz="2000" b="1" dirty="0">
                    <a:solidFill>
                      <a:srgbClr val="0070C0"/>
                    </a:solidFill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dirty="0">
                    <a:latin typeface="Gill Sans MT" panose="020B0502020104020203" pitchFamily="34" charset="0"/>
                  </a:rPr>
                  <a:t>and</a:t>
                </a:r>
                <a:r>
                  <a:rPr kumimoji="1" lang="zh-CN" altLang="en-US" sz="20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b="1" dirty="0">
                    <a:solidFill>
                      <a:srgbClr val="0070C0"/>
                    </a:solidFill>
                    <a:latin typeface="Gill Sans MT" panose="020B0502020104020203" pitchFamily="34" charset="0"/>
                  </a:rPr>
                  <a:t>regularization</a:t>
                </a:r>
                <a:r>
                  <a:rPr kumimoji="1" lang="zh-CN" altLang="en-US" sz="2000" b="1" dirty="0">
                    <a:solidFill>
                      <a:srgbClr val="0070C0"/>
                    </a:solidFill>
                    <a:latin typeface="Gill Sans MT" panose="020B05020201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kumimoji="1" lang="zh-CN" altLang="en-US" sz="2000" b="1" dirty="0">
                    <a:solidFill>
                      <a:srgbClr val="0070C0"/>
                    </a:solidFill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dirty="0">
                    <a:latin typeface="Gill Sans MT" panose="020B0502020104020203" pitchFamily="34" charset="0"/>
                  </a:rPr>
                  <a:t>are</a:t>
                </a:r>
                <a:r>
                  <a:rPr kumimoji="1" lang="zh-CN" altLang="en-US" sz="20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dirty="0">
                    <a:latin typeface="Gill Sans MT" panose="020B0502020104020203" pitchFamily="34" charset="0"/>
                  </a:rPr>
                  <a:t>required</a:t>
                </a:r>
                <a:r>
                  <a:rPr kumimoji="1" lang="zh-CN" altLang="en-US" sz="20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dirty="0">
                    <a:latin typeface="Gill Sans MT" panose="020B0502020104020203" pitchFamily="34" charset="0"/>
                  </a:rPr>
                  <a:t>for</a:t>
                </a:r>
                <a:r>
                  <a:rPr kumimoji="1" lang="zh-CN" altLang="en-US" sz="20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dirty="0">
                    <a:latin typeface="Gill Sans MT" panose="020B0502020104020203" pitchFamily="34" charset="0"/>
                  </a:rPr>
                  <a:t>defining</a:t>
                </a:r>
                <a:r>
                  <a:rPr kumimoji="1" lang="zh-CN" altLang="en-US" sz="20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dirty="0">
                    <a:latin typeface="Gill Sans MT" panose="020B0502020104020203" pitchFamily="34" charset="0"/>
                  </a:rPr>
                  <a:t>learning</a:t>
                </a:r>
                <a:r>
                  <a:rPr kumimoji="1" lang="zh-CN" altLang="en-US" sz="20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dirty="0">
                    <a:latin typeface="Gill Sans MT" panose="020B0502020104020203" pitchFamily="34" charset="0"/>
                  </a:rPr>
                  <a:t>problem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latin typeface="Gill Sans MT" panose="020B0502020104020203" pitchFamily="34" charset="0"/>
                  </a:rPr>
                  <a:t>a</a:t>
                </a:r>
                <a:r>
                  <a:rPr kumimoji="1" lang="zh-CN" altLang="en-US" sz="20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b="1" dirty="0">
                    <a:solidFill>
                      <a:srgbClr val="0070C0"/>
                    </a:solidFill>
                    <a:latin typeface="Gill Sans MT" panose="020B0502020104020203" pitchFamily="34" charset="0"/>
                  </a:rPr>
                  <a:t>optimization</a:t>
                </a:r>
                <a:r>
                  <a:rPr kumimoji="1" lang="zh-CN" altLang="en-US" sz="20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dirty="0">
                    <a:latin typeface="Gill Sans MT" panose="020B0502020104020203" pitchFamily="34" charset="0"/>
                  </a:rPr>
                  <a:t>strategy</a:t>
                </a:r>
                <a:r>
                  <a:rPr kumimoji="1" lang="zh-CN" altLang="en-US" sz="20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dirty="0">
                    <a:latin typeface="Gill Sans MT" panose="020B0502020104020203" pitchFamily="34" charset="0"/>
                  </a:rPr>
                  <a:t>is</a:t>
                </a:r>
                <a:r>
                  <a:rPr kumimoji="1" lang="zh-CN" altLang="en-US" sz="20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dirty="0">
                    <a:latin typeface="Gill Sans MT" panose="020B0502020104020203" pitchFamily="34" charset="0"/>
                  </a:rPr>
                  <a:t>needed</a:t>
                </a:r>
                <a:r>
                  <a:rPr kumimoji="1" lang="zh-CN" altLang="en-US" sz="20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dirty="0">
                    <a:latin typeface="Gill Sans MT" panose="020B0502020104020203" pitchFamily="34" charset="0"/>
                  </a:rPr>
                  <a:t>for</a:t>
                </a:r>
                <a:r>
                  <a:rPr kumimoji="1" lang="zh-CN" altLang="en-US" sz="20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dirty="0">
                    <a:latin typeface="Gill Sans MT" panose="020B0502020104020203" pitchFamily="34" charset="0"/>
                  </a:rPr>
                  <a:t>convergence</a:t>
                </a:r>
                <a:r>
                  <a:rPr kumimoji="1" lang="zh-CN" altLang="en-US" sz="2000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sz="2000" dirty="0">
                    <a:latin typeface="Gill Sans MT" panose="020B0502020104020203" pitchFamily="34" charset="0"/>
                  </a:rPr>
                  <a:t>procedure</a:t>
                </a: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363800F9-0EAF-DD47-8A3E-54B200EAE6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316" y="1239575"/>
                <a:ext cx="11396782" cy="1631216"/>
              </a:xfrm>
              <a:prstGeom prst="rect">
                <a:avLst/>
              </a:prstGeom>
              <a:blipFill>
                <a:blip r:embed="rId3"/>
                <a:stretch>
                  <a:fillRect l="-557" t="-1538" b="-53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>
            <a:extLst>
              <a:ext uri="{FF2B5EF4-FFF2-40B4-BE49-F238E27FC236}">
                <a16:creationId xmlns:a16="http://schemas.microsoft.com/office/drawing/2014/main" id="{552A2DCD-947B-6A49-9ED1-EAC74C315CFD}"/>
              </a:ext>
            </a:extLst>
          </p:cNvPr>
          <p:cNvSpPr/>
          <p:nvPr/>
        </p:nvSpPr>
        <p:spPr>
          <a:xfrm>
            <a:off x="522316" y="2941882"/>
            <a:ext cx="61607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000" b="1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Considering</a:t>
            </a:r>
            <a:r>
              <a:rPr kumimoji="1" lang="zh-CN" altLang="en-US" sz="2000" b="1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000" b="1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the</a:t>
            </a:r>
            <a:r>
              <a:rPr kumimoji="1" lang="zh-CN" altLang="en-US" sz="2000" b="1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000" b="1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above</a:t>
            </a:r>
            <a:r>
              <a:rPr kumimoji="1" lang="zh-CN" altLang="en-US" sz="2000" b="1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000" b="1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5</a:t>
            </a:r>
            <a:r>
              <a:rPr kumimoji="1" lang="zh-CN" altLang="en-US" sz="2000" b="1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000" b="1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factors,</a:t>
            </a:r>
            <a:r>
              <a:rPr kumimoji="1" lang="zh-CN" altLang="en-US" sz="2000" b="1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 </a:t>
            </a:r>
            <a:endParaRPr kumimoji="1" lang="en-US" altLang="zh-CN" sz="2000" b="1" dirty="0">
              <a:solidFill>
                <a:schemeClr val="accent2">
                  <a:lumMod val="75000"/>
                </a:schemeClr>
              </a:solidFill>
              <a:latin typeface="Gill Sans MT" panose="020B0502020104020203" pitchFamily="34" charset="0"/>
            </a:endParaRPr>
          </a:p>
          <a:p>
            <a:r>
              <a:rPr kumimoji="1" lang="en-US" altLang="zh-CN" sz="2000" b="1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we</a:t>
            </a:r>
            <a:r>
              <a:rPr kumimoji="1" lang="zh-CN" altLang="en-US" sz="2000" b="1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000" b="1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can</a:t>
            </a:r>
            <a:r>
              <a:rPr kumimoji="1" lang="zh-CN" altLang="en-US" sz="2000" b="1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000" b="1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formulate</a:t>
            </a:r>
            <a:r>
              <a:rPr kumimoji="1" lang="zh-CN" altLang="en-US" sz="2000" b="1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000" b="1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the</a:t>
            </a:r>
            <a:r>
              <a:rPr kumimoji="1" lang="zh-CN" altLang="en-US" sz="2000" b="1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000" b="1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KGE</a:t>
            </a:r>
            <a:r>
              <a:rPr kumimoji="1" lang="zh-CN" altLang="en-US" sz="2000" b="1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000" b="1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learning</a:t>
            </a:r>
            <a:r>
              <a:rPr kumimoji="1" lang="zh-CN" altLang="en-US" sz="2000" b="1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000" b="1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framework</a:t>
            </a:r>
            <a:r>
              <a:rPr kumimoji="1" lang="zh-CN" altLang="en-US" sz="2000" b="1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000" b="1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as:</a:t>
            </a:r>
            <a:endParaRPr kumimoji="1" lang="zh-CN" altLang="en-US" sz="2000" b="1" dirty="0">
              <a:solidFill>
                <a:schemeClr val="accent2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370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6146E8-B506-864A-802C-FC478FEEA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7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1F861D3-E368-4A48-9C2A-851A8E28F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077" y="1263535"/>
            <a:ext cx="7739840" cy="2229812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A47645D8-9A29-6649-A7DD-9D90DCB3A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16" y="0"/>
            <a:ext cx="9468196" cy="1263535"/>
          </a:xfrm>
        </p:spPr>
        <p:txBody>
          <a:bodyPr>
            <a:no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</a:rPr>
              <a:t>Learning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Framework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of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KGE</a:t>
            </a:r>
            <a:endParaRPr lang="en" altLang="zh-CN" sz="3600" b="1" dirty="0">
              <a:solidFill>
                <a:srgbClr val="0070C0"/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表格 6">
                <a:extLst>
                  <a:ext uri="{FF2B5EF4-FFF2-40B4-BE49-F238E27FC236}">
                    <a16:creationId xmlns:a16="http://schemas.microsoft.com/office/drawing/2014/main" id="{D12C28F2-437C-6841-AEF0-85A9486BB3A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0263529"/>
                  </p:ext>
                </p:extLst>
              </p:nvPr>
            </p:nvGraphicFramePr>
            <p:xfrm>
              <a:off x="1050848" y="3817099"/>
              <a:ext cx="10090297" cy="2225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05246">
                      <a:extLst>
                        <a:ext uri="{9D8B030D-6E8A-4147-A177-3AD203B41FA5}">
                          <a16:colId xmlns:a16="http://schemas.microsoft.com/office/drawing/2014/main" val="965765502"/>
                        </a:ext>
                      </a:extLst>
                    </a:gridCol>
                    <a:gridCol w="2562446">
                      <a:extLst>
                        <a:ext uri="{9D8B030D-6E8A-4147-A177-3AD203B41FA5}">
                          <a16:colId xmlns:a16="http://schemas.microsoft.com/office/drawing/2014/main" val="488908562"/>
                        </a:ext>
                      </a:extLst>
                    </a:gridCol>
                    <a:gridCol w="1998921">
                      <a:extLst>
                        <a:ext uri="{9D8B030D-6E8A-4147-A177-3AD203B41FA5}">
                          <a16:colId xmlns:a16="http://schemas.microsoft.com/office/drawing/2014/main" val="782834689"/>
                        </a:ext>
                      </a:extLst>
                    </a:gridCol>
                    <a:gridCol w="2137144">
                      <a:extLst>
                        <a:ext uri="{9D8B030D-6E8A-4147-A177-3AD203B41FA5}">
                          <a16:colId xmlns:a16="http://schemas.microsoft.com/office/drawing/2014/main" val="228714205"/>
                        </a:ext>
                      </a:extLst>
                    </a:gridCol>
                    <a:gridCol w="1286540">
                      <a:extLst>
                        <a:ext uri="{9D8B030D-6E8A-4147-A177-3AD203B41FA5}">
                          <a16:colId xmlns:a16="http://schemas.microsoft.com/office/drawing/2014/main" val="9761035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Component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Role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Inputs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Outputs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Example</a:t>
                          </a:r>
                          <a:endParaRPr lang="zh-CN" alt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67410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zh-CN" sz="1600" b="1" dirty="0"/>
                            <a:t>Scoring function</a:t>
                          </a:r>
                          <a:r>
                            <a:rPr kumimoji="1" lang="zh-CN" altLang="en-US" sz="1600" b="1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zh-CN" sz="1600" b="1" i="1" smtClean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a:rPr kumimoji="1" lang="en-US" altLang="zh-CN" sz="1600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1" lang="zh-CN" altLang="en-US" sz="16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kumimoji="1" lang="en-US" altLang="zh-CN" sz="1600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kumimoji="1" lang="en-US" altLang="zh-CN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Plausibility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estimation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Factual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triples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Scores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for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each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triple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TransE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/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CP</a:t>
                          </a:r>
                          <a:endParaRPr lang="zh-CN" alt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205015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zh-CN" sz="1600" b="1" dirty="0"/>
                            <a:t>Loss function</a:t>
                          </a:r>
                          <a:r>
                            <a:rPr kumimoji="1" lang="zh-CN" altLang="en-US" sz="1600" b="1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zh-CN" sz="1600" b="1" i="1" smtClean="0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  <m:r>
                                <a:rPr kumimoji="1" lang="en-US" altLang="zh-CN" sz="1600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1" lang="zh-CN" altLang="en-US" sz="16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kumimoji="1" lang="en-US" altLang="zh-CN" sz="1600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kumimoji="1" lang="en-US" altLang="zh-CN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Learning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problem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definition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Scores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and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labels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Loss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value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BCE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/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CE</a:t>
                          </a:r>
                          <a:endParaRPr lang="zh-CN" alt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331383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zh-CN" sz="1600" b="1" dirty="0"/>
                            <a:t>Negative sampling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Budget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tradeoff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Positive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samples</a:t>
                          </a:r>
                          <a:r>
                            <a:rPr lang="zh-CN" altLang="en-US" sz="1600" dirty="0"/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1" lang="en-US" altLang="zh-CN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𝑺</m:t>
                                  </m:r>
                                </m:e>
                                <m:sup>
                                  <m:r>
                                    <a:rPr kumimoji="1"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Negative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samples</a:t>
                          </a:r>
                          <a:r>
                            <a:rPr lang="zh-CN" altLang="en-US" sz="1600" dirty="0"/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1" lang="en-US" altLang="zh-CN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𝑺</m:t>
                                  </m:r>
                                </m:e>
                                <m:sup>
                                  <m:r>
                                    <a:rPr kumimoji="1"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Uniform</a:t>
                          </a:r>
                          <a:endParaRPr lang="zh-CN" alt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5174611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zh-CN" sz="1600" b="1" dirty="0"/>
                            <a:t>Regularization</a:t>
                          </a:r>
                          <a:r>
                            <a:rPr kumimoji="1" lang="zh-CN" altLang="en-US" sz="1600" b="1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zh-CN" sz="1600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kumimoji="1" lang="en-US" altLang="zh-CN" sz="1600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1" lang="zh-CN" altLang="en-US" sz="16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kumimoji="1" lang="en-US" altLang="zh-CN" sz="1600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kumimoji="1" lang="en-US" altLang="zh-CN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Avoid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overfitting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Learnable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kumimoji="1" lang="en-US" altLang="zh-CN" sz="1600" dirty="0"/>
                            <a:t>parameters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Regularization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value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L2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/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N3</a:t>
                          </a:r>
                          <a:endParaRPr lang="zh-CN" alt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311607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zh-CN" sz="1600" b="1" dirty="0"/>
                            <a:t>Optimization</a:t>
                          </a:r>
                          <a:endParaRPr lang="zh-CN" alt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Convergence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control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-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-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zh-CN" sz="1600" dirty="0"/>
                            <a:t>-</a:t>
                          </a:r>
                          <a:endParaRPr lang="zh-CN" alt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63773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表格 6">
                <a:extLst>
                  <a:ext uri="{FF2B5EF4-FFF2-40B4-BE49-F238E27FC236}">
                    <a16:creationId xmlns:a16="http://schemas.microsoft.com/office/drawing/2014/main" id="{D12C28F2-437C-6841-AEF0-85A9486BB3A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0263529"/>
                  </p:ext>
                </p:extLst>
              </p:nvPr>
            </p:nvGraphicFramePr>
            <p:xfrm>
              <a:off x="1050848" y="3817099"/>
              <a:ext cx="10090297" cy="2225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05246">
                      <a:extLst>
                        <a:ext uri="{9D8B030D-6E8A-4147-A177-3AD203B41FA5}">
                          <a16:colId xmlns:a16="http://schemas.microsoft.com/office/drawing/2014/main" val="965765502"/>
                        </a:ext>
                      </a:extLst>
                    </a:gridCol>
                    <a:gridCol w="2562446">
                      <a:extLst>
                        <a:ext uri="{9D8B030D-6E8A-4147-A177-3AD203B41FA5}">
                          <a16:colId xmlns:a16="http://schemas.microsoft.com/office/drawing/2014/main" val="488908562"/>
                        </a:ext>
                      </a:extLst>
                    </a:gridCol>
                    <a:gridCol w="1998921">
                      <a:extLst>
                        <a:ext uri="{9D8B030D-6E8A-4147-A177-3AD203B41FA5}">
                          <a16:colId xmlns:a16="http://schemas.microsoft.com/office/drawing/2014/main" val="782834689"/>
                        </a:ext>
                      </a:extLst>
                    </a:gridCol>
                    <a:gridCol w="2137144">
                      <a:extLst>
                        <a:ext uri="{9D8B030D-6E8A-4147-A177-3AD203B41FA5}">
                          <a16:colId xmlns:a16="http://schemas.microsoft.com/office/drawing/2014/main" val="228714205"/>
                        </a:ext>
                      </a:extLst>
                    </a:gridCol>
                    <a:gridCol w="1286540">
                      <a:extLst>
                        <a:ext uri="{9D8B030D-6E8A-4147-A177-3AD203B41FA5}">
                          <a16:colId xmlns:a16="http://schemas.microsoft.com/office/drawing/2014/main" val="9761035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Component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Role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Inputs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Outputs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Example</a:t>
                          </a:r>
                          <a:endParaRPr lang="zh-CN" alt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67410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t="-100000" r="-380723" b="-4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Plausibility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estimation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Factual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triples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Scores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for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each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triple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TransE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/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CP</a:t>
                          </a:r>
                          <a:endParaRPr lang="zh-CN" alt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205015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t="-206897" r="-380723" b="-3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Learning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problem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definition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Scores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and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labels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Loss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value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BCE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/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CE</a:t>
                          </a:r>
                          <a:endParaRPr lang="zh-CN" alt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331383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zh-CN" sz="1600" b="1" dirty="0"/>
                            <a:t>Negative sampling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Budget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tradeoff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32911" t="-306897" r="-172152" b="-2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311243" t="-306897" r="-60947" b="-2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Uniform</a:t>
                          </a:r>
                          <a:endParaRPr lang="zh-CN" alt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5174611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t="-393333" r="-380723" b="-1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Avoid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overfitting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Learnable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kumimoji="1" lang="en-US" altLang="zh-CN" sz="1600" dirty="0"/>
                            <a:t>parameters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Regularization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value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L2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/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N3</a:t>
                          </a:r>
                          <a:endParaRPr lang="zh-CN" alt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311607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zh-CN" sz="1600" b="1" dirty="0"/>
                            <a:t>Optimization</a:t>
                          </a:r>
                          <a:endParaRPr lang="zh-CN" alt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Convergence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control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-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-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zh-CN" sz="1600" dirty="0"/>
                            <a:t>-</a:t>
                          </a:r>
                          <a:endParaRPr lang="zh-CN" alt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163773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6C85BDF8-0C8F-2D4B-A400-49FB4EAB9F2B}"/>
              </a:ext>
            </a:extLst>
          </p:cNvPr>
          <p:cNvSpPr>
            <a:spLocks noGrp="1"/>
          </p:cNvSpPr>
          <p:nvPr/>
        </p:nvSpPr>
        <p:spPr>
          <a:xfrm>
            <a:off x="1050848" y="3336953"/>
            <a:ext cx="9468196" cy="631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b="0" i="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b="0" i="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b="0" i="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b="0" i="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b="0" i="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2600" b="1" dirty="0"/>
              <a:t>5</a:t>
            </a:r>
            <a:r>
              <a:rPr kumimoji="1" lang="zh-CN" altLang="en-US" sz="2600" b="1" dirty="0"/>
              <a:t> </a:t>
            </a:r>
            <a:r>
              <a:rPr kumimoji="1" lang="en-US" altLang="zh-CN" sz="2600" b="1" dirty="0"/>
              <a:t>KGE</a:t>
            </a:r>
            <a:r>
              <a:rPr kumimoji="1" lang="zh-CN" altLang="en-US" sz="2600" b="1" dirty="0"/>
              <a:t> </a:t>
            </a:r>
            <a:r>
              <a:rPr kumimoji="1" lang="en-US" altLang="zh-CN" sz="2600" b="1" dirty="0"/>
              <a:t>components:</a:t>
            </a:r>
            <a:endParaRPr kumimoji="1" lang="zh-CN" altLang="en-US" sz="2200" dirty="0"/>
          </a:p>
        </p:txBody>
      </p:sp>
    </p:spTree>
    <p:extLst>
      <p:ext uri="{BB962C8B-B14F-4D97-AF65-F5344CB8AC3E}">
        <p14:creationId xmlns:p14="http://schemas.microsoft.com/office/powerpoint/2010/main" val="1775927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B36688-5CBA-0A42-ACEB-D18FCC7F4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16" y="0"/>
            <a:ext cx="9468196" cy="1263535"/>
          </a:xfrm>
        </p:spPr>
        <p:txBody>
          <a:bodyPr>
            <a:no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</a:rPr>
              <a:t>Learning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Framework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of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KGE</a:t>
            </a:r>
            <a:endParaRPr lang="en" altLang="zh-CN" sz="3600" b="1" dirty="0">
              <a:solidFill>
                <a:srgbClr val="0070C0"/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C85BDF8-0C8F-2D4B-A400-49FB4EAB9F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10578" y="3170127"/>
                <a:ext cx="9468196" cy="3383179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kumimoji="1" lang="en-US" altLang="zh-CN" sz="2600" b="1" dirty="0"/>
                  <a:t>Training</a:t>
                </a:r>
                <a:r>
                  <a:rPr kumimoji="1" lang="zh-CN" altLang="en-US" sz="2600" b="1" dirty="0"/>
                  <a:t> </a:t>
                </a:r>
                <a:r>
                  <a:rPr kumimoji="1" lang="en-US" altLang="zh-CN" sz="2600" b="1" dirty="0"/>
                  <a:t>procedure</a:t>
                </a:r>
                <a:r>
                  <a:rPr kumimoji="1" lang="zh-CN" altLang="en-US" sz="2600" b="1" dirty="0"/>
                  <a:t> </a:t>
                </a:r>
                <a:r>
                  <a:rPr kumimoji="1" lang="en-US" altLang="zh-CN" sz="2600" b="1" dirty="0"/>
                  <a:t>of</a:t>
                </a:r>
                <a:r>
                  <a:rPr kumimoji="1" lang="zh-CN" altLang="en-US" sz="2600" b="1" dirty="0"/>
                  <a:t> </a:t>
                </a:r>
                <a:r>
                  <a:rPr kumimoji="1" lang="en-US" altLang="zh-CN" sz="2600" b="1" dirty="0"/>
                  <a:t>knowledge</a:t>
                </a:r>
                <a:r>
                  <a:rPr kumimoji="1" lang="zh-CN" altLang="en-US" sz="2600" b="1" dirty="0"/>
                  <a:t> </a:t>
                </a:r>
                <a:r>
                  <a:rPr kumimoji="1" lang="en-US" altLang="zh-CN" sz="2600" b="1" dirty="0"/>
                  <a:t>graph</a:t>
                </a:r>
                <a:r>
                  <a:rPr kumimoji="1" lang="zh-CN" altLang="en-US" sz="2600" b="1" dirty="0"/>
                  <a:t> </a:t>
                </a:r>
                <a:r>
                  <a:rPr kumimoji="1" lang="en-US" altLang="zh-CN" sz="2600" b="1" dirty="0"/>
                  <a:t>embedding</a:t>
                </a:r>
              </a:p>
              <a:p>
                <a:pPr marL="0" indent="0">
                  <a:buNone/>
                </a:pPr>
                <a:r>
                  <a:rPr kumimoji="1" lang="en-US" altLang="zh-CN" sz="2200" dirty="0"/>
                  <a:t>Input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data:</a:t>
                </a:r>
                <a:r>
                  <a:rPr kumimoji="1" lang="zh-CN" altLang="en-US" sz="2200" dirty="0"/>
                  <a:t>  </a:t>
                </a:r>
                <a:r>
                  <a:rPr kumimoji="1" lang="en-US" altLang="zh-CN" sz="2200" dirty="0"/>
                  <a:t>training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triples</a:t>
                </a:r>
                <a:r>
                  <a:rPr kumimoji="1" lang="zh-CN" altLang="en-US" sz="2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𝑡𝑟𝑎</m:t>
                        </m:r>
                      </m:sub>
                    </m:sSub>
                  </m:oMath>
                </a14:m>
                <a:r>
                  <a:rPr kumimoji="1" lang="zh-CN" altLang="en-US" sz="2200" dirty="0"/>
                  <a:t> </a:t>
                </a:r>
                <a:endParaRPr kumimoji="1" lang="en-US" altLang="zh-CN" sz="2200" dirty="0"/>
              </a:p>
              <a:p>
                <a:r>
                  <a:rPr kumimoji="1" lang="en-US" altLang="zh-CN" sz="2200" dirty="0"/>
                  <a:t>step1: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initialize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learnable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parameters</a:t>
                </a:r>
                <a:r>
                  <a:rPr kumimoji="1" lang="zh-CN" altLang="en-US" sz="22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200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(embeddings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/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model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weights)</a:t>
                </a:r>
              </a:p>
              <a:p>
                <a:r>
                  <a:rPr kumimoji="1" lang="en-US" altLang="zh-CN" sz="2200" dirty="0"/>
                  <a:t>step2: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sample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negative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triples</a:t>
                </a:r>
                <a:r>
                  <a:rPr kumimoji="1" lang="zh-CN" altLang="en-US" sz="2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kumimoji="1" lang="en-US" altLang="zh-CN" sz="22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20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</m:oMath>
                </a14:m>
                <a:r>
                  <a:rPr kumimoji="1" lang="en-US" altLang="zh-CN" sz="22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200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kumimoji="1" lang="en-US" altLang="zh-CN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2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sz="2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for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each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positive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triple</a:t>
                </a:r>
                <a:r>
                  <a:rPr kumimoji="1" lang="zh-CN" altLang="en-US" sz="22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kumimoji="1" lang="en-US" altLang="zh-CN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kumimoji="1" lang="en-US" altLang="zh-CN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2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kumimoji="1" lang="en-US" altLang="zh-CN" sz="2200" i="1">
                            <a:latin typeface="Cambria Math" panose="02040503050406030204" pitchFamily="18" charset="0"/>
                          </a:rPr>
                          <m:t>𝑡𝑟𝑎</m:t>
                        </m:r>
                      </m:sub>
                    </m:sSub>
                    <m:r>
                      <a:rPr kumimoji="1" lang="zh-CN" altLang="en-US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22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kumimoji="1" lang="en-US" altLang="zh-CN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2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sz="2200" dirty="0"/>
              </a:p>
              <a:p>
                <a:r>
                  <a:rPr kumimoji="1" lang="en-US" altLang="zh-CN" sz="2200" dirty="0"/>
                  <a:t>step3:</a:t>
                </a:r>
                <a:r>
                  <a:rPr kumimoji="1" lang="zh-CN" altLang="en-US" sz="22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2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kumimoji="1" lang="en-US" altLang="zh-CN" sz="2200" i="1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zh-CN" altLang="en-US" sz="2200" i="1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2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forward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inference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to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obtain </a:t>
                </a:r>
                <a14:m>
                  <m:oMath xmlns:m="http://schemas.openxmlformats.org/officeDocument/2006/math">
                    <m:r>
                      <a:rPr kumimoji="1" lang="en-US" altLang="zh-CN" sz="2200" b="0" i="1" smtClean="0">
                        <a:latin typeface="Cambria Math" panose="02040503050406030204" pitchFamily="18" charset="0"/>
                      </a:rPr>
                      <m:t>𝑆𝑐𝑜𝑟𝑒𝑠</m:t>
                    </m:r>
                  </m:oMath>
                </a14:m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for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triples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in</a:t>
                </a:r>
                <a:r>
                  <a:rPr kumimoji="1" lang="zh-CN" altLang="en-US" sz="22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kumimoji="1" lang="en-US" altLang="zh-CN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2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kumimoji="1" lang="en-US" altLang="zh-CN" sz="2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kumimoji="1" lang="en-US" altLang="zh-CN" sz="22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kumimoji="1" lang="en-US" altLang="zh-CN" sz="2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kumimoji="1" lang="en-US" altLang="zh-CN" sz="22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kumimoji="1" lang="zh-CN" altLang="en-US" sz="2200" b="0" i="1" smtClean="0">
                        <a:latin typeface="Cambria Math" panose="02040503050406030204" pitchFamily="18" charset="0"/>
                      </a:rPr>
                      <m:t>∪</m:t>
                    </m:r>
                  </m:oMath>
                </a14:m>
                <a:r>
                  <a:rPr kumimoji="1" lang="en-US" altLang="zh-CN" sz="2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kumimoji="1" lang="en-US" altLang="zh-CN" sz="2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2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kumimoji="1" lang="en-US" altLang="zh-CN" sz="22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zh-CN" sz="2200" i="1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kumimoji="1" lang="en-US" altLang="zh-CN" sz="2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22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kumimoji="1" lang="en-US" altLang="zh-CN" sz="2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22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zh-CN" sz="2200" i="1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</m:oMath>
                </a14:m>
                <a:endParaRPr kumimoji="1" lang="en-US" altLang="zh-CN" sz="2200" dirty="0"/>
              </a:p>
              <a:p>
                <a:r>
                  <a:rPr kumimoji="1" lang="en-US" altLang="zh-CN" sz="2200" dirty="0"/>
                  <a:t>step4: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compute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loss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and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regularization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term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 err="1"/>
                  <a:t>w.r.t.</a:t>
                </a:r>
                <a:r>
                  <a:rPr kumimoji="1" lang="zh-CN" altLang="en-US" sz="22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200" i="1">
                        <a:latin typeface="Cambria Math" panose="02040503050406030204" pitchFamily="18" charset="0"/>
                      </a:rPr>
                      <m:t>𝐿</m:t>
                    </m:r>
                    <m:r>
                      <a:rPr kumimoji="1" lang="en-US" altLang="zh-CN" sz="2200" i="1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zh-CN" altLang="en-US" sz="2200" i="1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2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and</a:t>
                </a:r>
                <a:r>
                  <a:rPr kumimoji="1" lang="zh-CN" altLang="en-US" sz="22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200" i="1">
                        <a:latin typeface="Cambria Math" panose="02040503050406030204" pitchFamily="18" charset="0"/>
                      </a:rPr>
                      <m:t>𝑟</m:t>
                    </m:r>
                    <m:r>
                      <a:rPr kumimoji="1" lang="en-US" altLang="zh-CN" sz="2200" i="1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zh-CN" altLang="en-US" sz="2200" i="1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2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sz="2200" dirty="0"/>
              </a:p>
              <a:p>
                <a:r>
                  <a:rPr kumimoji="1" lang="en-US" altLang="zh-CN" sz="2200" dirty="0"/>
                  <a:t>step5: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backward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propagation,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and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update</a:t>
                </a:r>
                <a:r>
                  <a:rPr kumimoji="1" lang="zh-CN" altLang="en-US" sz="22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200" i="1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kumimoji="1" lang="en-US" altLang="zh-CN" sz="2200" dirty="0"/>
              </a:p>
              <a:p>
                <a:pPr marL="0" indent="0">
                  <a:buNone/>
                </a:pPr>
                <a:r>
                  <a:rPr kumimoji="1" lang="en-US" altLang="zh-CN" sz="2200" dirty="0"/>
                  <a:t>Output:</a:t>
                </a:r>
                <a:r>
                  <a:rPr kumimoji="1" lang="zh-CN" altLang="en-US" sz="22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200" i="1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kumimoji="1" lang="zh-CN" altLang="en-US" sz="220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C85BDF8-0C8F-2D4B-A400-49FB4EAB9F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0578" y="3170127"/>
                <a:ext cx="9468196" cy="3383179"/>
              </a:xfrm>
              <a:blipFill>
                <a:blip r:embed="rId2"/>
                <a:stretch>
                  <a:fillRect l="-937" t="-2622" b="-11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71F861D3-E368-4A48-9C2A-851A8E28F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578" y="1263535"/>
            <a:ext cx="5846613" cy="168438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2BBAEC0-0158-C24F-BE12-E7FB01A9E9BB}"/>
              </a:ext>
            </a:extLst>
          </p:cNvPr>
          <p:cNvSpPr txBox="1"/>
          <p:nvPr/>
        </p:nvSpPr>
        <p:spPr>
          <a:xfrm>
            <a:off x="2510578" y="910905"/>
            <a:ext cx="2921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latin typeface="Gill Sans MT" panose="020B0502020104020203" pitchFamily="34" charset="0"/>
                <a:ea typeface="Microsoft YaHei" panose="020B0503020204020204" pitchFamily="34" charset="-122"/>
              </a:rPr>
              <a:t>Learning</a:t>
            </a:r>
            <a:r>
              <a:rPr kumimoji="1" lang="zh-CN" altLang="en-US" sz="2400" b="1" dirty="0">
                <a:latin typeface="Gill Sans MT" panose="020B0502020104020203" pitchFamily="34" charset="0"/>
                <a:ea typeface="Microsoft YaHei" panose="020B0503020204020204" pitchFamily="34" charset="-122"/>
              </a:rPr>
              <a:t> </a:t>
            </a:r>
            <a:r>
              <a:rPr kumimoji="1" lang="en-US" altLang="zh-CN" sz="2400" b="1" dirty="0">
                <a:latin typeface="Gill Sans MT" panose="020B0502020104020203" pitchFamily="34" charset="0"/>
                <a:ea typeface="Microsoft YaHei" panose="020B0503020204020204" pitchFamily="34" charset="-122"/>
              </a:rPr>
              <a:t>objective:</a:t>
            </a:r>
            <a:endParaRPr kumimoji="1" lang="zh-CN" altLang="en-US" sz="2400" b="1" dirty="0">
              <a:latin typeface="Gill Sans MT" panose="020B0502020104020203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E6A609A-1D78-CE45-8E9B-22CF3DF8F1CF}"/>
              </a:ext>
            </a:extLst>
          </p:cNvPr>
          <p:cNvSpPr txBox="1"/>
          <p:nvPr/>
        </p:nvSpPr>
        <p:spPr>
          <a:xfrm>
            <a:off x="351441" y="4483360"/>
            <a:ext cx="19239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</a:rPr>
              <a:t>repeat</a:t>
            </a:r>
          </a:p>
          <a:p>
            <a:r>
              <a:rPr kumimoji="1" lang="en-US" altLang="zh-CN" dirty="0">
                <a:latin typeface="Gill Sans MT" panose="020B0502020104020203" pitchFamily="34" charset="0"/>
              </a:rPr>
              <a:t>mini-batch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training</a:t>
            </a:r>
          </a:p>
          <a:p>
            <a:r>
              <a:rPr kumimoji="1" lang="en-US" altLang="zh-CN" dirty="0">
                <a:latin typeface="Gill Sans MT" panose="020B0502020104020203" pitchFamily="34" charset="0"/>
              </a:rPr>
              <a:t>until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convergence</a:t>
            </a:r>
          </a:p>
        </p:txBody>
      </p:sp>
      <p:sp>
        <p:nvSpPr>
          <p:cNvPr id="11" name="左大括号 10">
            <a:extLst>
              <a:ext uri="{FF2B5EF4-FFF2-40B4-BE49-F238E27FC236}">
                <a16:creationId xmlns:a16="http://schemas.microsoft.com/office/drawing/2014/main" id="{CDC2ED1B-983E-FC4C-BFE6-2AFC54B5E617}"/>
              </a:ext>
            </a:extLst>
          </p:cNvPr>
          <p:cNvSpPr/>
          <p:nvPr/>
        </p:nvSpPr>
        <p:spPr>
          <a:xfrm>
            <a:off x="2254101" y="4074907"/>
            <a:ext cx="235212" cy="1882821"/>
          </a:xfrm>
          <a:prstGeom prst="leftBrac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3D341DB-9E1F-FB43-B724-2A58C750C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87831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9DAE2624-444A-C04B-ADF9-D643401577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9" b="7255"/>
          <a:stretch/>
        </p:blipFill>
        <p:spPr>
          <a:xfrm>
            <a:off x="470648" y="1625036"/>
            <a:ext cx="5381620" cy="4146970"/>
          </a:xfrm>
          <a:prstGeom prst="rect">
            <a:avLst/>
          </a:prstGeom>
        </p:spPr>
      </p:pic>
      <p:sp>
        <p:nvSpPr>
          <p:cNvPr id="12" name="标题 1">
            <a:extLst>
              <a:ext uri="{FF2B5EF4-FFF2-40B4-BE49-F238E27FC236}">
                <a16:creationId xmlns:a16="http://schemas.microsoft.com/office/drawing/2014/main" id="{1A54B5C4-0420-DB41-B812-3539251DB908}"/>
              </a:ext>
            </a:extLst>
          </p:cNvPr>
          <p:cNvSpPr txBox="1">
            <a:spLocks/>
          </p:cNvSpPr>
          <p:nvPr/>
        </p:nvSpPr>
        <p:spPr>
          <a:xfrm>
            <a:off x="522316" y="0"/>
            <a:ext cx="11669684" cy="126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r>
              <a:rPr kumimoji="1" lang="en-US" altLang="zh-CN" sz="4000" b="1" dirty="0">
                <a:solidFill>
                  <a:schemeClr val="accent1"/>
                </a:solidFill>
              </a:rPr>
              <a:t>Review</a:t>
            </a:r>
            <a:r>
              <a:rPr kumimoji="1" lang="zh-CN" altLang="en-US" sz="40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</a:rPr>
              <a:t>of</a:t>
            </a:r>
            <a:r>
              <a:rPr kumimoji="1" lang="zh-CN" altLang="en-US" sz="40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</a:rPr>
              <a:t>Current</a:t>
            </a:r>
            <a:r>
              <a:rPr kumimoji="1" lang="zh-CN" altLang="en-US" sz="40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</a:rPr>
              <a:t>KGE</a:t>
            </a:r>
            <a:r>
              <a:rPr kumimoji="1" lang="zh-CN" altLang="en-US" sz="40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</a:rPr>
              <a:t>Models</a:t>
            </a:r>
            <a:endParaRPr kumimoji="1" lang="zh-CN" altLang="en-US" sz="4000" b="1" dirty="0">
              <a:solidFill>
                <a:schemeClr val="accent1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756D6C1-48F2-4848-AF87-B1466CB2CE29}"/>
              </a:ext>
            </a:extLst>
          </p:cNvPr>
          <p:cNvSpPr/>
          <p:nvPr/>
        </p:nvSpPr>
        <p:spPr>
          <a:xfrm>
            <a:off x="534665" y="2126569"/>
            <a:ext cx="5176368" cy="119852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5C414FA-C69E-F14E-9D4F-BFA3FAC29525}"/>
              </a:ext>
            </a:extLst>
          </p:cNvPr>
          <p:cNvSpPr txBox="1"/>
          <p:nvPr/>
        </p:nvSpPr>
        <p:spPr>
          <a:xfrm>
            <a:off x="7386918" y="65442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3D74641-6FB0-274C-BFA7-CC4F296C62EB}"/>
              </a:ext>
            </a:extLst>
          </p:cNvPr>
          <p:cNvSpPr/>
          <p:nvPr/>
        </p:nvSpPr>
        <p:spPr>
          <a:xfrm>
            <a:off x="525700" y="3411070"/>
            <a:ext cx="5176368" cy="96370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rgbClr val="0070C0"/>
              </a:solidFill>
              <a:latin typeface="Gill Sans MT" panose="020B0502020104020203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DE95A553-A9B8-2E43-82F4-5F2FD4A501E3}"/>
              </a:ext>
            </a:extLst>
          </p:cNvPr>
          <p:cNvSpPr/>
          <p:nvPr/>
        </p:nvSpPr>
        <p:spPr>
          <a:xfrm>
            <a:off x="525700" y="4478541"/>
            <a:ext cx="5185333" cy="963706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C25F64A-E35C-6C49-86B9-82F73768105A}"/>
              </a:ext>
            </a:extLst>
          </p:cNvPr>
          <p:cNvSpPr/>
          <p:nvPr/>
        </p:nvSpPr>
        <p:spPr>
          <a:xfrm>
            <a:off x="1764760" y="5857985"/>
            <a:ext cx="26982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400" dirty="0">
                <a:solidFill>
                  <a:srgbClr val="FF0000"/>
                </a:solidFill>
                <a:latin typeface="Gill Sans MT" panose="020B0502020104020203" pitchFamily="34" charset="0"/>
              </a:rPr>
              <a:t>No</a:t>
            </a:r>
            <a:r>
              <a:rPr kumimoji="1" lang="zh-CN" altLang="en-US" sz="2400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solidFill>
                  <a:srgbClr val="FF0000"/>
                </a:solidFill>
                <a:latin typeface="Gill Sans MT" panose="020B0502020104020203" pitchFamily="34" charset="0"/>
              </a:rPr>
              <a:t>best</a:t>
            </a:r>
            <a:r>
              <a:rPr kumimoji="1" lang="zh-CN" altLang="en-US" sz="2400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solidFill>
                  <a:srgbClr val="FF0000"/>
                </a:solidFill>
                <a:latin typeface="Gill Sans MT" panose="020B0502020104020203" pitchFamily="34" charset="0"/>
              </a:rPr>
              <a:t>models</a:t>
            </a:r>
            <a:r>
              <a:rPr kumimoji="1" lang="zh-CN" altLang="en-US" sz="2400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solidFill>
                  <a:srgbClr val="FF0000"/>
                </a:solidFill>
                <a:latin typeface="Gill Sans MT" panose="020B0502020104020203" pitchFamily="34" charset="0"/>
              </a:rPr>
              <a:t>🤔</a:t>
            </a:r>
          </a:p>
        </p:txBody>
      </p:sp>
      <p:cxnSp>
        <p:nvCxnSpPr>
          <p:cNvPr id="22" name="直线连接符 21">
            <a:extLst>
              <a:ext uri="{FF2B5EF4-FFF2-40B4-BE49-F238E27FC236}">
                <a16:creationId xmlns:a16="http://schemas.microsoft.com/office/drawing/2014/main" id="{ECDDA6CD-15E1-574B-AD36-496E30FA6B70}"/>
              </a:ext>
            </a:extLst>
          </p:cNvPr>
          <p:cNvCxnSpPr>
            <a:cxnSpLocks/>
          </p:cNvCxnSpPr>
          <p:nvPr/>
        </p:nvCxnSpPr>
        <p:spPr>
          <a:xfrm>
            <a:off x="6071181" y="1552067"/>
            <a:ext cx="0" cy="4326465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6E9C6B4B-B5B6-FB4F-ADA9-2E2174C15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788" y="2177939"/>
            <a:ext cx="5358993" cy="315783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8EF83186-17D5-DF49-8370-B4EA8CACE120}"/>
              </a:ext>
            </a:extLst>
          </p:cNvPr>
          <p:cNvSpPr/>
          <p:nvPr/>
        </p:nvSpPr>
        <p:spPr>
          <a:xfrm>
            <a:off x="7571649" y="5857984"/>
            <a:ext cx="3421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400" dirty="0">
                <a:solidFill>
                  <a:srgbClr val="FF0000"/>
                </a:solidFill>
                <a:latin typeface="Gill Sans MT" panose="020B0502020104020203" pitchFamily="34" charset="0"/>
              </a:rPr>
              <a:t>No</a:t>
            </a:r>
            <a:r>
              <a:rPr kumimoji="1" lang="zh-CN" altLang="en-US" sz="2400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solidFill>
                  <a:srgbClr val="FF0000"/>
                </a:solidFill>
                <a:latin typeface="Gill Sans MT" panose="020B0502020104020203" pitchFamily="34" charset="0"/>
              </a:rPr>
              <a:t>best</a:t>
            </a:r>
            <a:r>
              <a:rPr kumimoji="1" lang="zh-CN" altLang="en-US" sz="2400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solidFill>
                  <a:srgbClr val="FF0000"/>
                </a:solidFill>
                <a:latin typeface="Gill Sans MT" panose="020B0502020104020203" pitchFamily="34" charset="0"/>
              </a:rPr>
              <a:t>configurations</a:t>
            </a:r>
            <a:r>
              <a:rPr kumimoji="1" lang="zh-CN" altLang="en-US" sz="2400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solidFill>
                  <a:srgbClr val="FF0000"/>
                </a:solidFill>
                <a:latin typeface="Gill Sans MT" panose="020B0502020104020203" pitchFamily="34" charset="0"/>
              </a:rPr>
              <a:t>🤔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5747ED9-B3AB-F147-A477-5A5E1B489F72}"/>
              </a:ext>
            </a:extLst>
          </p:cNvPr>
          <p:cNvSpPr txBox="1"/>
          <p:nvPr/>
        </p:nvSpPr>
        <p:spPr>
          <a:xfrm>
            <a:off x="11605965" y="2145157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[2]</a:t>
            </a:r>
            <a:endParaRPr kumimoji="1"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文本框 21">
            <a:extLst>
              <a:ext uri="{FF2B5EF4-FFF2-40B4-BE49-F238E27FC236}">
                <a16:creationId xmlns:a16="http://schemas.microsoft.com/office/drawing/2014/main" id="{DACD2540-C723-7F42-9834-543DD8FE57DA}"/>
              </a:ext>
            </a:extLst>
          </p:cNvPr>
          <p:cNvSpPr txBox="1"/>
          <p:nvPr/>
        </p:nvSpPr>
        <p:spPr>
          <a:xfrm>
            <a:off x="5665543" y="1653472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[1]</a:t>
            </a:r>
            <a:endParaRPr kumimoji="1"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7A07ECA-4AB4-DF4B-A85E-820C6A0E9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021E-9823-8140-9A9F-CA304FDE70E2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86224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19450</TotalTime>
  <Words>3571</Words>
  <Application>Microsoft Macintosh PowerPoint</Application>
  <PresentationFormat>宽屏</PresentationFormat>
  <Paragraphs>906</Paragraphs>
  <Slides>41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47" baseType="lpstr">
      <vt:lpstr>Microsoft YaHei</vt:lpstr>
      <vt:lpstr>Arial</vt:lpstr>
      <vt:lpstr>Calibri</vt:lpstr>
      <vt:lpstr>Cambria Math</vt:lpstr>
      <vt:lpstr>Gill Sans MT</vt:lpstr>
      <vt:lpstr>Office 主题​​</vt:lpstr>
      <vt:lpstr>KGBench: Towards Understanding and Benchmarking Model Search for Knowledge Graph Embedding</vt:lpstr>
      <vt:lpstr>Outline</vt:lpstr>
      <vt:lpstr>Background – Knowledge Graph (KG)</vt:lpstr>
      <vt:lpstr>Background – Knowledge Graph Embedding (KGE)</vt:lpstr>
      <vt:lpstr>Background – Knowledge Graph Embedding (KGE)</vt:lpstr>
      <vt:lpstr>Machine learning on Knowledge Graph</vt:lpstr>
      <vt:lpstr>Learning Framework of KGE</vt:lpstr>
      <vt:lpstr>Learning Framework of KGE</vt:lpstr>
      <vt:lpstr>PowerPoint 演示文稿</vt:lpstr>
      <vt:lpstr>PowerPoint 演示文稿</vt:lpstr>
      <vt:lpstr>PowerPoint 演示文稿</vt:lpstr>
      <vt:lpstr>Outline</vt:lpstr>
      <vt:lpstr>Part1: Scoring Function f( )</vt:lpstr>
      <vt:lpstr>Part1: Scoring Function f( )</vt:lpstr>
      <vt:lpstr>Part2: Loss Function L( )</vt:lpstr>
      <vt:lpstr>Part3: Negative Sampling S^-</vt:lpstr>
      <vt:lpstr>Outline</vt:lpstr>
      <vt:lpstr>Part4: Regularization r( )</vt:lpstr>
      <vt:lpstr>Part4: Regularization r( )</vt:lpstr>
      <vt:lpstr>Part4: Regularization r( )</vt:lpstr>
      <vt:lpstr>Part4: Regularization r( )</vt:lpstr>
      <vt:lpstr>Part5: Optimization</vt:lpstr>
      <vt:lpstr>Review the Learning Objective</vt:lpstr>
      <vt:lpstr>Outline</vt:lpstr>
      <vt:lpstr>Configuration Space of KGE</vt:lpstr>
      <vt:lpstr>Experiments: searching on original KG</vt:lpstr>
      <vt:lpstr>Experiments: searching on original KG</vt:lpstr>
      <vt:lpstr>Pipeline for KG sampling analysis </vt:lpstr>
      <vt:lpstr>Experiments: searching via KG sampling</vt:lpstr>
      <vt:lpstr>Outline</vt:lpstr>
      <vt:lpstr>Experiments: searching via KG sampling</vt:lpstr>
      <vt:lpstr>Experiments: searching via KG sampling</vt:lpstr>
      <vt:lpstr>Experiments: searching via KG sampling</vt:lpstr>
      <vt:lpstr>Experiments: searching via KG sampling</vt:lpstr>
      <vt:lpstr>Experiments: searching via KG sampling</vt:lpstr>
      <vt:lpstr>Experiments</vt:lpstr>
      <vt:lpstr>Outline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Preparation</dc:title>
  <dc:creator>Zhou Zhanke</dc:creator>
  <cp:lastModifiedBy>Zhou Zhanke</cp:lastModifiedBy>
  <cp:revision>2426</cp:revision>
  <dcterms:created xsi:type="dcterms:W3CDTF">2021-02-08T14:11:51Z</dcterms:created>
  <dcterms:modified xsi:type="dcterms:W3CDTF">2021-07-09T11:11:44Z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2052-3.3.0.5120</vt:lpwstr>
  </property>
</Properties>
</file>