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95" r:id="rId3"/>
    <p:sldId id="296" r:id="rId4"/>
    <p:sldId id="297" r:id="rId5"/>
    <p:sldId id="319" r:id="rId6"/>
    <p:sldId id="315" r:id="rId7"/>
    <p:sldId id="312" r:id="rId8"/>
    <p:sldId id="257" r:id="rId9"/>
    <p:sldId id="321" r:id="rId10"/>
    <p:sldId id="313" r:id="rId11"/>
    <p:sldId id="259" r:id="rId12"/>
    <p:sldId id="276" r:id="rId13"/>
    <p:sldId id="316" r:id="rId14"/>
    <p:sldId id="277" r:id="rId15"/>
    <p:sldId id="265" r:id="rId16"/>
    <p:sldId id="317" r:id="rId17"/>
    <p:sldId id="322" r:id="rId18"/>
    <p:sldId id="263" r:id="rId19"/>
    <p:sldId id="269" r:id="rId20"/>
    <p:sldId id="268" r:id="rId21"/>
    <p:sldId id="270" r:id="rId22"/>
    <p:sldId id="323" r:id="rId23"/>
    <p:sldId id="314" r:id="rId24"/>
    <p:sldId id="320" r:id="rId25"/>
    <p:sldId id="283" r:id="rId26"/>
    <p:sldId id="307" r:id="rId27"/>
    <p:sldId id="324" r:id="rId28"/>
    <p:sldId id="318" r:id="rId29"/>
    <p:sldId id="273" r:id="rId30"/>
    <p:sldId id="325" r:id="rId31"/>
    <p:sldId id="272" r:id="rId32"/>
    <p:sldId id="26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4"/>
    <p:restoredTop sz="94628"/>
  </p:normalViewPr>
  <p:slideViewPr>
    <p:cSldViewPr snapToGrid="0" snapToObjects="1">
      <p:cViewPr varScale="1">
        <p:scale>
          <a:sx n="119" d="100"/>
          <a:sy n="119" d="100"/>
        </p:scale>
        <p:origin x="2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BC33E-88ED-5F42-8469-2B4FC2170EF2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E37F-D51A-344D-9BAA-327F4D87342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810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0832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315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020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4836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571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21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53827-F583-3D42-89C8-9F3178186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22600F0-C317-AA43-8DE9-C88091D89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A4AE6E-C3A9-7C4A-AEA1-8E195366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E2FB95-5188-4149-B940-D50296AD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AE3FE1-662C-6F47-B5CC-D969D2A6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354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D5310-E68C-5141-A4BB-FFFE4D89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F87AC8-83FA-024B-B755-F96AE0E7C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93B06-2484-E141-BA81-084D9CD1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057694-E940-7043-B9CC-78D55BE0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3E270B-72EB-5E40-9CD7-14C15DE5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19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4D01DF-B9A1-5744-87EC-068E4158B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EB9353-0978-1843-ADD0-C9606129D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A5F6B-7A0C-274E-A733-DB6A0FB0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3BB8CC-562D-9149-96DA-45F2FF14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4FA7BC-0D8F-BC41-BBA6-ACD4E238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711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74F05-C702-564A-9DED-0C530B5E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E986D5-1872-2846-A3B2-CCA3FECB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7416E-90AF-CA47-B1E5-A41F55C9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E95AEA-7D54-6045-AD7C-6478F78D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0AC23-7A4C-E847-8D87-30082EDE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974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EF95D-6F06-E344-A6B1-34BD934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26E35-2B82-8247-A49F-8A88DA6AD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D1953B-BAEA-234F-9227-E65DCB1A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AEFE4E-16B7-1343-9D6E-82BF1A54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274262-96C6-744D-8940-A7354179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381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A9015D-F807-0A4B-BCAA-AD579418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A634-B121-FB46-AB49-2FA731430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8CFD4C-C26E-E841-A49E-9FAB2CB49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619E41-1966-454F-B1F7-1577C911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9F484B-5ADB-9349-A0DE-841E597A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AC9536-C25B-B247-B8A9-3765696A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45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02D84-C7D1-CE43-99E1-8A2F0BD8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BD9F48-DE57-9247-8209-2921501E8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BDF00C-ED12-9441-A7BA-00D6490FA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A84F8B0-2B7D-EF44-99AB-B96AC06CA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D08ECC-774C-BC4C-AA6C-FCDD62474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95FD46-84D0-FC48-8F53-ECC3A9FA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1A3513-D024-A742-B27C-65B7B4A8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BEC3B0D-1FD6-204E-993C-BD5159DB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89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F66A13-BEB0-D148-B72A-4D5E739F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8070316-CB69-364A-8478-69A1A542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A0FDDC-02E2-3C43-9612-6123F406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36FCB-EF1E-CD49-B9A7-DBED54A7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608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0131D6-C9AE-AD4D-AA67-FF8A7673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C831C8-2B51-1145-AF5C-2BDC777D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EBA151-EEC0-794F-AB0D-C06D081A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084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93753-E651-5346-BC8A-B792D992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95B2E-189D-994A-8128-0BDE9C81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C31816-3A81-E44E-A727-E85D0DFE7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2B2DD4-1C1D-5F4E-B596-588D3B4E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767997-519E-7D45-BDE7-39346B4DF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6F7F06-5562-E34F-84F1-34F8CCC1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996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58887-EE62-A34E-AC69-99A5FC07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0C28724-D0C8-D049-B55A-4ACAB0AA5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4A3883-05BF-DE49-8169-A0E9E0C7A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609E13-2466-E549-A377-B5DD8E56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CFAA26-6EBB-524A-B238-CC2D6B0F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70D9B0-C0B6-BA4F-98A0-E9C25CF1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276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F16CDA1-808B-094D-B968-259AFB9C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26C5BE-A807-7846-A516-68F0101BC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9CA45-F98C-4B47-9D80-1DD2E94B1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B73DF-D2E4-864C-ACE4-2BC210105C83}" type="datetimeFigureOut">
              <a:rPr kumimoji="1" lang="zh-CN" altLang="en-US" smtClean="0"/>
              <a:t>2021/4/1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999D22-D529-8547-A5A3-CCF52A594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AB585B-B47B-2943-AC43-8388D78DC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15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hankezhou@hust.edu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AutoML-4Paradigm/Interstellar" TargetMode="External"/><Relationship Id="rId5" Type="http://schemas.openxmlformats.org/officeDocument/2006/relationships/hyperlink" Target="https://neurips.cc/virtual/2020/public/poster_722caafb4825ef5d8670710fa29087cf.html" TargetMode="Externa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0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39.png"/><Relationship Id="rId4" Type="http://schemas.openxmlformats.org/officeDocument/2006/relationships/image" Target="../media/image51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emf"/><Relationship Id="rId7" Type="http://schemas.openxmlformats.org/officeDocument/2006/relationships/image" Target="../media/image67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8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8A6A9-FAE3-9146-AB24-353838CDB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33988"/>
          </a:xfrm>
        </p:spPr>
        <p:txBody>
          <a:bodyPr>
            <a:normAutofit/>
          </a:bodyPr>
          <a:lstStyle/>
          <a:p>
            <a:r>
              <a:rPr kumimoji="1" lang="en-US" altLang="zh-CN" sz="3800" dirty="0">
                <a:cs typeface="Adobe Arabic" panose="02040503050201020203" pitchFamily="18" charset="-78"/>
              </a:rPr>
              <a:t>Interstellar: Searching Recurrent Architecture for Knowledge Graph Embedding </a:t>
            </a:r>
            <a:endParaRPr kumimoji="1" lang="zh-CN" altLang="en-US" sz="3800" dirty="0">
              <a:cs typeface="Adobe Arabic" panose="02040503050201020203" pitchFamily="18" charset="-78"/>
            </a:endParaRPr>
          </a:p>
        </p:txBody>
      </p:sp>
      <p:sp>
        <p:nvSpPr>
          <p:cNvPr id="4" name="副标题 5">
            <a:extLst>
              <a:ext uri="{FF2B5EF4-FFF2-40B4-BE49-F238E27FC236}">
                <a16:creationId xmlns:a16="http://schemas.microsoft.com/office/drawing/2014/main" id="{DF34D6F1-FA91-D541-9523-00C4ADC259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CN" sz="2000" dirty="0">
                <a:latin typeface="Gill Sans MT" charset="0"/>
                <a:ea typeface="Gill Sans MT" charset="0"/>
                <a:cs typeface="Gill Sans MT" charset="0"/>
              </a:rPr>
              <a:t>Yongqi Zhang,  Quanming Yao,</a:t>
            </a:r>
            <a:r>
              <a:rPr kumimoji="1" lang="zh-CN" altLang="en-US" sz="20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2000" dirty="0">
                <a:latin typeface="Gill Sans MT" charset="0"/>
                <a:ea typeface="Gill Sans MT" charset="0"/>
                <a:cs typeface="Gill Sans MT" charset="0"/>
              </a:rPr>
              <a:t> Lei Chen</a:t>
            </a:r>
            <a:endParaRPr kumimoji="1" lang="en-US" altLang="zh-CN" sz="2000" baseline="300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CN" sz="2000" dirty="0">
                <a:latin typeface="Gill Sans MT" charset="0"/>
                <a:ea typeface="Gill Sans MT" charset="0"/>
                <a:cs typeface="Gill Sans MT" charset="0"/>
              </a:rPr>
              <a:t>Presenter: Zhanke Zhou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CN" sz="3000" baseline="30000" dirty="0">
                <a:latin typeface="Gill Sans MT" charset="0"/>
                <a:ea typeface="Gill Sans MT" charset="0"/>
                <a:cs typeface="Gill Sans MT" charset="0"/>
                <a:hlinkClick r:id="rId3"/>
              </a:rPr>
              <a:t>zhankezhou@hust.edu.cn</a:t>
            </a:r>
            <a:endParaRPr kumimoji="1" lang="en-US" altLang="zh-CN" sz="3000" baseline="300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CN" sz="3200" baseline="30000" dirty="0">
                <a:latin typeface="Gill Sans MT" charset="0"/>
                <a:ea typeface="Gill Sans MT" charset="0"/>
                <a:cs typeface="Gill Sans MT" charset="0"/>
              </a:rPr>
              <a:t>2021. 04. 01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kumimoji="1" lang="en-US" altLang="zh-CN" sz="3200" baseline="300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A8F71-1DFB-614E-AFE2-C9418E91C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633"/>
            <a:ext cx="3271832" cy="15850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1C97482-03A2-3F45-B101-CDC5F911123A}"/>
              </a:ext>
            </a:extLst>
          </p:cNvPr>
          <p:cNvSpPr/>
          <p:nvPr/>
        </p:nvSpPr>
        <p:spPr>
          <a:xfrm>
            <a:off x="96975" y="6091745"/>
            <a:ext cx="8853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Gill Sans MT" charset="0"/>
                <a:ea typeface="Gill Sans MT" charset="0"/>
                <a:cs typeface="Gill Sans MT" charset="0"/>
              </a:rPr>
              <a:t>Paper: </a:t>
            </a:r>
            <a:r>
              <a:rPr kumimoji="1" lang="en-US" altLang="zh-CN" dirty="0">
                <a:latin typeface="Gill Sans MT" charset="0"/>
                <a:ea typeface="Gill Sans MT" charset="0"/>
                <a:cs typeface="Gill Sans MT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https://neurips.cc/virtual/2020/public/poster_722caafb4825ef5d8670710fa29087cf.html</a:t>
            </a:r>
            <a:endParaRPr kumimoji="1" lang="en-US" altLang="zh-CN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kumimoji="1" lang="en-US" altLang="zh-CN" dirty="0">
                <a:latin typeface="Gill Sans MT" charset="0"/>
                <a:ea typeface="Gill Sans MT" charset="0"/>
                <a:cs typeface="Gill Sans MT" charset="0"/>
              </a:rPr>
              <a:t>Code: </a:t>
            </a:r>
            <a:r>
              <a:rPr lang="en-US" altLang="zh-CN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https://github.com/AutoML-4Paradigm/Interstellar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37489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E28BD3EC-51CA-EC41-906E-FE76DCAC3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16" y="1339076"/>
            <a:ext cx="11042835" cy="52929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" altLang="zh-CN" sz="3400" dirty="0"/>
              <a:t>Disadvantages of current KGE models</a:t>
            </a:r>
          </a:p>
          <a:p>
            <a:r>
              <a:rPr lang="en" altLang="zh-CN" dirty="0"/>
              <a:t>Pure KGE model </a:t>
            </a:r>
            <a:r>
              <a:rPr lang="en-US" altLang="zh-CN" dirty="0"/>
              <a:t>(based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triplet)</a:t>
            </a:r>
            <a:endParaRPr lang="en" altLang="zh-CN" dirty="0"/>
          </a:p>
          <a:p>
            <a:pPr lvl="1"/>
            <a:r>
              <a:rPr lang="en" altLang="zh-CN" dirty="0">
                <a:solidFill>
                  <a:srgbClr val="FF0000"/>
                </a:solidFill>
              </a:rPr>
              <a:t>cannot</a:t>
            </a:r>
            <a:r>
              <a:rPr lang="en" altLang="zh-CN" dirty="0"/>
              <a:t> capture the information among multiple triplets</a:t>
            </a:r>
          </a:p>
          <a:p>
            <a:r>
              <a:rPr lang="en" altLang="zh-CN" dirty="0"/>
              <a:t>RNN</a:t>
            </a:r>
            <a:r>
              <a:rPr lang="en-US" altLang="zh-CN" dirty="0"/>
              <a:t>-based</a:t>
            </a:r>
            <a:r>
              <a:rPr lang="en" altLang="zh-CN" dirty="0"/>
              <a:t> model</a:t>
            </a:r>
            <a:r>
              <a:rPr lang="zh-CN" altLang="en-US" dirty="0"/>
              <a:t> </a:t>
            </a:r>
            <a:r>
              <a:rPr lang="en-US" altLang="zh-CN" dirty="0"/>
              <a:t>(based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paths)</a:t>
            </a:r>
            <a:endParaRPr lang="en" altLang="zh-CN" dirty="0"/>
          </a:p>
          <a:p>
            <a:pPr lvl="1"/>
            <a:r>
              <a:rPr lang="en" altLang="zh-CN" dirty="0"/>
              <a:t>while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" altLang="zh-CN" dirty="0"/>
              <a:t>can capture the long-term information along steps</a:t>
            </a:r>
          </a:p>
          <a:p>
            <a:pPr lvl="1"/>
            <a:r>
              <a:rPr lang="en" altLang="zh-CN" dirty="0"/>
              <a:t>it will </a:t>
            </a:r>
            <a:r>
              <a:rPr lang="en" altLang="zh-CN" dirty="0">
                <a:solidFill>
                  <a:srgbClr val="FF0000"/>
                </a:solidFill>
              </a:rPr>
              <a:t>overlook domain-specific properties </a:t>
            </a:r>
            <a:r>
              <a:rPr lang="en" altLang="zh-CN" dirty="0"/>
              <a:t>like the </a:t>
            </a:r>
            <a:r>
              <a:rPr lang="en" altLang="zh-CN" dirty="0">
                <a:solidFill>
                  <a:srgbClr val="FF0000"/>
                </a:solidFill>
              </a:rPr>
              <a:t>semantics inside each triplet </a:t>
            </a:r>
            <a:r>
              <a:rPr lang="en" altLang="zh-CN" dirty="0"/>
              <a:t>without a customized architecture</a:t>
            </a:r>
          </a:p>
          <a:p>
            <a:r>
              <a:rPr lang="en" altLang="zh-CN" dirty="0"/>
              <a:t>G</a:t>
            </a:r>
            <a:r>
              <a:rPr lang="en-US" altLang="zh-CN" dirty="0"/>
              <a:t>CN-based</a:t>
            </a:r>
            <a:r>
              <a:rPr lang="en" altLang="zh-CN" dirty="0"/>
              <a:t> model</a:t>
            </a:r>
            <a:r>
              <a:rPr lang="zh-CN" altLang="en-US" dirty="0"/>
              <a:t> </a:t>
            </a:r>
            <a:r>
              <a:rPr lang="en-US" altLang="zh-CN" dirty="0"/>
              <a:t>(based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(sub)graphs)</a:t>
            </a:r>
            <a:endParaRPr lang="en" altLang="zh-CN" dirty="0"/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do</a:t>
            </a:r>
            <a:r>
              <a:rPr lang="en" altLang="zh-CN" dirty="0">
                <a:solidFill>
                  <a:srgbClr val="FF0000"/>
                </a:solidFill>
              </a:rPr>
              <a:t> not scale well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" altLang="zh-CN" dirty="0">
                <a:solidFill>
                  <a:srgbClr val="FF0000"/>
                </a:solidFill>
              </a:rPr>
              <a:t>﻿since </a:t>
            </a:r>
            <a:r>
              <a:rPr lang="en" altLang="zh-CN" dirty="0"/>
              <a:t>the entire KG needs to be processed and it has large sample complexity</a:t>
            </a:r>
          </a:p>
          <a:p>
            <a:pPr lvl="1"/>
            <a:r>
              <a:rPr lang="en" altLang="zh-CN" dirty="0"/>
              <a:t>GCN has been theoretically proved to have </a:t>
            </a:r>
            <a:r>
              <a:rPr lang="en" altLang="zh-CN" dirty="0">
                <a:solidFill>
                  <a:srgbClr val="FF0000"/>
                </a:solidFill>
              </a:rPr>
              <a:t>worse generalization guarantee </a:t>
            </a:r>
            <a:r>
              <a:rPr lang="en" altLang="zh-CN" dirty="0"/>
              <a:t>than RNN in sequence learning tasks</a:t>
            </a:r>
          </a:p>
          <a:p>
            <a:pPr lvl="1"/>
            <a:endParaRPr lang="en" altLang="zh-CN" dirty="0"/>
          </a:p>
          <a:p>
            <a:pPr marL="0" indent="0">
              <a:buNone/>
            </a:pPr>
            <a:r>
              <a:rPr lang="en" altLang="zh-CN" sz="3400" dirty="0" err="1"/>
              <a:t>AutoML</a:t>
            </a:r>
            <a:endParaRPr lang="en" altLang="zh-CN" sz="3400" dirty="0"/>
          </a:p>
          <a:p>
            <a:r>
              <a:rPr lang="en" altLang="zh-CN" dirty="0"/>
              <a:t>﻿Inspired by the success of neural architecture search (NAS)</a:t>
            </a:r>
          </a:p>
          <a:p>
            <a:r>
              <a:rPr lang="en" altLang="zh-CN" dirty="0"/>
              <a:t>﻿However, designing the search space for recurrent neural network attracts little attention</a:t>
            </a:r>
          </a:p>
          <a:p>
            <a:pPr lvl="1"/>
            <a:r>
              <a:rPr lang="en" altLang="zh-CN" dirty="0"/>
              <a:t>﻿</a:t>
            </a:r>
            <a:r>
              <a:rPr lang="en-US" altLang="zh-CN" dirty="0"/>
              <a:t>t</a:t>
            </a:r>
            <a:r>
              <a:rPr lang="en" altLang="zh-CN" dirty="0"/>
              <a:t>he searched architectures mainly focus on </a:t>
            </a:r>
            <a:r>
              <a:rPr lang="en" altLang="zh-CN" dirty="0">
                <a:solidFill>
                  <a:srgbClr val="FF0000"/>
                </a:solidFill>
              </a:rPr>
              <a:t>cells</a:t>
            </a:r>
            <a:r>
              <a:rPr lang="en" altLang="zh-CN" dirty="0"/>
              <a:t> rather than </a:t>
            </a:r>
            <a:r>
              <a:rPr lang="en" altLang="zh-CN" dirty="0">
                <a:solidFill>
                  <a:srgbClr val="FF0000"/>
                </a:solidFill>
              </a:rPr>
              <a:t>connections</a:t>
            </a:r>
            <a:r>
              <a:rPr lang="en" altLang="zh-CN" dirty="0"/>
              <a:t> among cells</a:t>
            </a:r>
          </a:p>
          <a:p>
            <a:pPr lvl="1"/>
            <a:endParaRPr lang="en" altLang="zh-CN" i="1" dirty="0"/>
          </a:p>
          <a:p>
            <a:pPr marL="0" indent="0">
              <a:buNone/>
            </a:pPr>
            <a:r>
              <a:rPr lang="en" altLang="zh-CN" sz="3400" i="1" dirty="0">
                <a:solidFill>
                  <a:srgbClr val="7030A0"/>
                </a:solidFill>
              </a:rPr>
              <a:t>Interstellar</a:t>
            </a:r>
            <a:endParaRPr lang="en" altLang="zh-CN" sz="3400" dirty="0">
              <a:solidFill>
                <a:srgbClr val="7030A0"/>
              </a:solidFill>
            </a:endParaRPr>
          </a:p>
          <a:p>
            <a:r>
              <a:rPr lang="en" altLang="zh-CN" dirty="0"/>
              <a:t>propose to search recurrent architectures as the </a:t>
            </a:r>
            <a:r>
              <a:rPr lang="en" altLang="zh-CN" i="1" dirty="0">
                <a:solidFill>
                  <a:srgbClr val="7030A0"/>
                </a:solidFill>
              </a:rPr>
              <a:t>Interstellar</a:t>
            </a:r>
            <a:r>
              <a:rPr lang="en" altLang="zh-CN" dirty="0"/>
              <a:t> to learn from the relational path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BB351C8-7EDE-844B-8B2E-510621F2B045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Motivation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1EA991-B06F-C04E-9B16-9C1BF5D7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5" y="164350"/>
            <a:ext cx="5350624" cy="161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2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A50AA3A-CE3D-D144-A816-F469B98C9C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9066" y="1107607"/>
                <a:ext cx="10816771" cy="4836432"/>
              </a:xfrm>
            </p:spPr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600" dirty="0"/>
                  <a:t>Relational path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kumimoji="1" lang="en-US" altLang="zh-CN" dirty="0"/>
              </a:p>
              <a:p>
                <a:pPr marL="0" indent="0">
                  <a:lnSpc>
                    <a:spcPct val="100000"/>
                  </a:lnSpc>
                  <a:spcBef>
                    <a:spcPts val="2200"/>
                  </a:spcBef>
                  <a:spcAft>
                    <a:spcPts val="600"/>
                  </a:spcAft>
                  <a:buNone/>
                </a:pPr>
                <a:r>
                  <a:rPr kumimoji="1" lang="en-US" altLang="zh-CN" sz="2600" dirty="0"/>
                  <a:t>The Interstellar </a:t>
                </a:r>
                <a:r>
                  <a:rPr kumimoji="1" lang="en-US" altLang="zh-CN" sz="2600" dirty="0">
                    <a:solidFill>
                      <a:srgbClr val="FF0000"/>
                    </a:solidFill>
                  </a:rPr>
                  <a:t>recurrently</a:t>
                </a:r>
                <a:r>
                  <a:rPr kumimoji="1" lang="en-US" altLang="zh-CN" sz="2600" dirty="0"/>
                  <a:t> processes the triples in path by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0" smtClean="0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   ∀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=1…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kumimoji="1" lang="en-US" altLang="zh-CN" dirty="0"/>
              </a:p>
              <a:p>
                <a:pPr marL="0" indent="0">
                  <a:lnSpc>
                    <a:spcPct val="100000"/>
                  </a:lnSpc>
                  <a:spcBef>
                    <a:spcPts val="1600"/>
                  </a:spcBef>
                  <a:buNone/>
                </a:pPr>
                <a:endParaRPr kumimoji="1" lang="en-US" altLang="zh-CN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A50AA3A-CE3D-D144-A816-F469B98C9C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066" y="1107607"/>
                <a:ext cx="10816771" cy="4836432"/>
              </a:xfrm>
              <a:blipFill>
                <a:blip r:embed="rId2"/>
                <a:stretch>
                  <a:fillRect l="-1055" t="-10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9A6F4B37-92E8-6A44-8B99-4EE4B6F3B8AF}"/>
              </a:ext>
            </a:extLst>
          </p:cNvPr>
          <p:cNvSpPr/>
          <p:nvPr/>
        </p:nvSpPr>
        <p:spPr>
          <a:xfrm>
            <a:off x="5364596" y="1494305"/>
            <a:ext cx="1001486" cy="63646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85A3F419-61D3-494E-A828-BF40ECD4DEBA}"/>
              </a:ext>
            </a:extLst>
          </p:cNvPr>
          <p:cNvCxnSpPr>
            <a:cxnSpLocks/>
          </p:cNvCxnSpPr>
          <p:nvPr/>
        </p:nvCxnSpPr>
        <p:spPr>
          <a:xfrm flipH="1">
            <a:off x="2894810" y="2130772"/>
            <a:ext cx="2469786" cy="659131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FF319D58-A80A-1041-B885-4EAD78DE9CD0}"/>
              </a:ext>
            </a:extLst>
          </p:cNvPr>
          <p:cNvCxnSpPr>
            <a:cxnSpLocks/>
          </p:cNvCxnSpPr>
          <p:nvPr/>
        </p:nvCxnSpPr>
        <p:spPr>
          <a:xfrm>
            <a:off x="6366082" y="2130772"/>
            <a:ext cx="2461442" cy="659131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>
            <a:extLst>
              <a:ext uri="{FF2B5EF4-FFF2-40B4-BE49-F238E27FC236}">
                <a16:creationId xmlns:a16="http://schemas.microsoft.com/office/drawing/2014/main" id="{38D011EF-9176-5643-B9D3-E1A0C4BDF974}"/>
              </a:ext>
            </a:extLst>
          </p:cNvPr>
          <p:cNvSpPr/>
          <p:nvPr/>
        </p:nvSpPr>
        <p:spPr>
          <a:xfrm>
            <a:off x="2969446" y="4181499"/>
            <a:ext cx="601327" cy="369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A82BC153-1589-FD4F-AB14-AFBE647ADC8E}"/>
              </a:ext>
            </a:extLst>
          </p:cNvPr>
          <p:cNvCxnSpPr>
            <a:cxnSpLocks/>
            <a:stCxn id="11" idx="0"/>
            <a:endCxn id="9" idx="2"/>
          </p:cNvCxnSpPr>
          <p:nvPr/>
        </p:nvCxnSpPr>
        <p:spPr>
          <a:xfrm flipV="1">
            <a:off x="3269316" y="4550831"/>
            <a:ext cx="794" cy="418059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84F3258-61DB-7145-989D-FEEC5963168B}"/>
                  </a:ext>
                </a:extLst>
              </p:cNvPr>
              <p:cNvSpPr txBox="1"/>
              <p:nvPr/>
            </p:nvSpPr>
            <p:spPr>
              <a:xfrm>
                <a:off x="3116293" y="4968890"/>
                <a:ext cx="306045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84F3258-61DB-7145-989D-FEEC59631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293" y="4968890"/>
                <a:ext cx="306045" cy="307777"/>
              </a:xfrm>
              <a:prstGeom prst="rect">
                <a:avLst/>
              </a:prstGeom>
              <a:blipFill>
                <a:blip r:embed="rId3"/>
                <a:stretch>
                  <a:fillRect l="-12000" r="-4000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0EB6F02-6003-C547-9086-9D59D497D5B4}"/>
                  </a:ext>
                </a:extLst>
              </p:cNvPr>
              <p:cNvSpPr txBox="1"/>
              <p:nvPr/>
            </p:nvSpPr>
            <p:spPr>
              <a:xfrm>
                <a:off x="1898408" y="4212276"/>
                <a:ext cx="347275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0EB6F02-6003-C547-9086-9D59D497D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408" y="4212276"/>
                <a:ext cx="347275" cy="307777"/>
              </a:xfrm>
              <a:prstGeom prst="rect">
                <a:avLst/>
              </a:prstGeom>
              <a:blipFill>
                <a:blip r:embed="rId4"/>
                <a:stretch>
                  <a:fillRect l="-17857" r="-3571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B2774CC9-A970-404B-BFD6-4E67056DCBE5}"/>
              </a:ext>
            </a:extLst>
          </p:cNvPr>
          <p:cNvCxnSpPr>
            <a:cxnSpLocks/>
            <a:stCxn id="9" idx="3"/>
            <a:endCxn id="52" idx="1"/>
          </p:cNvCxnSpPr>
          <p:nvPr/>
        </p:nvCxnSpPr>
        <p:spPr>
          <a:xfrm>
            <a:off x="3570773" y="4366165"/>
            <a:ext cx="641436" cy="0"/>
          </a:xfrm>
          <a:prstGeom prst="straightConnector1">
            <a:avLst/>
          </a:prstGeom>
          <a:ln w="1905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F8E7448-1F00-E54F-B526-EBCFBC4CCB08}"/>
                  </a:ext>
                </a:extLst>
              </p:cNvPr>
              <p:cNvSpPr txBox="1"/>
              <p:nvPr/>
            </p:nvSpPr>
            <p:spPr>
              <a:xfrm>
                <a:off x="4370109" y="4968890"/>
                <a:ext cx="285526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F8E7448-1F00-E54F-B526-EBCFBC4C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109" y="4968890"/>
                <a:ext cx="285526" cy="307777"/>
              </a:xfrm>
              <a:prstGeom prst="rect">
                <a:avLst/>
              </a:prstGeom>
              <a:blipFill>
                <a:blip r:embed="rId5"/>
                <a:stretch>
                  <a:fillRect l="-13043" r="-4348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08001B3E-A0A1-6947-A593-93D5A6598E2D}"/>
              </a:ext>
            </a:extLst>
          </p:cNvPr>
          <p:cNvCxnSpPr>
            <a:cxnSpLocks/>
            <a:stCxn id="16" idx="0"/>
            <a:endCxn id="52" idx="2"/>
          </p:cNvCxnSpPr>
          <p:nvPr/>
        </p:nvCxnSpPr>
        <p:spPr>
          <a:xfrm flipV="1">
            <a:off x="4512872" y="4550831"/>
            <a:ext cx="1" cy="418059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4F7CD213-F09F-1B45-8114-95F10E730AEA}"/>
              </a:ext>
            </a:extLst>
          </p:cNvPr>
          <p:cNvCxnSpPr>
            <a:cxnSpLocks/>
            <a:stCxn id="52" idx="0"/>
            <a:endCxn id="19" idx="2"/>
          </p:cNvCxnSpPr>
          <p:nvPr/>
        </p:nvCxnSpPr>
        <p:spPr>
          <a:xfrm flipH="1" flipV="1">
            <a:off x="4511575" y="3712881"/>
            <a:ext cx="1298" cy="468618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1F12236-6D15-E04F-B754-8F5BBA0623DF}"/>
                  </a:ext>
                </a:extLst>
              </p:cNvPr>
              <p:cNvSpPr txBox="1"/>
              <p:nvPr/>
            </p:nvSpPr>
            <p:spPr>
              <a:xfrm>
                <a:off x="4356789" y="3405104"/>
                <a:ext cx="30957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1F12236-6D15-E04F-B754-8F5BBA062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789" y="3405104"/>
                <a:ext cx="309572" cy="307777"/>
              </a:xfrm>
              <a:prstGeom prst="rect">
                <a:avLst/>
              </a:prstGeom>
              <a:blipFill>
                <a:blip r:embed="rId6"/>
                <a:stretch>
                  <a:fillRect l="-12000" r="-4000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94A7CA97-F4DB-C14E-9B00-4FAD567DD24A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4813536" y="4366165"/>
            <a:ext cx="649087" cy="0"/>
          </a:xfrm>
          <a:prstGeom prst="straightConnector1">
            <a:avLst/>
          </a:prstGeom>
          <a:ln w="19050">
            <a:solidFill>
              <a:srgbClr val="7030A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BAB1110-D409-7D4F-B81B-4ABD03FEC50F}"/>
                  </a:ext>
                </a:extLst>
              </p:cNvPr>
              <p:cNvSpPr txBox="1"/>
              <p:nvPr/>
            </p:nvSpPr>
            <p:spPr>
              <a:xfrm>
                <a:off x="4937790" y="3996833"/>
                <a:ext cx="341311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BAB1110-D409-7D4F-B81B-4ABD03FEC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790" y="3996833"/>
                <a:ext cx="341311" cy="307777"/>
              </a:xfrm>
              <a:prstGeom prst="rect">
                <a:avLst/>
              </a:prstGeom>
              <a:blipFill>
                <a:blip r:embed="rId7"/>
                <a:stretch>
                  <a:fillRect l="-14286" r="-3571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CAAE3AC-1D4E-7142-8828-A8A88767A5A1}"/>
                  </a:ext>
                </a:extLst>
              </p:cNvPr>
              <p:cNvSpPr txBox="1"/>
              <p:nvPr/>
            </p:nvSpPr>
            <p:spPr>
              <a:xfrm>
                <a:off x="5536202" y="4191829"/>
                <a:ext cx="2901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1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zh-CN" altLang="en-US" sz="2000" b="1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CAAE3AC-1D4E-7142-8828-A8A88767A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202" y="4191829"/>
                <a:ext cx="290143" cy="307777"/>
              </a:xfrm>
              <a:prstGeom prst="rect">
                <a:avLst/>
              </a:prstGeom>
              <a:blipFill>
                <a:blip r:embed="rId8"/>
                <a:stretch>
                  <a:fillRect l="-4167" r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1FDA2686-ABB8-4047-ADBF-43C36E40EC19}"/>
                  </a:ext>
                </a:extLst>
              </p:cNvPr>
              <p:cNvSpPr txBox="1"/>
              <p:nvPr/>
            </p:nvSpPr>
            <p:spPr>
              <a:xfrm>
                <a:off x="4651315" y="3397184"/>
                <a:ext cx="4947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1FDA2686-ABB8-4047-ADBF-43C36E40E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315" y="3397184"/>
                <a:ext cx="494751" cy="307777"/>
              </a:xfrm>
              <a:prstGeom prst="rect">
                <a:avLst/>
              </a:prstGeom>
              <a:blipFill>
                <a:blip r:embed="rId9"/>
                <a:stretch>
                  <a:fillRect l="-2500" r="-250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矩形 39">
            <a:extLst>
              <a:ext uri="{FF2B5EF4-FFF2-40B4-BE49-F238E27FC236}">
                <a16:creationId xmlns:a16="http://schemas.microsoft.com/office/drawing/2014/main" id="{B301807D-97FF-FE49-90B1-02D2539013D8}"/>
              </a:ext>
            </a:extLst>
          </p:cNvPr>
          <p:cNvSpPr/>
          <p:nvPr/>
        </p:nvSpPr>
        <p:spPr>
          <a:xfrm>
            <a:off x="2536428" y="3416745"/>
            <a:ext cx="2776213" cy="19240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1EA72992-8BBC-1843-9B6D-3D9C991861F5}"/>
              </a:ext>
            </a:extLst>
          </p:cNvPr>
          <p:cNvSpPr/>
          <p:nvPr/>
        </p:nvSpPr>
        <p:spPr>
          <a:xfrm>
            <a:off x="4212209" y="4181499"/>
            <a:ext cx="601327" cy="369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cxnSp>
        <p:nvCxnSpPr>
          <p:cNvPr id="82" name="直线箭头连接符 81">
            <a:extLst>
              <a:ext uri="{FF2B5EF4-FFF2-40B4-BE49-F238E27FC236}">
                <a16:creationId xmlns:a16="http://schemas.microsoft.com/office/drawing/2014/main" id="{B624921D-B5E2-664C-8912-C856B2DECCDE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2245683" y="4366165"/>
            <a:ext cx="723763" cy="0"/>
          </a:xfrm>
          <a:prstGeom prst="straightConnector1">
            <a:avLst/>
          </a:prstGeom>
          <a:ln w="19050">
            <a:solidFill>
              <a:srgbClr val="7030A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圆角矩形 84">
            <a:extLst>
              <a:ext uri="{FF2B5EF4-FFF2-40B4-BE49-F238E27FC236}">
                <a16:creationId xmlns:a16="http://schemas.microsoft.com/office/drawing/2014/main" id="{F14AD61C-4728-A84E-A727-B0E9D3DEBA84}"/>
              </a:ext>
            </a:extLst>
          </p:cNvPr>
          <p:cNvSpPr/>
          <p:nvPr/>
        </p:nvSpPr>
        <p:spPr>
          <a:xfrm>
            <a:off x="6638026" y="4177146"/>
            <a:ext cx="601327" cy="369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cxnSp>
        <p:nvCxnSpPr>
          <p:cNvPr id="86" name="直线箭头连接符 85">
            <a:extLst>
              <a:ext uri="{FF2B5EF4-FFF2-40B4-BE49-F238E27FC236}">
                <a16:creationId xmlns:a16="http://schemas.microsoft.com/office/drawing/2014/main" id="{B332F1CB-9931-9148-B245-73CE592BE1A3}"/>
              </a:ext>
            </a:extLst>
          </p:cNvPr>
          <p:cNvCxnSpPr>
            <a:cxnSpLocks/>
            <a:stCxn id="87" idx="0"/>
            <a:endCxn id="85" idx="2"/>
          </p:cNvCxnSpPr>
          <p:nvPr/>
        </p:nvCxnSpPr>
        <p:spPr>
          <a:xfrm flipH="1" flipV="1">
            <a:off x="6938690" y="4546478"/>
            <a:ext cx="7349" cy="422412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AB69BA11-10FF-DD4C-9116-E54270E071B4}"/>
                  </a:ext>
                </a:extLst>
              </p:cNvPr>
              <p:cNvSpPr txBox="1"/>
              <p:nvPr/>
            </p:nvSpPr>
            <p:spPr>
              <a:xfrm>
                <a:off x="6801159" y="4968890"/>
                <a:ext cx="289759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AB69BA11-10FF-DD4C-9116-E54270E07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159" y="4968890"/>
                <a:ext cx="289759" cy="307777"/>
              </a:xfrm>
              <a:prstGeom prst="rect">
                <a:avLst/>
              </a:prstGeom>
              <a:blipFill>
                <a:blip r:embed="rId10"/>
                <a:stretch>
                  <a:fillRect l="-8333" r="-4167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线箭头连接符 87">
            <a:extLst>
              <a:ext uri="{FF2B5EF4-FFF2-40B4-BE49-F238E27FC236}">
                <a16:creationId xmlns:a16="http://schemas.microsoft.com/office/drawing/2014/main" id="{02AEE9A6-0C97-B340-A463-7CDAAC6B63BC}"/>
              </a:ext>
            </a:extLst>
          </p:cNvPr>
          <p:cNvCxnSpPr>
            <a:cxnSpLocks/>
            <a:stCxn id="85" idx="3"/>
            <a:endCxn id="98" idx="1"/>
          </p:cNvCxnSpPr>
          <p:nvPr/>
        </p:nvCxnSpPr>
        <p:spPr>
          <a:xfrm>
            <a:off x="7239353" y="4361812"/>
            <a:ext cx="641436" cy="0"/>
          </a:xfrm>
          <a:prstGeom prst="straightConnector1">
            <a:avLst/>
          </a:prstGeom>
          <a:ln w="1905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72E82A06-E014-8F42-BC9A-498BBA5EC022}"/>
                  </a:ext>
                </a:extLst>
              </p:cNvPr>
              <p:cNvSpPr txBox="1"/>
              <p:nvPr/>
            </p:nvSpPr>
            <p:spPr>
              <a:xfrm>
                <a:off x="8046831" y="4968890"/>
                <a:ext cx="269241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72E82A06-E014-8F42-BC9A-498BBA5EC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831" y="4968890"/>
                <a:ext cx="269241" cy="307777"/>
              </a:xfrm>
              <a:prstGeom prst="rect">
                <a:avLst/>
              </a:prstGeom>
              <a:blipFill>
                <a:blip r:embed="rId11"/>
                <a:stretch>
                  <a:fillRect l="-9091" r="-4545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直线箭头连接符 89">
            <a:extLst>
              <a:ext uri="{FF2B5EF4-FFF2-40B4-BE49-F238E27FC236}">
                <a16:creationId xmlns:a16="http://schemas.microsoft.com/office/drawing/2014/main" id="{01AAB4A3-F23F-F74D-AB2F-071392FC7FC5}"/>
              </a:ext>
            </a:extLst>
          </p:cNvPr>
          <p:cNvCxnSpPr>
            <a:cxnSpLocks/>
            <a:stCxn id="89" idx="0"/>
            <a:endCxn id="98" idx="2"/>
          </p:cNvCxnSpPr>
          <p:nvPr/>
        </p:nvCxnSpPr>
        <p:spPr>
          <a:xfrm flipV="1">
            <a:off x="8181452" y="4546478"/>
            <a:ext cx="1" cy="422412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线箭头连接符 90">
            <a:extLst>
              <a:ext uri="{FF2B5EF4-FFF2-40B4-BE49-F238E27FC236}">
                <a16:creationId xmlns:a16="http://schemas.microsoft.com/office/drawing/2014/main" id="{6C72F4ED-F7F5-C642-9B94-C279BC18AFBD}"/>
              </a:ext>
            </a:extLst>
          </p:cNvPr>
          <p:cNvCxnSpPr>
            <a:cxnSpLocks/>
            <a:stCxn id="98" idx="0"/>
            <a:endCxn id="92" idx="2"/>
          </p:cNvCxnSpPr>
          <p:nvPr/>
        </p:nvCxnSpPr>
        <p:spPr>
          <a:xfrm flipV="1">
            <a:off x="8181453" y="3712881"/>
            <a:ext cx="5838" cy="464265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0F9819A-1AF1-5E4E-9A65-96200B717E9E}"/>
                  </a:ext>
                </a:extLst>
              </p:cNvPr>
              <p:cNvSpPr txBox="1"/>
              <p:nvPr/>
            </p:nvSpPr>
            <p:spPr>
              <a:xfrm>
                <a:off x="8040648" y="3405104"/>
                <a:ext cx="293285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0F9819A-1AF1-5E4E-9A65-96200B717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648" y="3405104"/>
                <a:ext cx="293285" cy="307777"/>
              </a:xfrm>
              <a:prstGeom prst="rect">
                <a:avLst/>
              </a:prstGeom>
              <a:blipFill>
                <a:blip r:embed="rId12"/>
                <a:stretch>
                  <a:fillRect l="-12500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直线箭头连接符 92">
            <a:extLst>
              <a:ext uri="{FF2B5EF4-FFF2-40B4-BE49-F238E27FC236}">
                <a16:creationId xmlns:a16="http://schemas.microsoft.com/office/drawing/2014/main" id="{5F95D30B-0BC7-5346-830F-637DD30EF544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8482116" y="4361812"/>
            <a:ext cx="819757" cy="0"/>
          </a:xfrm>
          <a:prstGeom prst="straightConnector1">
            <a:avLst/>
          </a:prstGeom>
          <a:ln w="19050">
            <a:solidFill>
              <a:srgbClr val="7030A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6FA9EFA1-8B71-0E41-853B-67DBFF53DC77}"/>
                  </a:ext>
                </a:extLst>
              </p:cNvPr>
              <p:cNvSpPr txBox="1"/>
              <p:nvPr/>
            </p:nvSpPr>
            <p:spPr>
              <a:xfrm>
                <a:off x="8609571" y="4023257"/>
                <a:ext cx="325025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6FA9EFA1-8B71-0E41-853B-67DBFF53D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571" y="4023257"/>
                <a:ext cx="325025" cy="307777"/>
              </a:xfrm>
              <a:prstGeom prst="rect">
                <a:avLst/>
              </a:prstGeom>
              <a:blipFill>
                <a:blip r:embed="rId13"/>
                <a:stretch>
                  <a:fillRect l="-14815" r="-3704" b="-16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4D46E82F-D5A4-B24A-9620-2AF2A3A04466}"/>
                  </a:ext>
                </a:extLst>
              </p:cNvPr>
              <p:cNvSpPr txBox="1"/>
              <p:nvPr/>
            </p:nvSpPr>
            <p:spPr>
              <a:xfrm>
                <a:off x="9339026" y="4191829"/>
                <a:ext cx="2901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1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zh-CN" altLang="en-US" sz="2000" b="1" dirty="0"/>
              </a:p>
            </p:txBody>
          </p:sp>
        </mc:Choice>
        <mc:Fallback xmlns="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4D46E82F-D5A4-B24A-9620-2AF2A3A04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026" y="4191829"/>
                <a:ext cx="290143" cy="307777"/>
              </a:xfrm>
              <a:prstGeom prst="rect">
                <a:avLst/>
              </a:prstGeom>
              <a:blipFill>
                <a:blip r:embed="rId14"/>
                <a:stretch>
                  <a:fillRect l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51D5089-CDE1-BD4B-876B-21C469B29565}"/>
                  </a:ext>
                </a:extLst>
              </p:cNvPr>
              <p:cNvSpPr txBox="1"/>
              <p:nvPr/>
            </p:nvSpPr>
            <p:spPr>
              <a:xfrm>
                <a:off x="8329128" y="3419082"/>
                <a:ext cx="7177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kumimoji="1" lang="zh-CN" alt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651D5089-CDE1-BD4B-876B-21C469B29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128" y="3419082"/>
                <a:ext cx="717761" cy="307777"/>
              </a:xfrm>
              <a:prstGeom prst="rect">
                <a:avLst/>
              </a:prstGeom>
              <a:blipFill>
                <a:blip r:embed="rId15"/>
                <a:stretch>
                  <a:fillRect r="-1724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矩形 96">
            <a:extLst>
              <a:ext uri="{FF2B5EF4-FFF2-40B4-BE49-F238E27FC236}">
                <a16:creationId xmlns:a16="http://schemas.microsoft.com/office/drawing/2014/main" id="{0D72B44F-2C6F-A747-91CD-5C70F7960D36}"/>
              </a:ext>
            </a:extLst>
          </p:cNvPr>
          <p:cNvSpPr/>
          <p:nvPr/>
        </p:nvSpPr>
        <p:spPr>
          <a:xfrm>
            <a:off x="6168315" y="3416745"/>
            <a:ext cx="2878574" cy="19240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98" name="圆角矩形 97">
            <a:extLst>
              <a:ext uri="{FF2B5EF4-FFF2-40B4-BE49-F238E27FC236}">
                <a16:creationId xmlns:a16="http://schemas.microsoft.com/office/drawing/2014/main" id="{F27578B2-A61C-9944-B001-C0FFA4B444BE}"/>
              </a:ext>
            </a:extLst>
          </p:cNvPr>
          <p:cNvSpPr/>
          <p:nvPr/>
        </p:nvSpPr>
        <p:spPr>
          <a:xfrm>
            <a:off x="7880789" y="4177146"/>
            <a:ext cx="601327" cy="369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cxnSp>
        <p:nvCxnSpPr>
          <p:cNvPr id="99" name="直线箭头连接符 98">
            <a:extLst>
              <a:ext uri="{FF2B5EF4-FFF2-40B4-BE49-F238E27FC236}">
                <a16:creationId xmlns:a16="http://schemas.microsoft.com/office/drawing/2014/main" id="{07391658-42E0-9D48-8779-B27A91F97EDB}"/>
              </a:ext>
            </a:extLst>
          </p:cNvPr>
          <p:cNvCxnSpPr>
            <a:cxnSpLocks/>
            <a:endCxn id="85" idx="1"/>
          </p:cNvCxnSpPr>
          <p:nvPr/>
        </p:nvCxnSpPr>
        <p:spPr>
          <a:xfrm>
            <a:off x="5950706" y="4361812"/>
            <a:ext cx="687320" cy="0"/>
          </a:xfrm>
          <a:prstGeom prst="straightConnector1">
            <a:avLst/>
          </a:prstGeom>
          <a:ln w="19050">
            <a:solidFill>
              <a:srgbClr val="7030A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图片 101">
            <a:extLst>
              <a:ext uri="{FF2B5EF4-FFF2-40B4-BE49-F238E27FC236}">
                <a16:creationId xmlns:a16="http://schemas.microsoft.com/office/drawing/2014/main" id="{12039AD8-5833-804B-BB75-6293D511472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6484"/>
          <a:stretch/>
        </p:blipFill>
        <p:spPr>
          <a:xfrm>
            <a:off x="9864143" y="3429000"/>
            <a:ext cx="2162429" cy="1911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D5ECADED-AD1E-B94B-9B73-21FF159F003A}"/>
                  </a:ext>
                </a:extLst>
              </p:cNvPr>
              <p:cNvSpPr/>
              <p:nvPr/>
            </p:nvSpPr>
            <p:spPr>
              <a:xfrm>
                <a:off x="1914665" y="5817114"/>
                <a:ext cx="782336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zh-CN" sz="2600" dirty="0"/>
                  <a:t>How to </a:t>
                </a:r>
                <a:r>
                  <a:rPr kumimoji="1" lang="en-US" altLang="zh-CN" sz="2600" dirty="0">
                    <a:solidFill>
                      <a:srgbClr val="FF0000"/>
                    </a:solidFill>
                  </a:rPr>
                  <a:t>adaptively</a:t>
                </a:r>
                <a:r>
                  <a:rPr kumimoji="1" lang="en-US" altLang="zh-CN" sz="2600" dirty="0"/>
                  <a:t> model </a:t>
                </a:r>
                <a14:m>
                  <m:oMath xmlns:m="http://schemas.openxmlformats.org/officeDocument/2006/math">
                    <m:r>
                      <a:rPr kumimoji="1" lang="en-US" altLang="zh-CN" sz="2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zh-CN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600" i="1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kumimoji="1" lang="en-US" altLang="zh-CN" sz="2600" dirty="0"/>
                  <a:t> in different KG scenarios?</a:t>
                </a:r>
              </a:p>
            </p:txBody>
          </p:sp>
        </mc:Choice>
        <mc:Fallback xmlns=""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D5ECADED-AD1E-B94B-9B73-21FF159F00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65" y="5817114"/>
                <a:ext cx="7823360" cy="492443"/>
              </a:xfrm>
              <a:prstGeom prst="rect">
                <a:avLst/>
              </a:prstGeom>
              <a:blipFill>
                <a:blip r:embed="rId17"/>
                <a:stretch>
                  <a:fillRect l="-810" t="-10000" r="-972" b="-3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标题 1">
            <a:extLst>
              <a:ext uri="{FF2B5EF4-FFF2-40B4-BE49-F238E27FC236}">
                <a16:creationId xmlns:a16="http://schemas.microsoft.com/office/drawing/2014/main" id="{2C41E86B-6AF2-904A-9FD5-B01E51CFA03A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Definition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55DC59A9-15E5-FF4B-9F42-825D3C4A601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55052"/>
          <a:stretch/>
        </p:blipFill>
        <p:spPr>
          <a:xfrm>
            <a:off x="6054358" y="108305"/>
            <a:ext cx="5914156" cy="1089602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21EB7C0E-D039-BD41-9A91-00861C1224E0}"/>
              </a:ext>
            </a:extLst>
          </p:cNvPr>
          <p:cNvSpPr/>
          <p:nvPr/>
        </p:nvSpPr>
        <p:spPr>
          <a:xfrm>
            <a:off x="1898408" y="5683750"/>
            <a:ext cx="7965735" cy="784235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37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/>
      <p:bldP spid="12" grpId="0"/>
      <p:bldP spid="16" grpId="0"/>
      <p:bldP spid="19" grpId="0"/>
      <p:bldP spid="21" grpId="0"/>
      <p:bldP spid="22" grpId="0"/>
      <p:bldP spid="34" grpId="0"/>
      <p:bldP spid="40" grpId="0" animBg="1"/>
      <p:bldP spid="52" grpId="0" animBg="1"/>
      <p:bldP spid="85" grpId="0" animBg="1"/>
      <p:bldP spid="87" grpId="0"/>
      <p:bldP spid="89" grpId="0"/>
      <p:bldP spid="92" grpId="0"/>
      <p:bldP spid="94" grpId="0"/>
      <p:bldP spid="95" grpId="0"/>
      <p:bldP spid="96" grpId="0"/>
      <p:bldP spid="97" grpId="0" animBg="1"/>
      <p:bldP spid="98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C8BC1DE1-B08B-6646-AF96-81DC7A78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89" y="3920877"/>
            <a:ext cx="4766788" cy="2600798"/>
          </a:xfrm>
          <a:prstGeom prst="rect">
            <a:avLst/>
          </a:prstGeom>
        </p:spPr>
      </p:pic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14C26AA0-5617-D749-9A8B-97311B4AE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47585" y="1216754"/>
            <a:ext cx="6875472" cy="30705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947CAE-62F2-0A4B-8B84-677DF7104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03" y="1228043"/>
            <a:ext cx="3524360" cy="165462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BFAA2FB-3CE5-E54C-B8FF-C324A82C83BC}"/>
              </a:ext>
            </a:extLst>
          </p:cNvPr>
          <p:cNvSpPr txBox="1"/>
          <p:nvPr/>
        </p:nvSpPr>
        <p:spPr>
          <a:xfrm>
            <a:off x="7187052" y="4395287"/>
            <a:ext cx="244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Detailed search space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2AEA6F28-6103-204C-9978-EE3CAB30F534}"/>
              </a:ext>
            </a:extLst>
          </p:cNvPr>
          <p:cNvSpPr txBox="1">
            <a:spLocks/>
          </p:cNvSpPr>
          <p:nvPr/>
        </p:nvSpPr>
        <p:spPr>
          <a:xfrm>
            <a:off x="170555" y="-69493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Search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Space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42D99E1-DF5C-D345-8CD2-2348621CCEC1}"/>
              </a:ext>
            </a:extLst>
          </p:cNvPr>
          <p:cNvSpPr txBox="1"/>
          <p:nvPr/>
        </p:nvSpPr>
        <p:spPr>
          <a:xfrm>
            <a:off x="1153452" y="3166427"/>
            <a:ext cx="24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/>
              <a:t>search the </a:t>
            </a:r>
            <a:r>
              <a:rPr kumimoji="1" lang="en" altLang="zh-CN" dirty="0">
                <a:solidFill>
                  <a:srgbClr val="FF0000"/>
                </a:solidFill>
              </a:rPr>
              <a:t>connections</a:t>
            </a:r>
            <a:r>
              <a:rPr kumimoji="1" lang="en" altLang="zh-CN" dirty="0"/>
              <a:t> i.e.</a:t>
            </a:r>
            <a:r>
              <a:rPr kumimoji="1" lang="en-US" altLang="zh-CN" dirty="0"/>
              <a:t>,</a:t>
            </a:r>
            <a:r>
              <a:rPr kumimoji="1" lang="en" altLang="zh-CN" dirty="0"/>
              <a:t> the dashed lines</a:t>
            </a:r>
            <a:endParaRPr kumimoji="1" lang="zh-CN" altLang="en-US" dirty="0"/>
          </a:p>
        </p:txBody>
      </p:sp>
      <p:cxnSp>
        <p:nvCxnSpPr>
          <p:cNvPr id="25" name="曲线连接符 24">
            <a:extLst>
              <a:ext uri="{FF2B5EF4-FFF2-40B4-BE49-F238E27FC236}">
                <a16:creationId xmlns:a16="http://schemas.microsoft.com/office/drawing/2014/main" id="{33DC1EA3-E523-894D-98FB-BC8BDF9D49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92619" y="3453689"/>
            <a:ext cx="1654629" cy="12700"/>
          </a:xfrm>
          <a:prstGeom prst="curvedConnector5">
            <a:avLst>
              <a:gd name="adj1" fmla="val 23026"/>
              <a:gd name="adj2" fmla="val 6075402"/>
              <a:gd name="adj3" fmla="val 83961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6AE2A3F3-61E2-2647-86B8-3C31AA27A1EF}"/>
              </a:ext>
            </a:extLst>
          </p:cNvPr>
          <p:cNvSpPr txBox="1"/>
          <p:nvPr/>
        </p:nvSpPr>
        <p:spPr>
          <a:xfrm>
            <a:off x="6267797" y="154713"/>
            <a:ext cx="6018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400" dirty="0"/>
              <a:t>﻿Compared with standard RNNs, which recurrently model each input vectors, </a:t>
            </a:r>
          </a:p>
          <a:p>
            <a:r>
              <a:rPr kumimoji="1" lang="en" altLang="zh-CN" sz="1400" dirty="0"/>
              <a:t>the Interstellar models the relational path with triplets as basic unit. </a:t>
            </a:r>
          </a:p>
          <a:p>
            <a:r>
              <a:rPr kumimoji="1" lang="en" altLang="zh-CN" sz="1400" dirty="0"/>
              <a:t>In this way, we can determine how to model </a:t>
            </a:r>
            <a:r>
              <a:rPr kumimoji="1" lang="en" altLang="zh-CN" sz="1400" dirty="0">
                <a:solidFill>
                  <a:srgbClr val="FF0000"/>
                </a:solidFill>
              </a:rPr>
              <a:t>short-term information inside each triplet </a:t>
            </a:r>
            <a:r>
              <a:rPr kumimoji="1" lang="en" altLang="zh-CN" sz="1400" dirty="0"/>
              <a:t>and what </a:t>
            </a:r>
            <a:r>
              <a:rPr kumimoji="1" lang="en" altLang="zh-CN" sz="1400" dirty="0">
                <a:solidFill>
                  <a:srgbClr val="FF0000"/>
                </a:solidFill>
              </a:rPr>
              <a:t>long-term information should be passed along the triplets</a:t>
            </a:r>
            <a:r>
              <a:rPr kumimoji="1" lang="en" altLang="zh-CN" sz="1400" dirty="0"/>
              <a:t>.</a:t>
            </a:r>
            <a:endParaRPr kumimoji="1"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DA8AAD22-9EA4-9C48-BCDA-0AFF136DD616}"/>
                  </a:ext>
                </a:extLst>
              </p:cNvPr>
              <p:cNvSpPr/>
              <p:nvPr/>
            </p:nvSpPr>
            <p:spPr>
              <a:xfrm>
                <a:off x="595372" y="1211418"/>
                <a:ext cx="25519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DA8AAD22-9EA4-9C48-BCDA-0AFF136DD6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72" y="1211418"/>
                <a:ext cx="255191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BF16882C-19AB-8346-B454-CCE9210CE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797" y="4795397"/>
            <a:ext cx="4111080" cy="18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59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C8BC1DE1-B08B-6646-AF96-81DC7A78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61" y="1133593"/>
            <a:ext cx="4207062" cy="22954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AADDF2-BEE5-7242-83DE-7DF81F618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18" y="1533703"/>
            <a:ext cx="4111080" cy="181217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BFAA2FB-3CE5-E54C-B8FF-C324A82C83BC}"/>
              </a:ext>
            </a:extLst>
          </p:cNvPr>
          <p:cNvSpPr txBox="1"/>
          <p:nvPr/>
        </p:nvSpPr>
        <p:spPr>
          <a:xfrm>
            <a:off x="6638637" y="1133593"/>
            <a:ext cx="244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Detailed search space</a:t>
            </a:r>
            <a:endParaRPr kumimoji="1" lang="zh-CN" altLang="en-US" sz="2000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2AEA6F28-6103-204C-9978-EE3CAB30F534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Search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Space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EAE7967-8384-FA4B-983A-4FE02869FF5A}"/>
              </a:ext>
            </a:extLst>
          </p:cNvPr>
          <p:cNvSpPr txBox="1"/>
          <p:nvPr/>
        </p:nvSpPr>
        <p:spPr>
          <a:xfrm>
            <a:off x="809560" y="4111426"/>
            <a:ext cx="420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Bi-level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Optimization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Problem:</a:t>
            </a:r>
            <a:endParaRPr kumimoji="1"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B5628E-F55F-DB42-AF97-546B77EC0C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812"/>
          <a:stretch/>
        </p:blipFill>
        <p:spPr>
          <a:xfrm>
            <a:off x="3400944" y="4538796"/>
            <a:ext cx="5166194" cy="6858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BA7105-3717-DA42-8D41-7D5A7F63C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54"/>
          <a:stretch/>
        </p:blipFill>
        <p:spPr>
          <a:xfrm>
            <a:off x="3481942" y="5171991"/>
            <a:ext cx="5004197" cy="6858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127877F-304D-EB4C-BAB5-E73E66AAD633}"/>
              </a:ext>
            </a:extLst>
          </p:cNvPr>
          <p:cNvSpPr txBox="1"/>
          <p:nvPr/>
        </p:nvSpPr>
        <p:spPr>
          <a:xfrm>
            <a:off x="809560" y="5327211"/>
            <a:ext cx="2500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i="1" dirty="0"/>
              <a:t>α</a:t>
            </a:r>
            <a:r>
              <a:rPr kumimoji="1" lang="en-US" altLang="zh-CN" i="1" dirty="0"/>
              <a:t>:</a:t>
            </a:r>
            <a:r>
              <a:rPr kumimoji="1" lang="zh-CN" altLang="en-US" i="1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architecture</a:t>
            </a:r>
            <a:r>
              <a:rPr kumimoji="1" lang="zh-CN" altLang="en-US" dirty="0"/>
              <a:t> </a:t>
            </a:r>
            <a:endParaRPr kumimoji="1" lang="en" altLang="zh-CN" dirty="0"/>
          </a:p>
          <a:p>
            <a:r>
              <a:rPr kumimoji="1" lang="en" altLang="zh-CN" i="1" dirty="0"/>
              <a:t>F﻿</a:t>
            </a:r>
            <a:r>
              <a:rPr kumimoji="1" lang="en-US" altLang="zh-CN" i="1" dirty="0"/>
              <a:t>:</a:t>
            </a:r>
            <a:r>
              <a:rPr kumimoji="1" lang="zh-CN" altLang="en-US" i="1" dirty="0"/>
              <a:t> </a:t>
            </a:r>
            <a:r>
              <a:rPr kumimoji="1" lang="en-US" altLang="zh-CN" dirty="0"/>
              <a:t>learnable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weights</a:t>
            </a:r>
            <a:endParaRPr kumimoji="1" lang="en" altLang="zh-CN" dirty="0"/>
          </a:p>
          <a:p>
            <a:r>
              <a:rPr kumimoji="1" lang="en" altLang="zh-CN" i="1" dirty="0"/>
              <a:t>M</a:t>
            </a:r>
            <a:r>
              <a:rPr kumimoji="1" lang="en-US" altLang="zh-CN" i="1" dirty="0"/>
              <a:t>:</a:t>
            </a:r>
            <a:r>
              <a:rPr kumimoji="1" lang="en" altLang="zh-CN" i="1" dirty="0"/>
              <a:t> </a:t>
            </a:r>
            <a:r>
              <a:rPr kumimoji="1" lang="en" altLang="zh-CN" dirty="0"/>
              <a:t>measurement on </a:t>
            </a:r>
            <a:r>
              <a:rPr kumimoji="1" lang="en" altLang="zh-CN" dirty="0" err="1"/>
              <a:t>G</a:t>
            </a:r>
            <a:r>
              <a:rPr kumimoji="1" lang="en" altLang="zh-CN" baseline="-25000" dirty="0" err="1"/>
              <a:t>val</a:t>
            </a:r>
            <a:r>
              <a:rPr kumimoji="1" lang="en" altLang="zh-CN" dirty="0"/>
              <a:t> </a:t>
            </a:r>
          </a:p>
          <a:p>
            <a:r>
              <a:rPr kumimoji="1" lang="en" altLang="zh-CN" i="1" dirty="0"/>
              <a:t>L</a:t>
            </a:r>
            <a:r>
              <a:rPr kumimoji="1" lang="en-US" altLang="zh-CN" i="1" dirty="0"/>
              <a:t>:</a:t>
            </a:r>
            <a:r>
              <a:rPr kumimoji="1" lang="en" altLang="zh-CN" dirty="0"/>
              <a:t> loss on </a:t>
            </a:r>
            <a:r>
              <a:rPr kumimoji="1" lang="en" altLang="zh-CN" dirty="0" err="1"/>
              <a:t>G</a:t>
            </a:r>
            <a:r>
              <a:rPr kumimoji="1" lang="en" altLang="zh-CN" baseline="-25000" dirty="0" err="1"/>
              <a:t>tra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85C1C0-766F-B34E-93F5-C7273FB7121C}"/>
              </a:ext>
            </a:extLst>
          </p:cNvPr>
          <p:cNvSpPr txBox="1"/>
          <p:nvPr/>
        </p:nvSpPr>
        <p:spPr>
          <a:xfrm>
            <a:off x="6083529" y="3801950"/>
            <a:ext cx="5992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dirty="0">
                <a:solidFill>
                  <a:srgbClr val="FF0000"/>
                </a:solidFill>
              </a:rPr>
              <a:t>﻿</a:t>
            </a:r>
            <a:r>
              <a:rPr kumimoji="1" lang="en-US" altLang="zh-CN" sz="2400" dirty="0">
                <a:solidFill>
                  <a:srgbClr val="FF0000"/>
                </a:solidFill>
              </a:rPr>
              <a:t>H</a:t>
            </a:r>
            <a:r>
              <a:rPr kumimoji="1" lang="en" altLang="zh-CN" sz="2400" dirty="0">
                <a:solidFill>
                  <a:srgbClr val="FF0000"/>
                </a:solidFill>
              </a:rPr>
              <a:t>ow to efficiently search the architectures? </a:t>
            </a:r>
            <a:r>
              <a:rPr kumimoji="1" lang="en-US" altLang="zh-CN" sz="2400" dirty="0">
                <a:solidFill>
                  <a:srgbClr val="FF0000"/>
                </a:solidFill>
              </a:rPr>
              <a:t>🤔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D54DD9B-38B7-5644-A66F-2B4AA563E226}"/>
              </a:ext>
            </a:extLst>
          </p:cNvPr>
          <p:cNvSpPr txBox="1"/>
          <p:nvPr/>
        </p:nvSpPr>
        <p:spPr>
          <a:xfrm>
            <a:off x="10068516" y="1874595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﻿</a:t>
            </a:r>
            <a:r>
              <a:rPr kumimoji="1" lang="en-US" altLang="zh-CN" dirty="0"/>
              <a:t>4</a:t>
            </a:r>
            <a:r>
              <a:rPr kumimoji="1" lang="en-US" altLang="zh-CN" baseline="30000" dirty="0"/>
              <a:t>2</a:t>
            </a:r>
            <a:r>
              <a:rPr kumimoji="1" lang="en-US" altLang="zh-CN" dirty="0"/>
              <a:t> × 4</a:t>
            </a:r>
            <a:r>
              <a:rPr kumimoji="1" lang="en-US" altLang="zh-CN" baseline="30000" dirty="0"/>
              <a:t>3</a:t>
            </a:r>
            <a:r>
              <a:rPr kumimoji="1" lang="en-US" altLang="zh-CN" dirty="0"/>
              <a:t> = 1024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00E265-56EA-7949-B176-8963C2C32D46}"/>
              </a:ext>
            </a:extLst>
          </p:cNvPr>
          <p:cNvSpPr txBox="1"/>
          <p:nvPr/>
        </p:nvSpPr>
        <p:spPr>
          <a:xfrm>
            <a:off x="10068516" y="270405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﻿</a:t>
            </a:r>
            <a:r>
              <a:rPr kumimoji="1" lang="en-US" altLang="zh-CN" dirty="0"/>
              <a:t>3</a:t>
            </a:r>
            <a:r>
              <a:rPr kumimoji="1" lang="en-US" altLang="zh-CN" baseline="30000" dirty="0"/>
              <a:t>2</a:t>
            </a:r>
            <a:r>
              <a:rPr kumimoji="1" lang="en-US" altLang="zh-CN" dirty="0"/>
              <a:t> × 2</a:t>
            </a:r>
            <a:r>
              <a:rPr kumimoji="1" lang="en-US" altLang="zh-CN" baseline="30000" dirty="0"/>
              <a:t>6</a:t>
            </a:r>
            <a:r>
              <a:rPr kumimoji="1" lang="en-US" altLang="zh-CN" dirty="0"/>
              <a:t> = 576</a:t>
            </a:r>
            <a:endParaRPr kumimoji="1"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DF28335-68EA-4D42-982B-5199DBD9653E}"/>
              </a:ext>
            </a:extLst>
          </p:cNvPr>
          <p:cNvSpPr txBox="1"/>
          <p:nvPr/>
        </p:nvSpPr>
        <p:spPr>
          <a:xfrm>
            <a:off x="9079542" y="3375880"/>
            <a:ext cx="2868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>
                <a:solidFill>
                  <a:srgbClr val="FF0000"/>
                </a:solidFill>
              </a:rPr>
              <a:t>6×10</a:t>
            </a:r>
            <a:r>
              <a:rPr kumimoji="1" lang="en" altLang="zh-CN" sz="2000" baseline="30000" dirty="0">
                <a:solidFill>
                  <a:srgbClr val="FF0000"/>
                </a:solidFill>
              </a:rPr>
              <a:t>5</a:t>
            </a:r>
            <a:r>
              <a:rPr kumimoji="1" lang="en" altLang="zh-CN" sz="2000" dirty="0">
                <a:solidFill>
                  <a:srgbClr val="FF0000"/>
                </a:solidFill>
              </a:rPr>
              <a:t> candidates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in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total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B794523-B156-794A-A356-8B0FAAD0806A}"/>
              </a:ext>
            </a:extLst>
          </p:cNvPr>
          <p:cNvSpPr/>
          <p:nvPr/>
        </p:nvSpPr>
        <p:spPr>
          <a:xfrm>
            <a:off x="7031916" y="1627984"/>
            <a:ext cx="2989006" cy="77826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89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4457E82-4E46-3D42-A149-4FEDB667A1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55300" y="2833248"/>
                <a:ext cx="3236317" cy="1529515"/>
              </a:xfrm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sz="2600" dirty="0"/>
                  <a:t>Stand-alone approach: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kumimoji="1" lang="en-US" altLang="zh-CN" sz="2200" dirty="0"/>
                  <a:t> is </a:t>
                </a:r>
                <a:r>
                  <a:rPr kumimoji="1" lang="en-US" altLang="zh-CN" sz="2200" dirty="0">
                    <a:solidFill>
                      <a:srgbClr val="00B050"/>
                    </a:solidFill>
                  </a:rPr>
                  <a:t>accurate</a:t>
                </a:r>
                <a:endParaRPr kumimoji="1" lang="en-US" altLang="zh-CN" sz="220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2200" dirty="0"/>
                  <a:t> needs </a:t>
                </a:r>
                <a:r>
                  <a:rPr kumimoji="1" lang="en-US" altLang="zh-CN" sz="2200" dirty="0">
                    <a:solidFill>
                      <a:srgbClr val="FF0000"/>
                    </a:solidFill>
                  </a:rPr>
                  <a:t>high cost</a:t>
                </a:r>
                <a:endParaRPr kumimoji="1" lang="en-US" altLang="zh-CN" sz="2200" dirty="0"/>
              </a:p>
              <a:p>
                <a:pPr marL="457200" lvl="1" indent="0">
                  <a:buNone/>
                </a:pPr>
                <a:r>
                  <a:rPr kumimoji="1"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[</a:t>
                </a:r>
                <a:r>
                  <a:rPr kumimoji="1"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Zoph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Le 2017]</a:t>
                </a:r>
                <a:endParaRPr kumimoji="1" lang="zh-CN" altLang="en-US" sz="1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4457E82-4E46-3D42-A149-4FEDB667A1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55300" y="2833248"/>
                <a:ext cx="3236317" cy="1529515"/>
              </a:xfrm>
              <a:blipFill>
                <a:blip r:embed="rId2"/>
                <a:stretch>
                  <a:fillRect l="-3516" t="-5691"/>
                </a:stretch>
              </a:blip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AE7EFDB-A005-D640-823A-635B8D9D67A4}"/>
                  </a:ext>
                </a:extLst>
              </p:cNvPr>
              <p:cNvSpPr txBox="1"/>
              <p:nvPr/>
            </p:nvSpPr>
            <p:spPr>
              <a:xfrm>
                <a:off x="522316" y="1263535"/>
                <a:ext cx="873123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H</a:t>
                </a:r>
                <a:r>
                  <a:rPr kumimoji="1" lang="en" altLang="zh-CN" sz="2400" dirty="0"/>
                  <a:t>ow to efficiently search the architectures</a:t>
                </a:r>
                <a:r>
                  <a:rPr kumimoji="1" lang="en-US" altLang="zh-CN" sz="2400" dirty="0"/>
                  <a:t>?</a:t>
                </a:r>
              </a:p>
              <a:p>
                <a:r>
                  <a:rPr kumimoji="1" lang="en-US" altLang="zh-CN" sz="2400" dirty="0">
                    <a:solidFill>
                      <a:schemeClr val="accent5">
                        <a:lumMod val="75000"/>
                      </a:schemeClr>
                    </a:solidFill>
                  </a:rPr>
                  <a:t>Search</a:t>
                </a:r>
                <a:r>
                  <a:rPr kumimoji="1" lang="en-US" altLang="zh-CN" sz="2400" dirty="0"/>
                  <a:t> appropriate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kumimoji="1" lang="en-US" altLang="zh-CN" sz="2400" dirty="0"/>
                  <a:t> that </a:t>
                </a:r>
                <a:r>
                  <a:rPr kumimoji="1" lang="en-US" altLang="zh-CN" sz="2400" dirty="0">
                    <a:solidFill>
                      <a:schemeClr val="accent5">
                        <a:lumMod val="75000"/>
                      </a:schemeClr>
                    </a:solidFill>
                  </a:rPr>
                  <a:t>maximize</a:t>
                </a:r>
                <a:r>
                  <a:rPr kumimoji="1" lang="en-US" altLang="zh-CN" sz="2400" dirty="0"/>
                  <a:t> the validation performance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AE7EFDB-A005-D640-823A-635B8D9D6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16" y="1263535"/>
                <a:ext cx="8731236" cy="830997"/>
              </a:xfrm>
              <a:prstGeom prst="rect">
                <a:avLst/>
              </a:prstGeom>
              <a:blipFill>
                <a:blip r:embed="rId3"/>
                <a:stretch>
                  <a:fillRect l="-1163" t="-5970" r="-145" b="-149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DE1E079-3E96-7749-9732-9E4BE4299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99" y="2152594"/>
            <a:ext cx="10248900" cy="546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D617670-8255-7346-AB95-E934C27EC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68581" y="2833248"/>
                <a:ext cx="3824145" cy="1529515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sz="2600" dirty="0"/>
                  <a:t>One-shot approach: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sz="2200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kumimoji="1" lang="en-US" altLang="zh-CN" sz="2200" dirty="0"/>
                  <a:t> is </a:t>
                </a:r>
                <a:r>
                  <a:rPr kumimoji="1" lang="en-US" altLang="zh-CN" sz="2200" dirty="0">
                    <a:solidFill>
                      <a:srgbClr val="FF0000"/>
                    </a:solidFill>
                  </a:rPr>
                  <a:t>not</a:t>
                </a:r>
                <a:r>
                  <a:rPr kumimoji="1" lang="en-US" altLang="zh-CN" sz="2200" dirty="0"/>
                  <a:t> always </a:t>
                </a:r>
                <a:r>
                  <a:rPr kumimoji="1" lang="en-US" altLang="zh-CN" sz="2200" dirty="0">
                    <a:solidFill>
                      <a:srgbClr val="FF0000"/>
                    </a:solidFill>
                  </a:rPr>
                  <a:t>reliable</a:t>
                </a:r>
                <a:endParaRPr kumimoji="1" lang="en-US" altLang="zh-CN" sz="22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kumimoji="1" lang="en-US" altLang="zh-CN" sz="220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2200" dirty="0"/>
                  <a:t> is shared and </a:t>
                </a:r>
                <a:r>
                  <a:rPr kumimoji="1" lang="en-US" altLang="zh-CN" sz="2200" dirty="0">
                    <a:solidFill>
                      <a:srgbClr val="00B050"/>
                    </a:solidFill>
                  </a:rPr>
                  <a:t>efficient</a:t>
                </a:r>
                <a:endParaRPr kumimoji="1" lang="en-US" altLang="zh-CN" sz="2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kumimoji="1"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[Pham et al. 2018, Liu et al. 2019]</a:t>
                </a:r>
                <a:endParaRPr kumimoji="1" lang="zh-CN" altLang="en-US" sz="1400" dirty="0"/>
              </a:p>
            </p:txBody>
          </p:sp>
        </mc:Choice>
        <mc:Fallback xmlns="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D617670-8255-7346-AB95-E934C27EC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581" y="2833248"/>
                <a:ext cx="3824145" cy="1529515"/>
              </a:xfrm>
              <a:prstGeom prst="rect">
                <a:avLst/>
              </a:prstGeom>
              <a:blipFill>
                <a:blip r:embed="rId5"/>
                <a:stretch>
                  <a:fillRect l="-2640" t="-5691"/>
                </a:stretch>
              </a:blip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B699B3F0-DEEE-B140-A68A-D3462970B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800" y="4525163"/>
            <a:ext cx="2711728" cy="213860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94CB083-BD5B-6740-9907-31F79D91135B}"/>
              </a:ext>
            </a:extLst>
          </p:cNvPr>
          <p:cNvSpPr txBox="1"/>
          <p:nvPr/>
        </p:nvSpPr>
        <p:spPr>
          <a:xfrm>
            <a:off x="4801013" y="5090817"/>
            <a:ext cx="59078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/>
              <a:t>Correlation is weak.</a:t>
            </a:r>
          </a:p>
          <a:p>
            <a:r>
              <a:rPr kumimoji="1" lang="en-US" altLang="zh-CN" sz="2800" dirty="0">
                <a:solidFill>
                  <a:srgbClr val="FF0000"/>
                </a:solidFill>
              </a:rPr>
              <a:t>Is it possible to take advantage of both?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E970E3D5-7886-354A-8C66-4A2DD0E9971D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Search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Algorithm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E429B80-D1F7-9442-BA94-6B2007EEDF5D}"/>
              </a:ext>
            </a:extLst>
          </p:cNvPr>
          <p:cNvSpPr txBox="1"/>
          <p:nvPr/>
        </p:nvSpPr>
        <p:spPr>
          <a:xfrm>
            <a:off x="522316" y="2827543"/>
            <a:ext cx="2532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Two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common</a:t>
            </a:r>
          </a:p>
          <a:p>
            <a:r>
              <a:rPr kumimoji="1" lang="en-US" altLang="zh-CN" sz="2400" dirty="0"/>
              <a:t>search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approaches:</a:t>
            </a:r>
            <a:endParaRPr kumimoji="1"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C5A927-4D9B-554A-9836-A6A1E571F234}"/>
              </a:ext>
            </a:extLst>
          </p:cNvPr>
          <p:cNvSpPr txBox="1"/>
          <p:nvPr/>
        </p:nvSpPr>
        <p:spPr>
          <a:xfrm>
            <a:off x="509147" y="3668467"/>
            <a:ext cx="2498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i="1" dirty="0"/>
              <a:t>F﻿</a:t>
            </a:r>
            <a:r>
              <a:rPr kumimoji="1" lang="en-US" altLang="zh-CN" i="1" dirty="0"/>
              <a:t>:</a:t>
            </a:r>
            <a:r>
              <a:rPr kumimoji="1" lang="zh-CN" altLang="en-US" i="1" dirty="0"/>
              <a:t> </a:t>
            </a:r>
            <a:r>
              <a:rPr kumimoji="1" lang="en-US" altLang="zh-CN" dirty="0"/>
              <a:t>learnable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weights</a:t>
            </a:r>
            <a:endParaRPr kumimoji="1" lang="en" altLang="zh-CN" dirty="0"/>
          </a:p>
          <a:p>
            <a:r>
              <a:rPr kumimoji="1" lang="en" altLang="zh-CN" i="1" dirty="0"/>
              <a:t>M</a:t>
            </a:r>
            <a:r>
              <a:rPr kumimoji="1" lang="en-US" altLang="zh-CN" i="1" dirty="0"/>
              <a:t>:</a:t>
            </a:r>
            <a:r>
              <a:rPr kumimoji="1" lang="en" altLang="zh-CN" i="1" dirty="0"/>
              <a:t> </a:t>
            </a:r>
            <a:r>
              <a:rPr kumimoji="1" lang="en" altLang="zh-CN" dirty="0"/>
              <a:t>measurement on </a:t>
            </a:r>
            <a:r>
              <a:rPr kumimoji="1" lang="en" altLang="zh-CN" dirty="0" err="1"/>
              <a:t>G</a:t>
            </a:r>
            <a:r>
              <a:rPr kumimoji="1" lang="en" altLang="zh-CN" baseline="-25000" dirty="0" err="1"/>
              <a:t>val</a:t>
            </a:r>
            <a:endParaRPr kumimoji="1" lang="en" altLang="zh-CN" dirty="0"/>
          </a:p>
        </p:txBody>
      </p:sp>
    </p:spTree>
    <p:extLst>
      <p:ext uri="{BB962C8B-B14F-4D97-AF65-F5344CB8AC3E}">
        <p14:creationId xmlns:p14="http://schemas.microsoft.com/office/powerpoint/2010/main" val="15070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5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01C919-1E09-2649-B931-9762F6F7C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11"/>
          <a:stretch/>
        </p:blipFill>
        <p:spPr>
          <a:xfrm>
            <a:off x="723349" y="1487284"/>
            <a:ext cx="6633958" cy="226063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340C521-0863-594E-861E-662DA7ED7499}"/>
              </a:ext>
            </a:extLst>
          </p:cNvPr>
          <p:cNvSpPr txBox="1"/>
          <p:nvPr/>
        </p:nvSpPr>
        <p:spPr>
          <a:xfrm>
            <a:off x="8781978" y="4517184"/>
            <a:ext cx="14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macro-level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647571D-BFB2-8E4D-9A4C-8351F39D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68" y="571968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latin typeface="+mn-lt"/>
              </a:rPr>
              <a:t>Hybrid</a:t>
            </a:r>
            <a:r>
              <a:rPr kumimoji="1" lang="zh-CN" altLang="en-US" sz="2800" dirty="0">
                <a:latin typeface="+mn-lt"/>
              </a:rPr>
              <a:t> </a:t>
            </a:r>
            <a:r>
              <a:rPr kumimoji="1" lang="en-US" altLang="zh-CN" sz="2800" dirty="0">
                <a:latin typeface="+mn-lt"/>
              </a:rPr>
              <a:t>search algorithm</a:t>
            </a:r>
            <a:endParaRPr kumimoji="1" lang="zh-CN" altLang="en-US"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4305A2C-8364-0448-AB1A-AD45AF44A447}"/>
                  </a:ext>
                </a:extLst>
              </p:cNvPr>
              <p:cNvSpPr/>
              <p:nvPr/>
            </p:nvSpPr>
            <p:spPr>
              <a:xfrm>
                <a:off x="1660900" y="4562904"/>
                <a:ext cx="2110645" cy="128665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chemeClr val="tx1"/>
                    </a:solidFill>
                  </a:rPr>
                  <a:t>sample</a:t>
                </a:r>
                <a:r>
                  <a:rPr kumimoji="1" lang="en-US" altLang="zh-CN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kumimoji="1" lang="zh-CN" alt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̌"/>
                        <m:ctrlP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acc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4305A2C-8364-0448-AB1A-AD45AF44A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900" y="4562904"/>
                <a:ext cx="2110645" cy="12866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C873CB8-CDFE-5D4A-9CC6-794EEBB0F3A4}"/>
              </a:ext>
            </a:extLst>
          </p:cNvPr>
          <p:cNvSpPr txBox="1"/>
          <p:nvPr/>
        </p:nvSpPr>
        <p:spPr>
          <a:xfrm>
            <a:off x="1611558" y="4517184"/>
            <a:ext cx="14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micro-level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5045495-CE24-7A40-825B-FEDAE51E6FFB}"/>
                  </a:ext>
                </a:extLst>
              </p:cNvPr>
              <p:cNvSpPr/>
              <p:nvPr/>
            </p:nvSpPr>
            <p:spPr>
              <a:xfrm>
                <a:off x="8839129" y="4562904"/>
                <a:ext cx="2110645" cy="128665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>
                    <a:solidFill>
                      <a:schemeClr val="tx1"/>
                    </a:solidFill>
                  </a:rPr>
                  <a:t>sample</a:t>
                </a:r>
                <a:r>
                  <a:rPr kumimoji="1" lang="en-US" altLang="zh-CN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̂"/>
                        <m:ctrlP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acc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5045495-CE24-7A40-825B-FEDAE51E6F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129" y="4562904"/>
                <a:ext cx="2110645" cy="12866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圆角矩形 10">
            <a:extLst>
              <a:ext uri="{FF2B5EF4-FFF2-40B4-BE49-F238E27FC236}">
                <a16:creationId xmlns:a16="http://schemas.microsoft.com/office/drawing/2014/main" id="{FF3FB959-F887-CD46-8937-7A42D536AD67}"/>
              </a:ext>
            </a:extLst>
          </p:cNvPr>
          <p:cNvSpPr/>
          <p:nvPr/>
        </p:nvSpPr>
        <p:spPr>
          <a:xfrm>
            <a:off x="5380436" y="4793859"/>
            <a:ext cx="1849802" cy="824746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200" dirty="0">
                <a:solidFill>
                  <a:schemeClr val="tx1"/>
                </a:solidFill>
              </a:rPr>
              <a:t>controller</a:t>
            </a:r>
            <a:endParaRPr kumimoji="1" lang="zh-CN" altLang="en-US" sz="2200" dirty="0">
              <a:solidFill>
                <a:schemeClr val="tx1"/>
              </a:solidFill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D4425CE3-8B47-B64C-A1D7-F233EE7B59C4}"/>
              </a:ext>
            </a:extLst>
          </p:cNvPr>
          <p:cNvCxnSpPr>
            <a:stCxn id="11" idx="3"/>
            <a:endCxn id="8" idx="1"/>
          </p:cNvCxnSpPr>
          <p:nvPr/>
        </p:nvCxnSpPr>
        <p:spPr>
          <a:xfrm>
            <a:off x="7230238" y="5206232"/>
            <a:ext cx="1608891" cy="1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0137EF9-B00A-2A4C-92A2-44FF9244A0DF}"/>
              </a:ext>
            </a:extLst>
          </p:cNvPr>
          <p:cNvCxnSpPr>
            <a:stCxn id="11" idx="1"/>
            <a:endCxn id="6" idx="3"/>
          </p:cNvCxnSpPr>
          <p:nvPr/>
        </p:nvCxnSpPr>
        <p:spPr>
          <a:xfrm flipH="1">
            <a:off x="3771545" y="5206232"/>
            <a:ext cx="1608891" cy="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连接符 17">
            <a:extLst>
              <a:ext uri="{FF2B5EF4-FFF2-40B4-BE49-F238E27FC236}">
                <a16:creationId xmlns:a16="http://schemas.microsoft.com/office/drawing/2014/main" id="{CD87C964-6915-6844-925D-0F1703F83E26}"/>
              </a:ext>
            </a:extLst>
          </p:cNvPr>
          <p:cNvCxnSpPr>
            <a:cxnSpLocks/>
            <a:stCxn id="8" idx="0"/>
            <a:endCxn id="11" idx="0"/>
          </p:cNvCxnSpPr>
          <p:nvPr/>
        </p:nvCxnSpPr>
        <p:spPr>
          <a:xfrm rot="16200000" flipH="1" flipV="1">
            <a:off x="7984417" y="2883823"/>
            <a:ext cx="230955" cy="3589115"/>
          </a:xfrm>
          <a:prstGeom prst="bentConnector3">
            <a:avLst>
              <a:gd name="adj1" fmla="val -202909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AA52013-C554-5843-869C-F2070E895AE4}"/>
                  </a:ext>
                </a:extLst>
              </p:cNvPr>
              <p:cNvSpPr txBox="1"/>
              <p:nvPr/>
            </p:nvSpPr>
            <p:spPr>
              <a:xfrm>
                <a:off x="6079789" y="3695800"/>
                <a:ext cx="4040209" cy="384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update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kumimoji="1" lang="en-US" altLang="zh-CN" dirty="0"/>
                  <a:t> steps in stand-alone manner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AA52013-C554-5843-869C-F2070E895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789" y="3695800"/>
                <a:ext cx="4040209" cy="384144"/>
              </a:xfrm>
              <a:prstGeom prst="rect">
                <a:avLst/>
              </a:prstGeom>
              <a:blipFill>
                <a:blip r:embed="rId5"/>
                <a:stretch>
                  <a:fillRect l="-1254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34353A4-B7A3-FE46-8D89-850FA3BB2DCE}"/>
                  </a:ext>
                </a:extLst>
              </p:cNvPr>
              <p:cNvSpPr/>
              <p:nvPr/>
            </p:nvSpPr>
            <p:spPr>
              <a:xfrm>
                <a:off x="7434765" y="4881035"/>
                <a:ext cx="1115434" cy="378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solidFill>
                      <a:schemeClr val="tx1"/>
                    </a:solidFill>
                  </a:rPr>
                  <a:t>fix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kumimoji="1" lang="zh-CN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kumimoji="1"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̌"/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acc>
                  </m:oMath>
                </a14:m>
                <a:endParaRPr lang="zh-CN" altLang="en-US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34353A4-B7A3-FE46-8D89-850FA3BB2D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765" y="4881035"/>
                <a:ext cx="1115434" cy="378565"/>
              </a:xfrm>
              <a:prstGeom prst="rect">
                <a:avLst/>
              </a:prstGeom>
              <a:blipFill>
                <a:blip r:embed="rId6"/>
                <a:stretch>
                  <a:fillRect l="-4494" t="-3226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11F105B-27F2-454F-8390-83C01D13F49A}"/>
                  </a:ext>
                </a:extLst>
              </p:cNvPr>
              <p:cNvSpPr/>
              <p:nvPr/>
            </p:nvSpPr>
            <p:spPr>
              <a:xfrm>
                <a:off x="4065702" y="4881035"/>
                <a:ext cx="1142685" cy="376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/>
                  <a:t>fix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̂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C11F105B-27F2-454F-8390-83C01D13F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702" y="4881035"/>
                <a:ext cx="1142685" cy="376898"/>
              </a:xfrm>
              <a:prstGeom prst="rect">
                <a:avLst/>
              </a:prstGeom>
              <a:blipFill>
                <a:blip r:embed="rId7"/>
                <a:stretch>
                  <a:fillRect l="-4444" t="-3226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肘形连接符 25">
            <a:extLst>
              <a:ext uri="{FF2B5EF4-FFF2-40B4-BE49-F238E27FC236}">
                <a16:creationId xmlns:a16="http://schemas.microsoft.com/office/drawing/2014/main" id="{FCF0920A-198F-334E-9F63-3E70B7FAE4A0}"/>
              </a:ext>
            </a:extLst>
          </p:cNvPr>
          <p:cNvCxnSpPr>
            <a:cxnSpLocks/>
            <a:stCxn id="6" idx="2"/>
            <a:endCxn id="11" idx="2"/>
          </p:cNvCxnSpPr>
          <p:nvPr/>
        </p:nvCxnSpPr>
        <p:spPr>
          <a:xfrm rot="5400000" flipH="1" flipV="1">
            <a:off x="4395302" y="3939526"/>
            <a:ext cx="230956" cy="3589114"/>
          </a:xfrm>
          <a:prstGeom prst="bentConnector3">
            <a:avLst>
              <a:gd name="adj1" fmla="val -212807"/>
            </a:avLst>
          </a:prstGeom>
          <a:ln w="1905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282842F1-B33E-FD45-80CD-E89C35C2AAAE}"/>
                  </a:ext>
                </a:extLst>
              </p:cNvPr>
              <p:cNvSpPr txBox="1"/>
              <p:nvPr/>
            </p:nvSpPr>
            <p:spPr>
              <a:xfrm>
                <a:off x="2645365" y="6290162"/>
                <a:ext cx="3730830" cy="385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update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kumimoji="1" lang="en-US" altLang="zh-CN" dirty="0"/>
                  <a:t> steps in one-shot manner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282842F1-B33E-FD45-80CD-E89C35C2A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365" y="6290162"/>
                <a:ext cx="3730830" cy="385683"/>
              </a:xfrm>
              <a:prstGeom prst="rect">
                <a:avLst/>
              </a:prstGeom>
              <a:blipFill>
                <a:blip r:embed="rId8"/>
                <a:stretch>
                  <a:fillRect l="-1356" t="-3226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D01C9F89-18F6-4C46-8E17-99C38F90E10A}"/>
              </a:ext>
            </a:extLst>
          </p:cNvPr>
          <p:cNvSpPr txBox="1"/>
          <p:nvPr/>
        </p:nvSpPr>
        <p:spPr>
          <a:xfrm>
            <a:off x="7176723" y="4048793"/>
            <a:ext cx="196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00B0F0"/>
                </a:solidFill>
              </a:rPr>
              <a:t>Reliable</a:t>
            </a:r>
            <a:r>
              <a:rPr kumimoji="1" lang="en-US" altLang="zh-CN" dirty="0">
                <a:solidFill>
                  <a:srgbClr val="00B0F0"/>
                </a:solidFill>
              </a:rPr>
              <a:t> feedback.</a:t>
            </a:r>
            <a:endParaRPr kumimoji="1" lang="zh-CN" altLang="en-US" dirty="0">
              <a:solidFill>
                <a:srgbClr val="00B0F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C49792A-9FE8-4640-9E47-09EBE8C872D1}"/>
              </a:ext>
            </a:extLst>
          </p:cNvPr>
          <p:cNvSpPr txBox="1"/>
          <p:nvPr/>
        </p:nvSpPr>
        <p:spPr>
          <a:xfrm>
            <a:off x="3521695" y="6005638"/>
            <a:ext cx="211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00B050"/>
                </a:solidFill>
              </a:rPr>
              <a:t>Efficient</a:t>
            </a:r>
            <a:r>
              <a:rPr kumimoji="1" lang="en-US" altLang="zh-CN" dirty="0">
                <a:solidFill>
                  <a:srgbClr val="00B050"/>
                </a:solidFill>
              </a:rPr>
              <a:t> evaluation.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02B9866-E798-6640-B084-E0522FDD00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8263" y="642969"/>
            <a:ext cx="2898364" cy="2236041"/>
          </a:xfrm>
          <a:prstGeom prst="rect">
            <a:avLst/>
          </a:prstGeom>
        </p:spPr>
      </p:pic>
      <p:sp>
        <p:nvSpPr>
          <p:cNvPr id="21" name="标题 1">
            <a:extLst>
              <a:ext uri="{FF2B5EF4-FFF2-40B4-BE49-F238E27FC236}">
                <a16:creationId xmlns:a16="http://schemas.microsoft.com/office/drawing/2014/main" id="{7118F498-A6CF-164A-A2E0-46AF927369F0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Search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Algorithm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A1849EA-14EC-1E4A-B772-760627BAEFA4}"/>
              </a:ext>
            </a:extLst>
          </p:cNvPr>
          <p:cNvSpPr txBox="1"/>
          <p:nvPr/>
        </p:nvSpPr>
        <p:spPr>
          <a:xfrm>
            <a:off x="8101336" y="2992414"/>
            <a:ext cx="35279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/>
              <a:t>Correlation is much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stronger</a:t>
            </a:r>
            <a:endParaRPr kumimoji="1" lang="zh-CN" altLang="en-US" sz="2200" dirty="0">
              <a:solidFill>
                <a:srgbClr val="FF0000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6F93EF1-E23D-3D48-9B75-F746A9D54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571" y="1707134"/>
            <a:ext cx="4111080" cy="18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7" grpId="0"/>
      <p:bldP spid="8" grpId="0" animBg="1"/>
      <p:bldP spid="11" grpId="0" animBg="1"/>
      <p:bldP spid="22" grpId="0"/>
      <p:bldP spid="23" grpId="0"/>
      <p:bldP spid="24" grpId="0"/>
      <p:bldP spid="33" grpId="0"/>
      <p:bldP spid="3" grpId="0"/>
      <p:bldP spid="19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>
            <a:extLst>
              <a:ext uri="{FF2B5EF4-FFF2-40B4-BE49-F238E27FC236}">
                <a16:creationId xmlns:a16="http://schemas.microsoft.com/office/drawing/2014/main" id="{7118F498-A6CF-164A-A2E0-46AF927369F0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Search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Algorithm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530700B-0BC2-FC46-AF44-731F21E60EB0}"/>
              </a:ext>
            </a:extLst>
          </p:cNvPr>
          <p:cNvSpPr txBox="1"/>
          <p:nvPr/>
        </p:nvSpPr>
        <p:spPr>
          <a:xfrm>
            <a:off x="1760834" y="3810347"/>
            <a:ext cx="9654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Using </a:t>
            </a:r>
            <a:r>
              <a:rPr lang="en" altLang="zh-CN" sz="2400" dirty="0">
                <a:solidFill>
                  <a:srgbClr val="FF0000"/>
                </a:solidFill>
              </a:rPr>
              <a:t>policy gradient </a:t>
            </a:r>
            <a:r>
              <a:rPr lang="en" altLang="zh-CN" sz="2400" dirty="0"/>
              <a:t>to optimize the controller</a:t>
            </a:r>
            <a:endParaRPr kumimoji="1" lang="zh-CN" altLang="en-US" sz="2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624146-0980-6A43-A3D3-864A3F45D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0"/>
          <a:stretch/>
        </p:blipFill>
        <p:spPr>
          <a:xfrm>
            <a:off x="3114909" y="4501325"/>
            <a:ext cx="5738264" cy="6025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7D41434-F474-C546-BD6B-B60B516FC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163" y="5146612"/>
            <a:ext cx="3033583" cy="3828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F59B4C-9639-1343-B5C2-DFC00E2C9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264" y="5904386"/>
            <a:ext cx="1301295" cy="31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E70D33B-B8D9-0247-BB10-48A2472F8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559" y="5894715"/>
            <a:ext cx="4790892" cy="382879"/>
          </a:xfrm>
          <a:prstGeom prst="rect">
            <a:avLst/>
          </a:prstGeom>
        </p:spPr>
      </p:pic>
      <p:sp>
        <p:nvSpPr>
          <p:cNvPr id="8" name="文本框 8">
            <a:extLst>
              <a:ext uri="{FF2B5EF4-FFF2-40B4-BE49-F238E27FC236}">
                <a16:creationId xmlns:a16="http://schemas.microsoft.com/office/drawing/2014/main" id="{2340C521-0863-594E-861E-662DA7ED7499}"/>
              </a:ext>
            </a:extLst>
          </p:cNvPr>
          <p:cNvSpPr txBox="1"/>
          <p:nvPr/>
        </p:nvSpPr>
        <p:spPr>
          <a:xfrm>
            <a:off x="8572641" y="1542153"/>
            <a:ext cx="14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macro-level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4305A2C-8364-0448-AB1A-AD45AF44A447}"/>
                  </a:ext>
                </a:extLst>
              </p:cNvPr>
              <p:cNvSpPr/>
              <p:nvPr/>
            </p:nvSpPr>
            <p:spPr>
              <a:xfrm>
                <a:off x="1451563" y="1587873"/>
                <a:ext cx="2110645" cy="128665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zh-CN" sz="2000" dirty="0">
                    <a:solidFill>
                      <a:schemeClr val="tx1"/>
                    </a:solidFill>
                  </a:rPr>
                  <a:t>sample</a:t>
                </a:r>
                <a:r>
                  <a:rPr kumimoji="1" lang="en-US" altLang="zh-CN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kumimoji="1" lang="zh-CN" alt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̌"/>
                        <m:ctrlP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acc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4305A2C-8364-0448-AB1A-AD45AF44A4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563" y="1587873"/>
                <a:ext cx="2110645" cy="12866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6">
            <a:extLst>
              <a:ext uri="{FF2B5EF4-FFF2-40B4-BE49-F238E27FC236}">
                <a16:creationId xmlns:a16="http://schemas.microsoft.com/office/drawing/2014/main" id="{0C873CB8-CDFE-5D4A-9CC6-794EEBB0F3A4}"/>
              </a:ext>
            </a:extLst>
          </p:cNvPr>
          <p:cNvSpPr txBox="1"/>
          <p:nvPr/>
        </p:nvSpPr>
        <p:spPr>
          <a:xfrm>
            <a:off x="1402221" y="1542153"/>
            <a:ext cx="14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micro-level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5045495-CE24-7A40-825B-FEDAE51E6FFB}"/>
                  </a:ext>
                </a:extLst>
              </p:cNvPr>
              <p:cNvSpPr/>
              <p:nvPr/>
            </p:nvSpPr>
            <p:spPr>
              <a:xfrm>
                <a:off x="8629792" y="1587873"/>
                <a:ext cx="2110645" cy="128665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zh-CN" sz="2000" dirty="0">
                    <a:solidFill>
                      <a:schemeClr val="tx1"/>
                    </a:solidFill>
                  </a:rPr>
                  <a:t>sample</a:t>
                </a:r>
                <a:r>
                  <a:rPr kumimoji="1" lang="en-US" altLang="zh-CN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̂"/>
                        <m:ctrlP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acc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5045495-CE24-7A40-825B-FEDAE51E6F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792" y="1587873"/>
                <a:ext cx="2110645" cy="12866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圆角矩形 11">
            <a:extLst>
              <a:ext uri="{FF2B5EF4-FFF2-40B4-BE49-F238E27FC236}">
                <a16:creationId xmlns:a16="http://schemas.microsoft.com/office/drawing/2014/main" id="{FF3FB959-F887-CD46-8937-7A42D536AD67}"/>
              </a:ext>
            </a:extLst>
          </p:cNvPr>
          <p:cNvSpPr/>
          <p:nvPr/>
        </p:nvSpPr>
        <p:spPr>
          <a:xfrm>
            <a:off x="5171099" y="1818828"/>
            <a:ext cx="1849802" cy="824746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2200" dirty="0">
                <a:solidFill>
                  <a:schemeClr val="tx1"/>
                </a:solidFill>
              </a:rPr>
              <a:t>controller</a:t>
            </a:r>
            <a:endParaRPr kumimoji="1" lang="zh-CN" altLang="en-US" sz="2200" dirty="0">
              <a:solidFill>
                <a:schemeClr val="tx1"/>
              </a:solidFill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D4425CE3-8B47-B64C-A1D7-F233EE7B59C4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7020901" y="2231201"/>
            <a:ext cx="1608891" cy="1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70137EF9-B00A-2A4C-92A2-44FF9244A0DF}"/>
              </a:ext>
            </a:extLst>
          </p:cNvPr>
          <p:cNvCxnSpPr>
            <a:cxnSpLocks/>
            <a:stCxn id="12" idx="1"/>
            <a:endCxn id="9" idx="3"/>
          </p:cNvCxnSpPr>
          <p:nvPr/>
        </p:nvCxnSpPr>
        <p:spPr>
          <a:xfrm flipH="1">
            <a:off x="3562208" y="2231201"/>
            <a:ext cx="1608891" cy="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连接符 14">
            <a:extLst>
              <a:ext uri="{FF2B5EF4-FFF2-40B4-BE49-F238E27FC236}">
                <a16:creationId xmlns:a16="http://schemas.microsoft.com/office/drawing/2014/main" id="{CD87C964-6915-6844-925D-0F1703F83E26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H="1" flipV="1">
            <a:off x="7775080" y="-91208"/>
            <a:ext cx="230955" cy="3589115"/>
          </a:xfrm>
          <a:prstGeom prst="bentConnector3">
            <a:avLst>
              <a:gd name="adj1" fmla="val -202909"/>
            </a:avLst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1">
            <a:extLst>
              <a:ext uri="{FF2B5EF4-FFF2-40B4-BE49-F238E27FC236}">
                <a16:creationId xmlns:a16="http://schemas.microsoft.com/office/drawing/2014/main" id="{7AA52013-C554-5843-869C-F2070E895AE4}"/>
              </a:ext>
            </a:extLst>
          </p:cNvPr>
          <p:cNvSpPr txBox="1"/>
          <p:nvPr/>
        </p:nvSpPr>
        <p:spPr>
          <a:xfrm>
            <a:off x="6096000" y="1085520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update in stand-alone manner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34353A4-B7A3-FE46-8D89-850FA3BB2DCE}"/>
                  </a:ext>
                </a:extLst>
              </p:cNvPr>
              <p:cNvSpPr/>
              <p:nvPr/>
            </p:nvSpPr>
            <p:spPr>
              <a:xfrm>
                <a:off x="7225428" y="1906004"/>
                <a:ext cx="1115434" cy="378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>
                    <a:solidFill>
                      <a:schemeClr val="tx1"/>
                    </a:solidFill>
                  </a:rPr>
                  <a:t>fix 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kumimoji="1" lang="zh-CN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kumimoji="1"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̌"/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acc>
                  </m:oMath>
                </a14:m>
                <a:endParaRPr lang="zh-CN" altLang="en-US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34353A4-B7A3-FE46-8D89-850FA3BB2D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428" y="1906004"/>
                <a:ext cx="1115434" cy="378565"/>
              </a:xfrm>
              <a:prstGeom prst="rect">
                <a:avLst/>
              </a:prstGeom>
              <a:blipFill>
                <a:blip r:embed="rId9"/>
                <a:stretch>
                  <a:fillRect l="-449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11F105B-27F2-454F-8390-83C01D13F49A}"/>
                  </a:ext>
                </a:extLst>
              </p:cNvPr>
              <p:cNvSpPr/>
              <p:nvPr/>
            </p:nvSpPr>
            <p:spPr>
              <a:xfrm>
                <a:off x="3856365" y="1906004"/>
                <a:ext cx="1142685" cy="376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fix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∈</m:t>
                    </m:r>
                    <m:acc>
                      <m:accPr>
                        <m:chr m:val="̂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11F105B-27F2-454F-8390-83C01D13F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365" y="1906004"/>
                <a:ext cx="1142685" cy="376898"/>
              </a:xfrm>
              <a:prstGeom prst="rect">
                <a:avLst/>
              </a:prstGeom>
              <a:blipFill>
                <a:blip r:embed="rId10"/>
                <a:stretch>
                  <a:fillRect l="-4396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肘形连接符 18">
            <a:extLst>
              <a:ext uri="{FF2B5EF4-FFF2-40B4-BE49-F238E27FC236}">
                <a16:creationId xmlns:a16="http://schemas.microsoft.com/office/drawing/2014/main" id="{FCF0920A-198F-334E-9F63-3E70B7FAE4A0}"/>
              </a:ext>
            </a:extLst>
          </p:cNvPr>
          <p:cNvCxnSpPr>
            <a:cxnSpLocks/>
            <a:stCxn id="9" idx="2"/>
            <a:endCxn id="12" idx="2"/>
          </p:cNvCxnSpPr>
          <p:nvPr/>
        </p:nvCxnSpPr>
        <p:spPr>
          <a:xfrm rot="5400000" flipH="1" flipV="1">
            <a:off x="4185965" y="964495"/>
            <a:ext cx="230956" cy="3589114"/>
          </a:xfrm>
          <a:prstGeom prst="bentConnector3">
            <a:avLst>
              <a:gd name="adj1" fmla="val -212807"/>
            </a:avLst>
          </a:prstGeom>
          <a:ln w="1905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32">
            <a:extLst>
              <a:ext uri="{FF2B5EF4-FFF2-40B4-BE49-F238E27FC236}">
                <a16:creationId xmlns:a16="http://schemas.microsoft.com/office/drawing/2014/main" id="{282842F1-B33E-FD45-80CD-E89C35C2AAAE}"/>
              </a:ext>
            </a:extLst>
          </p:cNvPr>
          <p:cNvSpPr txBox="1"/>
          <p:nvPr/>
        </p:nvSpPr>
        <p:spPr>
          <a:xfrm>
            <a:off x="2562292" y="2962220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update in one-shot manner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97A32E-28C3-5E4F-A381-E520BF5ED1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0642" y="3219129"/>
            <a:ext cx="4050488" cy="431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曲线连接符 23">
            <a:extLst>
              <a:ext uri="{FF2B5EF4-FFF2-40B4-BE49-F238E27FC236}">
                <a16:creationId xmlns:a16="http://schemas.microsoft.com/office/drawing/2014/main" id="{38287FCC-825E-2F40-82C1-AD74F71BF778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020901" y="2513882"/>
            <a:ext cx="1334985" cy="705247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FFC47028-7B02-DB41-A706-B4EF6263EEDE}"/>
              </a:ext>
            </a:extLst>
          </p:cNvPr>
          <p:cNvSpPr txBox="1"/>
          <p:nvPr/>
        </p:nvSpPr>
        <p:spPr>
          <a:xfrm>
            <a:off x="6702445" y="2855829"/>
            <a:ext cx="358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/>
              <a:t>distribution of      exponential family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77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Background</a:t>
            </a:r>
          </a:p>
          <a:p>
            <a:r>
              <a:rPr kumimoji="1" lang="en-US" altLang="zh-CN" dirty="0"/>
              <a:t>Interstellar</a:t>
            </a:r>
          </a:p>
          <a:p>
            <a:pPr lvl="1"/>
            <a:r>
              <a:rPr kumimoji="1" lang="en-US" altLang="zh-CN" dirty="0"/>
              <a:t>Motivation</a:t>
            </a:r>
          </a:p>
          <a:p>
            <a:pPr lvl="1"/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Experiments</a:t>
            </a:r>
          </a:p>
          <a:p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takeaways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directions </a:t>
            </a:r>
          </a:p>
        </p:txBody>
      </p:sp>
    </p:spTree>
    <p:extLst>
      <p:ext uri="{BB962C8B-B14F-4D97-AF65-F5344CB8AC3E}">
        <p14:creationId xmlns:p14="http://schemas.microsoft.com/office/powerpoint/2010/main" val="3516543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2FE0569-0C29-8644-8B00-DE55FE756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70" y="1024290"/>
            <a:ext cx="2748569" cy="20450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16BE5F5-6131-C947-B35F-0CE55E1BA1DC}"/>
              </a:ext>
            </a:extLst>
          </p:cNvPr>
          <p:cNvSpPr txBox="1"/>
          <p:nvPr/>
        </p:nvSpPr>
        <p:spPr>
          <a:xfrm>
            <a:off x="1069483" y="3048021"/>
            <a:ext cx="1497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P1: single triplet</a:t>
            </a:r>
            <a:endParaRPr kumimoji="1" lang="zh-CN" altLang="en-US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05F4329-1FD0-9344-ABF6-306387337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647" y="1045804"/>
            <a:ext cx="2193612" cy="204504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BC22733-23C4-8042-BE71-59CB14812345}"/>
              </a:ext>
            </a:extLst>
          </p:cNvPr>
          <p:cNvSpPr txBox="1"/>
          <p:nvPr/>
        </p:nvSpPr>
        <p:spPr>
          <a:xfrm>
            <a:off x="4044020" y="3069331"/>
            <a:ext cx="1376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P2: two triples</a:t>
            </a:r>
            <a:endParaRPr kumimoji="1"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201856E-17A1-9340-B427-8A081596F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631" y="1024288"/>
            <a:ext cx="2193612" cy="204504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6E82BF7-4B09-0D4A-B841-8EF1458704F8}"/>
              </a:ext>
            </a:extLst>
          </p:cNvPr>
          <p:cNvSpPr txBox="1"/>
          <p:nvPr/>
        </p:nvSpPr>
        <p:spPr>
          <a:xfrm>
            <a:off x="6141953" y="3069331"/>
            <a:ext cx="2202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P3: relation composition</a:t>
            </a:r>
            <a:endParaRPr kumimoji="1" lang="zh-CN" altLang="en-US" sz="1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F6D2F37-01A7-9E44-A6C0-CED8D5C8F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112" y="1006721"/>
            <a:ext cx="3356657" cy="204109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B4593E8-9678-384F-80FD-CF2B597D1B7A}"/>
              </a:ext>
            </a:extLst>
          </p:cNvPr>
          <p:cNvSpPr txBox="1"/>
          <p:nvPr/>
        </p:nvSpPr>
        <p:spPr>
          <a:xfrm>
            <a:off x="9371395" y="3048021"/>
            <a:ext cx="1657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P4: fully recurrent</a:t>
            </a:r>
            <a:endParaRPr kumimoji="1" lang="zh-CN" alt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表格 15">
                <a:extLst>
                  <a:ext uri="{FF2B5EF4-FFF2-40B4-BE49-F238E27FC236}">
                    <a16:creationId xmlns:a16="http://schemas.microsoft.com/office/drawing/2014/main" id="{2654D8EE-8866-0D49-920B-4B11C21661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6993737"/>
                  </p:ext>
                </p:extLst>
              </p:nvPr>
            </p:nvGraphicFramePr>
            <p:xfrm>
              <a:off x="555567" y="3564220"/>
              <a:ext cx="4394357" cy="2021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693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2500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data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tasks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S1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neighbor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  <m:r>
                                <a:rPr lang="en-US" altLang="zh-CN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∧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locatedin </a:t>
                          </a:r>
                          <a14:m>
                            <m:oMath xmlns:m="http://schemas.openxmlformats.org/officeDocument/2006/math">
                              <m:r>
                                <a:rPr lang="is-IS" altLang="zh-CN" i="1" dirty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locatedin</a:t>
                          </a:r>
                        </a:p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locatedin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0" baseline="0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  <m:r>
                                <a:rPr lang="en-US" altLang="zh-CN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∧</m:t>
                              </m:r>
                              <m:r>
                                <m:rPr>
                                  <m:nor/>
                                </m:rPr>
                                <a:rPr lang="en-US" altLang="zh-CN" dirty="0" smtClean="0"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locatedin</m:t>
                              </m:r>
                              <m:r>
                                <m:rPr>
                                  <m:nor/>
                                </m:rPr>
                                <a:rPr lang="en-US" altLang="zh-CN" dirty="0" smtClean="0"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  <m:r>
                                <a:rPr lang="is-IS" altLang="zh-CN" i="1" dirty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  <m:r>
                                <m:rPr>
                                  <m:nor/>
                                </m:rPr>
                                <a:rPr lang="en-US" altLang="zh-CN" dirty="0"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altLang="zh-CN" dirty="0"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locatedin</m:t>
                              </m:r>
                            </m:oMath>
                          </a14:m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S2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neighbor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  <m:r>
                                <a:rPr lang="en-US" altLang="zh-CN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∧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locatedin </a:t>
                          </a:r>
                          <a14:m>
                            <m:oMath xmlns:m="http://schemas.openxmlformats.org/officeDocument/2006/math">
                              <m:r>
                                <a:rPr lang="is-IS" altLang="zh-CN" i="1" dirty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locatedin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S3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neighbor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  <m:r>
                                <a:rPr lang="en-US" altLang="zh-CN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∧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locatedin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∧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locatedin </a:t>
                          </a:r>
                          <a14:m>
                            <m:oMath xmlns:m="http://schemas.openxmlformats.org/officeDocument/2006/math">
                              <m:r>
                                <a:rPr lang="is-IS" altLang="zh-CN" i="1" dirty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locatedin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表格 15">
                <a:extLst>
                  <a:ext uri="{FF2B5EF4-FFF2-40B4-BE49-F238E27FC236}">
                    <a16:creationId xmlns:a16="http://schemas.microsoft.com/office/drawing/2014/main" id="{2654D8EE-8866-0D49-920B-4B11C21661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6993737"/>
                  </p:ext>
                </p:extLst>
              </p:nvPr>
            </p:nvGraphicFramePr>
            <p:xfrm>
              <a:off x="555567" y="3564220"/>
              <a:ext cx="4394357" cy="2021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693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2500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data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tasks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S1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1329" t="-60784" r="-699" b="-1725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S2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1329" t="-282759" r="-699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S3</a:t>
                          </a:r>
                          <a:endParaRPr lang="zh-CN" altLang="en-US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1329" t="-217647" r="-699" b="-156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172D6AFF-2E69-7B43-AF3F-484C346DCF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511"/>
          <a:stretch/>
        </p:blipFill>
        <p:spPr>
          <a:xfrm>
            <a:off x="6887343" y="3672433"/>
            <a:ext cx="4926311" cy="2011501"/>
          </a:xfrm>
          <a:prstGeom prst="rect">
            <a:avLst/>
          </a:prstGeom>
        </p:spPr>
      </p:pic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131DB404-560C-F849-BEF3-9EBA37327572}"/>
              </a:ext>
            </a:extLst>
          </p:cNvPr>
          <p:cNvCxnSpPr>
            <a:cxnSpLocks/>
          </p:cNvCxnSpPr>
          <p:nvPr/>
        </p:nvCxnSpPr>
        <p:spPr>
          <a:xfrm>
            <a:off x="5912277" y="3606888"/>
            <a:ext cx="0" cy="2077046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40BF5A58-E8DB-5A4E-BFD2-E7ACEDD0EB85}"/>
              </a:ext>
            </a:extLst>
          </p:cNvPr>
          <p:cNvSpPr txBox="1"/>
          <p:nvPr/>
        </p:nvSpPr>
        <p:spPr>
          <a:xfrm>
            <a:off x="5123779" y="469978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harder</a:t>
            </a:r>
            <a:endParaRPr kumimoji="1"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6975655-160C-6042-A963-E6E28B7938AA}"/>
              </a:ext>
            </a:extLst>
          </p:cNvPr>
          <p:cNvSpPr txBox="1"/>
          <p:nvPr/>
        </p:nvSpPr>
        <p:spPr>
          <a:xfrm>
            <a:off x="5890034" y="4699781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longer</a:t>
            </a: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68EFD2-FFBC-4C42-B188-A56522E9CB2D}"/>
              </a:ext>
            </a:extLst>
          </p:cNvPr>
          <p:cNvSpPr txBox="1"/>
          <p:nvPr/>
        </p:nvSpPr>
        <p:spPr>
          <a:xfrm>
            <a:off x="4491373" y="5871918"/>
            <a:ext cx="550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Model design should be task dependent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🤔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CE0C354A-5A0D-9643-BAC1-29F5F04D9882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Experiments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B490BB6-7F54-F14A-B77C-F727AA566FC0}"/>
              </a:ext>
            </a:extLst>
          </p:cNvPr>
          <p:cNvSpPr txBox="1"/>
          <p:nvPr/>
        </p:nvSpPr>
        <p:spPr>
          <a:xfrm>
            <a:off x="555567" y="5613992"/>
            <a:ext cx="3650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Example</a:t>
            </a:r>
          </a:p>
          <a:p>
            <a:r>
              <a:rPr kumimoji="1" lang="en-US" altLang="zh-CN" sz="1600" dirty="0"/>
              <a:t>train:  Serbia, neighbor,  </a:t>
            </a:r>
            <a:r>
              <a:rPr kumimoji="1" lang="en-US" altLang="zh-CN" sz="1600" dirty="0" err="1"/>
              <a:t>croatia</a:t>
            </a:r>
            <a:endParaRPr kumimoji="1" lang="en-US" altLang="zh-CN" sz="1600" dirty="0"/>
          </a:p>
          <a:p>
            <a:r>
              <a:rPr kumimoji="1" lang="en-US" altLang="zh-CN" sz="1600" dirty="0"/>
              <a:t>train:  Serbia, </a:t>
            </a:r>
            <a:r>
              <a:rPr kumimoji="1" lang="en-US" altLang="zh-CN" sz="1600" dirty="0" err="1"/>
              <a:t>locatedin</a:t>
            </a:r>
            <a:r>
              <a:rPr kumimoji="1" lang="en-US" altLang="zh-CN" sz="1600" dirty="0"/>
              <a:t>, </a:t>
            </a:r>
            <a:r>
              <a:rPr kumimoji="1" lang="en-US" altLang="zh-CN" sz="1600" dirty="0" err="1"/>
              <a:t>southern_europe</a:t>
            </a:r>
            <a:r>
              <a:rPr kumimoji="1" lang="en-US" altLang="zh-CN" sz="1600" dirty="0"/>
              <a:t> </a:t>
            </a:r>
          </a:p>
          <a:p>
            <a:r>
              <a:rPr kumimoji="1" lang="en-US" altLang="zh-CN" sz="1600" dirty="0"/>
              <a:t>test:   Serbia, </a:t>
            </a:r>
            <a:r>
              <a:rPr kumimoji="1" lang="en-US" altLang="zh-CN" sz="1600" dirty="0" err="1"/>
              <a:t>locatedin</a:t>
            </a:r>
            <a:r>
              <a:rPr kumimoji="1" lang="en-US" altLang="zh-CN" sz="1600" dirty="0"/>
              <a:t>, </a:t>
            </a:r>
            <a:r>
              <a:rPr kumimoji="1" lang="en-US" altLang="zh-CN" sz="1600" dirty="0" err="1"/>
              <a:t>europe</a:t>
            </a:r>
            <a:endParaRPr kumimoji="1" lang="zh-CN" altLang="en-US" sz="1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52540DA-F1EF-4142-8C6F-4D27D8094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640" y="5389863"/>
            <a:ext cx="524981" cy="20999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2BFAF4-1603-9143-A160-52184018DDFC}"/>
              </a:ext>
            </a:extLst>
          </p:cNvPr>
          <p:cNvSpPr/>
          <p:nvPr/>
        </p:nvSpPr>
        <p:spPr>
          <a:xfrm>
            <a:off x="6877108" y="5319708"/>
            <a:ext cx="901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400" i="1" dirty="0">
                <a:solidFill>
                  <a:srgbClr val="7030A0"/>
                </a:solidFill>
              </a:rPr>
              <a:t>Interstellar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422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83B234-6DA4-B042-8570-0E95EDFF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086" y="4171269"/>
            <a:ext cx="1693873" cy="18945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90B5BC-D427-004B-B73A-D5D1EC330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911" y="4195444"/>
            <a:ext cx="2585195" cy="187039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0060374-5A96-AA45-AB05-D27EBEED3726}"/>
              </a:ext>
            </a:extLst>
          </p:cNvPr>
          <p:cNvSpPr txBox="1"/>
          <p:nvPr/>
        </p:nvSpPr>
        <p:spPr>
          <a:xfrm>
            <a:off x="7327738" y="6047274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WN18RR</a:t>
            </a:r>
            <a:endParaRPr kumimoji="1"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07B45B-BB85-DC47-A5D3-2DFF573A4936}"/>
              </a:ext>
            </a:extLst>
          </p:cNvPr>
          <p:cNvSpPr txBox="1"/>
          <p:nvPr/>
        </p:nvSpPr>
        <p:spPr>
          <a:xfrm>
            <a:off x="9717498" y="6047274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FB15k-237</a:t>
            </a:r>
            <a:endParaRPr kumimoji="1" lang="zh-CN" altLang="en-US" sz="2000" dirty="0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AF73B85B-44C6-6641-BBF9-034F5C134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7595" y="1322359"/>
            <a:ext cx="4264779" cy="2656296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1D77BD3E-B270-3B4A-A7B4-D5176498D35A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Link</a:t>
            </a:r>
            <a:r>
              <a:rPr kumimoji="1" lang="zh-CN" altLang="en-US" sz="3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prediction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task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08A170-1C88-8643-BE9F-4263BA7AE00F}"/>
              </a:ext>
            </a:extLst>
          </p:cNvPr>
          <p:cNvSpPr txBox="1"/>
          <p:nvPr/>
        </p:nvSpPr>
        <p:spPr>
          <a:xfrm>
            <a:off x="9519505" y="2296418"/>
            <a:ext cx="821059" cy="27699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>
                    <a:lumMod val="50000"/>
                  </a:schemeClr>
                </a:solidFill>
              </a:rPr>
              <a:t>RSN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</a:rPr>
              <a:t> [2019]</a:t>
            </a:r>
            <a:endParaRPr kumimoji="1"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4280CE8B-727E-244F-8279-DD8826967BB5}"/>
              </a:ext>
            </a:extLst>
          </p:cNvPr>
          <p:cNvCxnSpPr>
            <a:cxnSpLocks/>
          </p:cNvCxnSpPr>
          <p:nvPr/>
        </p:nvCxnSpPr>
        <p:spPr>
          <a:xfrm>
            <a:off x="7377100" y="3173454"/>
            <a:ext cx="30044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643555E5-5628-AB46-B026-545B34ECB9D9}"/>
              </a:ext>
            </a:extLst>
          </p:cNvPr>
          <p:cNvSpPr txBox="1"/>
          <p:nvPr/>
        </p:nvSpPr>
        <p:spPr>
          <a:xfrm>
            <a:off x="7256118" y="1348635"/>
            <a:ext cx="1435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Link prediction</a:t>
            </a:r>
            <a:endParaRPr kumimoji="1" lang="zh-CN" altLang="en-US" sz="16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11EDB5-71D4-A848-B55B-B791A6F335F9}"/>
              </a:ext>
            </a:extLst>
          </p:cNvPr>
          <p:cNvSpPr txBox="1"/>
          <p:nvPr/>
        </p:nvSpPr>
        <p:spPr>
          <a:xfrm>
            <a:off x="9326556" y="3134836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complexity</a:t>
            </a:r>
            <a:endParaRPr kumimoji="1" lang="zh-CN" alt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B5FFF78-61BE-6748-84EA-6ED86610F0D3}"/>
              </a:ext>
            </a:extLst>
          </p:cNvPr>
          <p:cNvSpPr txBox="1"/>
          <p:nvPr/>
        </p:nvSpPr>
        <p:spPr>
          <a:xfrm>
            <a:off x="7968242" y="2840041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/>
              <a:t>TransE</a:t>
            </a:r>
            <a:r>
              <a:rPr kumimoji="1" lang="en-US" altLang="zh-CN" sz="800" dirty="0"/>
              <a:t> [2011]</a:t>
            </a:r>
            <a:endParaRPr kumimoji="1" lang="zh-CN" altLang="en-US" sz="8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7105A36-4922-5147-9294-F271CF64EB1C}"/>
              </a:ext>
            </a:extLst>
          </p:cNvPr>
          <p:cNvSpPr txBox="1"/>
          <p:nvPr/>
        </p:nvSpPr>
        <p:spPr>
          <a:xfrm>
            <a:off x="7606236" y="1963664"/>
            <a:ext cx="104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RotatE</a:t>
            </a:r>
            <a:r>
              <a:rPr kumimoji="1" lang="en-US" altLang="zh-CN" sz="800" dirty="0"/>
              <a:t> [2019]</a:t>
            </a:r>
            <a:endParaRPr kumimoji="1" lang="zh-CN" altLang="en-US" sz="8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CBD4974-281F-BD4F-875C-0DAEA3701C07}"/>
              </a:ext>
            </a:extLst>
          </p:cNvPr>
          <p:cNvSpPr txBox="1"/>
          <p:nvPr/>
        </p:nvSpPr>
        <p:spPr>
          <a:xfrm>
            <a:off x="7774579" y="2590340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/>
              <a:t>DistMult</a:t>
            </a:r>
            <a:r>
              <a:rPr kumimoji="1" lang="en-US" altLang="zh-CN" sz="800" dirty="0"/>
              <a:t> [2015]</a:t>
            </a:r>
            <a:endParaRPr kumimoji="1" lang="zh-CN" altLang="en-US" sz="8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C321BAD-17F6-3647-A3C1-F7C18BB8EBAF}"/>
              </a:ext>
            </a:extLst>
          </p:cNvPr>
          <p:cNvSpPr txBox="1"/>
          <p:nvPr/>
        </p:nvSpPr>
        <p:spPr>
          <a:xfrm>
            <a:off x="7854428" y="1701747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SimplE/CP</a:t>
            </a:r>
            <a:r>
              <a:rPr kumimoji="1" lang="en-US" altLang="zh-CN" sz="800" dirty="0"/>
              <a:t> [2018]</a:t>
            </a:r>
            <a:endParaRPr kumimoji="1" lang="zh-CN" altLang="en-US" sz="8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F1B1D6-30F2-F546-8138-216457CFA69F}"/>
              </a:ext>
            </a:extLst>
          </p:cNvPr>
          <p:cNvSpPr txBox="1"/>
          <p:nvPr/>
        </p:nvSpPr>
        <p:spPr>
          <a:xfrm>
            <a:off x="8898564" y="2036948"/>
            <a:ext cx="898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ConvE</a:t>
            </a:r>
            <a:r>
              <a:rPr kumimoji="1" lang="en-US" altLang="zh-CN" sz="800" dirty="0"/>
              <a:t> [2018]</a:t>
            </a:r>
            <a:endParaRPr kumimoji="1" lang="zh-CN" altLang="en-US" sz="8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63C4FEF-08EE-3341-974E-E00786D3D644}"/>
              </a:ext>
            </a:extLst>
          </p:cNvPr>
          <p:cNvSpPr txBox="1"/>
          <p:nvPr/>
        </p:nvSpPr>
        <p:spPr>
          <a:xfrm>
            <a:off x="9312129" y="1668972"/>
            <a:ext cx="1127232" cy="27699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Interstellar</a:t>
            </a:r>
            <a:r>
              <a:rPr kumimoji="1" lang="en-US" altLang="zh-CN" sz="800" dirty="0"/>
              <a:t> [2020]</a:t>
            </a:r>
            <a:endParaRPr kumimoji="1" lang="zh-CN" altLang="en-US" sz="8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539E1DD-A0E9-AE4E-B68F-7F6AD9A9760E}"/>
              </a:ext>
            </a:extLst>
          </p:cNvPr>
          <p:cNvSpPr txBox="1"/>
          <p:nvPr/>
        </p:nvSpPr>
        <p:spPr>
          <a:xfrm>
            <a:off x="9262450" y="2548629"/>
            <a:ext cx="103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RESCAL</a:t>
            </a:r>
            <a:r>
              <a:rPr kumimoji="1" lang="en-US" altLang="zh-CN" sz="800" dirty="0"/>
              <a:t> [2011]</a:t>
            </a:r>
            <a:endParaRPr kumimoji="1" lang="zh-CN" altLang="en-US" sz="8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218A2FD-BDA1-574B-823F-5473EE838443}"/>
              </a:ext>
            </a:extLst>
          </p:cNvPr>
          <p:cNvSpPr txBox="1"/>
          <p:nvPr/>
        </p:nvSpPr>
        <p:spPr>
          <a:xfrm>
            <a:off x="7756945" y="2313341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/>
              <a:t>ComplEx</a:t>
            </a:r>
            <a:r>
              <a:rPr kumimoji="1" lang="en-US" altLang="zh-CN" sz="1200" dirty="0"/>
              <a:t> </a:t>
            </a:r>
            <a:r>
              <a:rPr kumimoji="1" lang="en-US" altLang="zh-CN" sz="800" dirty="0"/>
              <a:t>[2017]</a:t>
            </a:r>
            <a:endParaRPr kumimoji="1" lang="zh-CN" altLang="en-US" sz="800" dirty="0"/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F98B5D24-42AC-3D47-8EF5-37276468CE4E}"/>
              </a:ext>
            </a:extLst>
          </p:cNvPr>
          <p:cNvCxnSpPr>
            <a:cxnSpLocks/>
          </p:cNvCxnSpPr>
          <p:nvPr/>
        </p:nvCxnSpPr>
        <p:spPr>
          <a:xfrm flipV="1">
            <a:off x="7377100" y="1635594"/>
            <a:ext cx="0" cy="154401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37D7F855-FA43-174A-9785-25561125E303}"/>
              </a:ext>
            </a:extLst>
          </p:cNvPr>
          <p:cNvSpPr txBox="1"/>
          <p:nvPr/>
        </p:nvSpPr>
        <p:spPr>
          <a:xfrm>
            <a:off x="8858938" y="2801571"/>
            <a:ext cx="978153" cy="27699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>
                <a:solidFill>
                  <a:schemeClr val="bg1">
                    <a:lumMod val="50000"/>
                  </a:schemeClr>
                </a:solidFill>
              </a:rPr>
              <a:t>PTransE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</a:rPr>
              <a:t> [2015]</a:t>
            </a:r>
            <a:endParaRPr kumimoji="1"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1D7245C-DD9D-454B-AAEA-56A4930E1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47" y="4503763"/>
            <a:ext cx="6879839" cy="1667621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9E51179B-FD99-2342-B08E-BEE6A3C6FB96}"/>
              </a:ext>
            </a:extLst>
          </p:cNvPr>
          <p:cNvSpPr txBox="1"/>
          <p:nvPr/>
        </p:nvSpPr>
        <p:spPr>
          <a:xfrm>
            <a:off x="7253049" y="3719812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Searched models:</a:t>
            </a:r>
            <a:endParaRPr kumimoji="1" lang="zh-CN" altLang="en-US" sz="20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AFEBD16-42FA-D943-BB35-A54619DED5FC}"/>
              </a:ext>
            </a:extLst>
          </p:cNvPr>
          <p:cNvSpPr txBox="1"/>
          <p:nvPr/>
        </p:nvSpPr>
        <p:spPr>
          <a:xfrm>
            <a:off x="333247" y="4103653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Existing models:</a:t>
            </a:r>
            <a:endParaRPr kumimoji="1" lang="zh-CN" altLang="en-US" sz="2000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C5E1DBD-3120-B641-8959-AA1F3764241A}"/>
              </a:ext>
            </a:extLst>
          </p:cNvPr>
          <p:cNvSpPr/>
          <p:nvPr/>
        </p:nvSpPr>
        <p:spPr>
          <a:xfrm>
            <a:off x="3606375" y="3107803"/>
            <a:ext cx="2186000" cy="78994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8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Background</a:t>
            </a:r>
          </a:p>
          <a:p>
            <a:r>
              <a:rPr kumimoji="1" lang="en-US" altLang="zh-CN" dirty="0"/>
              <a:t>Interstellar</a:t>
            </a:r>
          </a:p>
          <a:p>
            <a:pPr lvl="1"/>
            <a:r>
              <a:rPr kumimoji="1" lang="en-US" altLang="zh-CN" dirty="0"/>
              <a:t>Motivation</a:t>
            </a:r>
          </a:p>
          <a:p>
            <a:pPr lvl="1"/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Experiments</a:t>
            </a:r>
          </a:p>
          <a:p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takeaways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directions </a:t>
            </a:r>
          </a:p>
        </p:txBody>
      </p:sp>
    </p:spTree>
    <p:extLst>
      <p:ext uri="{BB962C8B-B14F-4D97-AF65-F5344CB8AC3E}">
        <p14:creationId xmlns:p14="http://schemas.microsoft.com/office/powerpoint/2010/main" val="54628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DE1D2D9D-0218-C148-85F6-75B729B10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708" y="3313412"/>
            <a:ext cx="8140584" cy="3199218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CB6DF6B1-5DA4-AA46-8917-BBFEF817C193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Entity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alignment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task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DEE471-BB6E-1541-AE22-ED02B0BC5F93}"/>
              </a:ext>
            </a:extLst>
          </p:cNvPr>
          <p:cNvSpPr txBox="1"/>
          <p:nvPr/>
        </p:nvSpPr>
        <p:spPr>
          <a:xfrm>
            <a:off x="2964325" y="1707570"/>
            <a:ext cx="1016619" cy="27699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chemeClr val="bg1">
                    <a:lumMod val="50000"/>
                  </a:schemeClr>
                </a:solidFill>
              </a:rPr>
              <a:t>Chains 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</a:rPr>
              <a:t> [2016]</a:t>
            </a:r>
            <a:endParaRPr kumimoji="1"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93CB2CF8-BDF3-6C40-8262-F33B251C36B3}"/>
              </a:ext>
            </a:extLst>
          </p:cNvPr>
          <p:cNvCxnSpPr>
            <a:cxnSpLocks/>
          </p:cNvCxnSpPr>
          <p:nvPr/>
        </p:nvCxnSpPr>
        <p:spPr>
          <a:xfrm>
            <a:off x="1705625" y="2817193"/>
            <a:ext cx="30044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6C833AA-5B55-7343-8187-F76CD6AB851A}"/>
              </a:ext>
            </a:extLst>
          </p:cNvPr>
          <p:cNvSpPr txBox="1"/>
          <p:nvPr/>
        </p:nvSpPr>
        <p:spPr>
          <a:xfrm>
            <a:off x="1584643" y="992374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Entity alignment</a:t>
            </a:r>
            <a:endParaRPr kumimoji="1" lang="zh-CN" altLang="en-US" sz="1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326642C-E5F1-CD44-8288-1DC05F18C9B1}"/>
              </a:ext>
            </a:extLst>
          </p:cNvPr>
          <p:cNvSpPr txBox="1"/>
          <p:nvPr/>
        </p:nvSpPr>
        <p:spPr>
          <a:xfrm>
            <a:off x="3655081" y="2778575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complexity</a:t>
            </a:r>
            <a:endParaRPr kumimoji="1"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1E217B2-2F63-B147-BC9E-9DA3FA8FFFA6}"/>
              </a:ext>
            </a:extLst>
          </p:cNvPr>
          <p:cNvSpPr txBox="1"/>
          <p:nvPr/>
        </p:nvSpPr>
        <p:spPr>
          <a:xfrm>
            <a:off x="1759409" y="2533364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/>
              <a:t>TransE</a:t>
            </a:r>
            <a:r>
              <a:rPr kumimoji="1" lang="en-US" altLang="zh-CN" sz="800" dirty="0"/>
              <a:t> [2011]</a:t>
            </a:r>
            <a:endParaRPr kumimoji="1" lang="zh-CN" altLang="en-US" sz="800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A2DC6586-E8AD-9847-9252-C1D253DEF08A}"/>
              </a:ext>
            </a:extLst>
          </p:cNvPr>
          <p:cNvCxnSpPr>
            <a:cxnSpLocks/>
          </p:cNvCxnSpPr>
          <p:nvPr/>
        </p:nvCxnSpPr>
        <p:spPr>
          <a:xfrm flipV="1">
            <a:off x="1705625" y="1279333"/>
            <a:ext cx="0" cy="154401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A0235ECE-F15C-0A4C-83B8-F4BFFCB37F7E}"/>
              </a:ext>
            </a:extLst>
          </p:cNvPr>
          <p:cNvSpPr txBox="1"/>
          <p:nvPr/>
        </p:nvSpPr>
        <p:spPr>
          <a:xfrm>
            <a:off x="2822050" y="2300364"/>
            <a:ext cx="978153" cy="27699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>
                <a:solidFill>
                  <a:schemeClr val="bg1">
                    <a:lumMod val="50000"/>
                  </a:schemeClr>
                </a:solidFill>
              </a:rPr>
              <a:t>PTransE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</a:rPr>
              <a:t> [2015]</a:t>
            </a:r>
            <a:endParaRPr kumimoji="1"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3F633B7-7C13-D44B-81D2-C1B53630751D}"/>
              </a:ext>
            </a:extLst>
          </p:cNvPr>
          <p:cNvSpPr txBox="1"/>
          <p:nvPr/>
        </p:nvSpPr>
        <p:spPr>
          <a:xfrm>
            <a:off x="2865529" y="1947400"/>
            <a:ext cx="1016625" cy="27699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>
                <a:solidFill>
                  <a:schemeClr val="bg1">
                    <a:lumMod val="50000"/>
                  </a:schemeClr>
                </a:solidFill>
              </a:rPr>
              <a:t>IPTransE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</a:rPr>
              <a:t> [2017]</a:t>
            </a:r>
            <a:endParaRPr kumimoji="1"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3F8D5F7-671F-3144-B93F-11CA52957D39}"/>
              </a:ext>
            </a:extLst>
          </p:cNvPr>
          <p:cNvSpPr txBox="1"/>
          <p:nvPr/>
        </p:nvSpPr>
        <p:spPr>
          <a:xfrm>
            <a:off x="1968219" y="2305290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/>
              <a:t>TransD</a:t>
            </a:r>
            <a:r>
              <a:rPr kumimoji="1" lang="en-US" altLang="zh-CN" sz="800" dirty="0"/>
              <a:t> [2014]</a:t>
            </a:r>
            <a:endParaRPr kumimoji="1" lang="zh-CN" altLang="en-US" sz="8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200C564-3A3B-464D-99CD-5EFDAEF5AD71}"/>
              </a:ext>
            </a:extLst>
          </p:cNvPr>
          <p:cNvSpPr txBox="1"/>
          <p:nvPr/>
        </p:nvSpPr>
        <p:spPr>
          <a:xfrm>
            <a:off x="3832385" y="1572134"/>
            <a:ext cx="821059" cy="27699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>
                    <a:lumMod val="50000"/>
                  </a:schemeClr>
                </a:solidFill>
              </a:rPr>
              <a:t>RSN</a:t>
            </a:r>
            <a:r>
              <a:rPr kumimoji="1" lang="en-US" altLang="zh-CN" sz="800" dirty="0">
                <a:solidFill>
                  <a:schemeClr val="bg1">
                    <a:lumMod val="50000"/>
                  </a:schemeClr>
                </a:solidFill>
              </a:rPr>
              <a:t> [2019]</a:t>
            </a:r>
            <a:endParaRPr kumimoji="1" lang="zh-CN" alt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288CEF7-C529-C44B-A2E5-E10E0E1E84F2}"/>
              </a:ext>
            </a:extLst>
          </p:cNvPr>
          <p:cNvSpPr txBox="1"/>
          <p:nvPr/>
        </p:nvSpPr>
        <p:spPr>
          <a:xfrm>
            <a:off x="3693875" y="1287982"/>
            <a:ext cx="1127221" cy="27699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Interstellar</a:t>
            </a:r>
            <a:r>
              <a:rPr kumimoji="1" lang="en-US" altLang="zh-CN" sz="800" dirty="0"/>
              <a:t> [2020]</a:t>
            </a:r>
            <a:endParaRPr kumimoji="1" lang="zh-CN" altLang="en-US" sz="8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05ED8FA-844A-F949-9E0D-0703FEA5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106" y="998799"/>
            <a:ext cx="6808788" cy="21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5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9BDC261-30F5-1E44-B187-F5CA37A08A3A}"/>
              </a:ext>
            </a:extLst>
          </p:cNvPr>
          <p:cNvSpPr txBox="1"/>
          <p:nvPr/>
        </p:nvSpPr>
        <p:spPr>
          <a:xfrm>
            <a:off x="2891790" y="111532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entity alignment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D5FB822-02AE-C54A-8538-35C322266451}"/>
              </a:ext>
            </a:extLst>
          </p:cNvPr>
          <p:cNvSpPr txBox="1"/>
          <p:nvPr/>
        </p:nvSpPr>
        <p:spPr>
          <a:xfrm>
            <a:off x="7284719" y="111532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link prediction</a:t>
            </a:r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2C542F1-5E04-A44C-8481-72719C73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04" y="4313989"/>
            <a:ext cx="7922192" cy="2076419"/>
          </a:xfrm>
          <a:prstGeom prst="rect">
            <a:avLst/>
          </a:prstGeom>
        </p:spPr>
      </p:pic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4C29DCE6-94C8-CD47-A636-32941660A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4858" y="1435363"/>
            <a:ext cx="3277380" cy="2526982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6C44FDD-DD17-774D-9D8D-9A60B69F0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567" y="1435363"/>
            <a:ext cx="3277380" cy="2526982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A4C56C03-C155-8742-BD8C-F997AF9F4375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Interstellar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Efficiency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76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Background</a:t>
            </a:r>
          </a:p>
          <a:p>
            <a:r>
              <a:rPr kumimoji="1" lang="en-US" altLang="zh-CN" dirty="0"/>
              <a:t>Interstellar</a:t>
            </a:r>
          </a:p>
          <a:p>
            <a:pPr lvl="1"/>
            <a:r>
              <a:rPr kumimoji="1" lang="en-US" altLang="zh-CN" dirty="0"/>
              <a:t>Motivation</a:t>
            </a:r>
          </a:p>
          <a:p>
            <a:pPr lvl="1"/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Experiments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Key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takeaways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and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research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directions </a:t>
            </a:r>
          </a:p>
        </p:txBody>
      </p:sp>
    </p:spTree>
    <p:extLst>
      <p:ext uri="{BB962C8B-B14F-4D97-AF65-F5344CB8AC3E}">
        <p14:creationId xmlns:p14="http://schemas.microsoft.com/office/powerpoint/2010/main" val="2958945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E28BD3EC-51CA-EC41-906E-FE76DCAC3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17" y="1339077"/>
            <a:ext cx="5873229" cy="4911116"/>
          </a:xfrm>
        </p:spPr>
        <p:txBody>
          <a:bodyPr>
            <a:noAutofit/>
          </a:bodyPr>
          <a:lstStyle/>
          <a:p>
            <a:r>
              <a:rPr lang="en" altLang="zh-CN" sz="2000" dirty="0"/>
              <a:t>﻿</a:t>
            </a:r>
            <a:r>
              <a:rPr lang="en" altLang="zh-CN" sz="2000" i="1" dirty="0"/>
              <a:t>Interstellar</a:t>
            </a:r>
            <a:r>
              <a:rPr lang="en" altLang="zh-CN" sz="2000" dirty="0"/>
              <a:t> analyze</a:t>
            </a:r>
            <a:r>
              <a:rPr lang="en-US" altLang="zh-CN" sz="2000" dirty="0"/>
              <a:t>s</a:t>
            </a:r>
            <a:r>
              <a:rPr lang="en" altLang="zh-CN" sz="2000" dirty="0"/>
              <a:t> the difficulty and importance of using the relational path to learn the short-term and long-term information in KG. 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0" indent="0">
              <a:buNone/>
            </a:pPr>
            <a:endParaRPr lang="en" altLang="zh-CN" sz="2000" dirty="0"/>
          </a:p>
          <a:p>
            <a:r>
              <a:rPr lang="en" altLang="zh-CN" sz="2000" i="1" dirty="0"/>
              <a:t>Interstellar</a:t>
            </a:r>
            <a:r>
              <a:rPr lang="en" altLang="zh-CN" sz="2000" dirty="0"/>
              <a:t> formulate</a:t>
            </a:r>
            <a:r>
              <a:rPr lang="en-US" altLang="zh-CN" sz="2000" dirty="0"/>
              <a:t>s</a:t>
            </a:r>
            <a:r>
              <a:rPr lang="en" altLang="zh-CN" sz="2000" dirty="0"/>
              <a:t> the </a:t>
            </a:r>
            <a:r>
              <a:rPr lang="en-US" altLang="zh-CN" sz="2000" dirty="0"/>
              <a:t>KGE</a:t>
            </a:r>
            <a:r>
              <a:rPr lang="zh-CN" altLang="en-US" sz="2000" dirty="0"/>
              <a:t> </a:t>
            </a:r>
            <a:r>
              <a:rPr lang="en-US" altLang="zh-CN" sz="2000" dirty="0"/>
              <a:t>task</a:t>
            </a:r>
            <a:r>
              <a:rPr lang="zh-CN" altLang="en-US" sz="2000" dirty="0"/>
              <a:t> </a:t>
            </a:r>
            <a:r>
              <a:rPr lang="en" altLang="zh-CN" sz="2000" dirty="0"/>
              <a:t>as a NAS problem and propose a domain-specific search space. Different from searching RNN cells, the recurrent network is </a:t>
            </a:r>
            <a:r>
              <a:rPr lang="en" altLang="zh-CN" sz="2000" dirty="0">
                <a:solidFill>
                  <a:srgbClr val="FF0000"/>
                </a:solidFill>
              </a:rPr>
              <a:t>specifically designed for KG tasks</a:t>
            </a:r>
            <a:r>
              <a:rPr lang="en" altLang="zh-CN" sz="2000" dirty="0"/>
              <a:t>.</a:t>
            </a:r>
            <a:r>
              <a:rPr lang="en" altLang="zh-CN" sz="2000" dirty="0">
                <a:solidFill>
                  <a:srgbClr val="FF0000"/>
                </a:solidFill>
              </a:rPr>
              <a:t> </a:t>
            </a:r>
          </a:p>
          <a:p>
            <a:r>
              <a:rPr lang="en" altLang="zh-CN" sz="2000" dirty="0">
                <a:solidFill>
                  <a:srgbClr val="FF0000"/>
                </a:solidFill>
              </a:rPr>
              <a:t>This is the first work applying neural architecture search (NAS) methods on KG tasks.</a:t>
            </a:r>
            <a:endParaRPr lang="en" altLang="zh-CN" sz="2000" dirty="0"/>
          </a:p>
          <a:p>
            <a:pPr marL="0" indent="0">
              <a:buNone/>
            </a:pPr>
            <a:endParaRPr lang="en" altLang="zh-CN" sz="2000" dirty="0"/>
          </a:p>
          <a:p>
            <a:r>
              <a:rPr lang="en" altLang="zh-CN" sz="2000" i="1" dirty="0"/>
              <a:t>Interstellar</a:t>
            </a:r>
            <a:r>
              <a:rPr lang="en" altLang="zh-CN" sz="2000" dirty="0"/>
              <a:t> </a:t>
            </a:r>
            <a:r>
              <a:rPr lang="en" altLang="zh-CN" sz="2000" dirty="0" err="1"/>
              <a:t>identif</a:t>
            </a:r>
            <a:r>
              <a:rPr lang="en-US" altLang="zh-CN" sz="2000" dirty="0" err="1"/>
              <a:t>ies</a:t>
            </a:r>
            <a:r>
              <a:rPr lang="en" altLang="zh-CN" sz="2000" dirty="0"/>
              <a:t> the problems of adopting stand-alone and one-shot search algorithms for our search space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" altLang="zh-CN" sz="2000" dirty="0"/>
              <a:t>design</a:t>
            </a:r>
            <a:r>
              <a:rPr lang="en-US" altLang="zh-CN" sz="2000" dirty="0"/>
              <a:t>s</a:t>
            </a:r>
            <a:r>
              <a:rPr lang="en" altLang="zh-CN" sz="2000" dirty="0"/>
              <a:t> a </a:t>
            </a:r>
            <a:r>
              <a:rPr lang="en" altLang="zh-CN" sz="2000" dirty="0">
                <a:solidFill>
                  <a:srgbClr val="FF0000"/>
                </a:solidFill>
              </a:rPr>
              <a:t>hybrid-search algorithm </a:t>
            </a:r>
            <a:r>
              <a:rPr lang="en" altLang="zh-CN" sz="2000" dirty="0"/>
              <a:t>to search efficiently.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B668C72-C356-124F-B32E-A1936C8ACDD0}"/>
              </a:ext>
            </a:extLst>
          </p:cNvPr>
          <p:cNvSpPr txBox="1"/>
          <p:nvPr/>
        </p:nvSpPr>
        <p:spPr>
          <a:xfrm>
            <a:off x="6648224" y="2428726"/>
            <a:ext cx="546847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FF0000"/>
                </a:solidFill>
              </a:rPr>
              <a:t>Contributions of </a:t>
            </a:r>
            <a:r>
              <a:rPr kumimoji="1" lang="en-US" altLang="zh-CN" sz="2600" i="1" dirty="0">
                <a:solidFill>
                  <a:srgbClr val="FF0000"/>
                </a:solidFill>
              </a:rPr>
              <a:t>Interstellar</a:t>
            </a:r>
            <a:r>
              <a:rPr kumimoji="1" lang="en-US" altLang="zh-CN" sz="2600" dirty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Analyze the difficult and importance of learning from relational path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Setup problem by NAS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Novel search space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Hybrid search algorithm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A215FF8-5520-3D4A-9C6E-893A4772DF50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</a:rPr>
              <a:t>Key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takeaways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and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Research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directions</a:t>
            </a:r>
            <a:endParaRPr kumimoji="1" lang="zh-CN" alt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46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E28BD3EC-51CA-EC41-906E-FE76DCAC3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03" y="1064756"/>
            <a:ext cx="11370388" cy="4911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Towards Automated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Knowledge Graph Embedding</a:t>
            </a:r>
          </a:p>
          <a:p>
            <a:r>
              <a:rPr kumimoji="1" lang="en-US" altLang="zh-CN" dirty="0"/>
              <a:t>Analyze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problems</a:t>
            </a:r>
          </a:p>
          <a:p>
            <a:pPr lvl="1"/>
            <a:r>
              <a:rPr kumimoji="1" lang="en-US" altLang="zh-CN" dirty="0"/>
              <a:t>high</a:t>
            </a:r>
            <a:r>
              <a:rPr kumimoji="1" lang="zh-CN" altLang="en-US" dirty="0"/>
              <a:t> </a:t>
            </a:r>
            <a:r>
              <a:rPr kumimoji="1" lang="en-US" altLang="zh-CN" dirty="0"/>
              <a:t>requirements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human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intelligence</a:t>
            </a:r>
          </a:p>
          <a:p>
            <a:pPr lvl="2"/>
            <a:r>
              <a:rPr kumimoji="1" lang="en-US" altLang="zh-CN" dirty="0"/>
              <a:t>e.g., 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training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fine-tuning</a:t>
            </a:r>
          </a:p>
          <a:p>
            <a:pPr lvl="1"/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data-dependent</a:t>
            </a:r>
          </a:p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</a:t>
            </a:r>
            <a:r>
              <a:rPr kumimoji="1" lang="zh-CN" altLang="en-US" dirty="0"/>
              <a:t> </a:t>
            </a:r>
            <a:r>
              <a:rPr kumimoji="1" lang="en-US" altLang="zh-CN" dirty="0"/>
              <a:t>→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</a:t>
            </a:r>
            <a:r>
              <a:rPr kumimoji="1" lang="zh-CN" altLang="en-US" dirty="0"/>
              <a:t> “拆解”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cover existing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</a:t>
            </a:r>
          </a:p>
          <a:p>
            <a:r>
              <a:rPr kumimoji="1" lang="en-US" altLang="zh-CN" dirty="0"/>
              <a:t>References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algorithms</a:t>
            </a:r>
            <a:r>
              <a:rPr kumimoji="1" lang="zh-CN" altLang="en-US" dirty="0"/>
              <a:t> </a:t>
            </a:r>
            <a:r>
              <a:rPr kumimoji="1" lang="en-US" altLang="zh-CN" dirty="0"/>
              <a:t>→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Improved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algorithm</a:t>
            </a:r>
            <a:r>
              <a:rPr kumimoji="1" lang="zh-CN" altLang="en-US" dirty="0"/>
              <a:t> “组装”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efficient and accurate evaluation</a:t>
            </a:r>
          </a:p>
          <a:p>
            <a:r>
              <a:rPr kumimoji="1" lang="en-US" altLang="zh-CN" dirty="0"/>
              <a:t>Combine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algorithm</a:t>
            </a:r>
            <a:r>
              <a:rPr kumimoji="1" lang="zh-CN" altLang="en-US" dirty="0"/>
              <a:t> </a:t>
            </a:r>
            <a:r>
              <a:rPr kumimoji="1" lang="en-US" altLang="zh-CN" dirty="0"/>
              <a:t>→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performance/adaptivity</a:t>
            </a:r>
          </a:p>
          <a:p>
            <a:pPr lvl="1"/>
            <a:r>
              <a:rPr kumimoji="1" lang="en-US" altLang="zh-CN" dirty="0"/>
              <a:t>trade off between exploration and exploitation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A75807A-6A47-E142-B1A0-C65DCE9A410A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</a:rPr>
              <a:t>Key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takeaways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and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Research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directions</a:t>
            </a:r>
            <a:endParaRPr kumimoji="1" lang="zh-CN" altLang="en-US" sz="4000" b="1" dirty="0">
              <a:solidFill>
                <a:schemeClr val="accent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78FADEC-B03B-6246-99D9-BC229FDB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214" y="5566262"/>
            <a:ext cx="3466895" cy="10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DAE2624-444A-C04B-ADF9-D64340157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" b="7255"/>
          <a:stretch/>
        </p:blipFill>
        <p:spPr>
          <a:xfrm>
            <a:off x="8313" y="1625036"/>
            <a:ext cx="5381620" cy="41469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A18A37-37A4-654B-8567-E837004E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1" r="2896"/>
          <a:stretch/>
        </p:blipFill>
        <p:spPr>
          <a:xfrm>
            <a:off x="6658492" y="1566845"/>
            <a:ext cx="5450378" cy="42437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CA40AD-B5FA-D94C-9D3D-94625C834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097"/>
          <a:stretch/>
        </p:blipFill>
        <p:spPr>
          <a:xfrm>
            <a:off x="5273638" y="1707610"/>
            <a:ext cx="1373777" cy="397774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9097C51-3C6D-DC45-A8FD-380486140751}"/>
              </a:ext>
            </a:extLst>
          </p:cNvPr>
          <p:cNvSpPr/>
          <p:nvPr/>
        </p:nvSpPr>
        <p:spPr>
          <a:xfrm>
            <a:off x="7250606" y="1699849"/>
            <a:ext cx="1503485" cy="39048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3CC99CD-04D2-B74C-BC80-DE4E5D4CF7FA}"/>
              </a:ext>
            </a:extLst>
          </p:cNvPr>
          <p:cNvSpPr/>
          <p:nvPr/>
        </p:nvSpPr>
        <p:spPr>
          <a:xfrm>
            <a:off x="5356971" y="2067828"/>
            <a:ext cx="1227511" cy="121514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028006-38FE-D041-A0D6-DBC3D4CF9E01}"/>
              </a:ext>
            </a:extLst>
          </p:cNvPr>
          <p:cNvSpPr/>
          <p:nvPr/>
        </p:nvSpPr>
        <p:spPr>
          <a:xfrm>
            <a:off x="8779031" y="1699849"/>
            <a:ext cx="1230284" cy="39048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16FA6D8-50BE-0F45-8A01-8C9F9CE616BA}"/>
              </a:ext>
            </a:extLst>
          </p:cNvPr>
          <p:cNvSpPr/>
          <p:nvPr/>
        </p:nvSpPr>
        <p:spPr>
          <a:xfrm>
            <a:off x="5356970" y="3347535"/>
            <a:ext cx="1227511" cy="104758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756D6C1-48F2-4848-AF87-B1466CB2CE29}"/>
              </a:ext>
            </a:extLst>
          </p:cNvPr>
          <p:cNvSpPr/>
          <p:nvPr/>
        </p:nvSpPr>
        <p:spPr>
          <a:xfrm>
            <a:off x="72330" y="2126569"/>
            <a:ext cx="5176368" cy="119852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5C414FA-C69E-F14E-9D4F-BFA3FAC29525}"/>
              </a:ext>
            </a:extLst>
          </p:cNvPr>
          <p:cNvSpPr txBox="1"/>
          <p:nvPr/>
        </p:nvSpPr>
        <p:spPr>
          <a:xfrm>
            <a:off x="7386918" y="65442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3D74641-6FB0-274C-BFA7-CC4F296C62EB}"/>
              </a:ext>
            </a:extLst>
          </p:cNvPr>
          <p:cNvSpPr/>
          <p:nvPr/>
        </p:nvSpPr>
        <p:spPr>
          <a:xfrm>
            <a:off x="63365" y="3411070"/>
            <a:ext cx="5176368" cy="9637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91E57E5-AA79-394C-824E-53AF2CB029B7}"/>
              </a:ext>
            </a:extLst>
          </p:cNvPr>
          <p:cNvSpPr/>
          <p:nvPr/>
        </p:nvSpPr>
        <p:spPr>
          <a:xfrm>
            <a:off x="5356970" y="4455461"/>
            <a:ext cx="1227511" cy="115644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2E132C-6472-C548-8AD4-12616DFB6F4C}"/>
              </a:ext>
            </a:extLst>
          </p:cNvPr>
          <p:cNvSpPr/>
          <p:nvPr/>
        </p:nvSpPr>
        <p:spPr>
          <a:xfrm>
            <a:off x="10034255" y="1708813"/>
            <a:ext cx="1324027" cy="38958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E95A553-A9B8-2E43-82F4-5F2FD4A501E3}"/>
              </a:ext>
            </a:extLst>
          </p:cNvPr>
          <p:cNvSpPr/>
          <p:nvPr/>
        </p:nvSpPr>
        <p:spPr>
          <a:xfrm>
            <a:off x="63365" y="4478541"/>
            <a:ext cx="5185333" cy="96370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425282F-40A5-0941-8A5D-EB0453B7348E}"/>
              </a:ext>
            </a:extLst>
          </p:cNvPr>
          <p:cNvSpPr txBox="1"/>
          <p:nvPr/>
        </p:nvSpPr>
        <p:spPr>
          <a:xfrm>
            <a:off x="522316" y="1195508"/>
            <a:ext cx="862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General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effectiveness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and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efficiency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evaluation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results</a:t>
            </a:r>
            <a:endParaRPr kumimoji="1" lang="zh-CN" altLang="en-US" sz="2400" dirty="0">
              <a:latin typeface="Gill Sans MT" panose="020B0502020104020203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C25F64A-E35C-6C49-86B9-82F73768105A}"/>
              </a:ext>
            </a:extLst>
          </p:cNvPr>
          <p:cNvSpPr/>
          <p:nvPr/>
        </p:nvSpPr>
        <p:spPr>
          <a:xfrm>
            <a:off x="4873401" y="5978324"/>
            <a:ext cx="2698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No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best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models</a:t>
            </a:r>
            <a:r>
              <a:rPr kumimoji="1" lang="zh-CN" alt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🤔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4FC7F16A-E881-5246-B86F-C07AB585349F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</a:rPr>
              <a:t>Key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takeaways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and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Research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directions</a:t>
            </a:r>
            <a:endParaRPr kumimoji="1" lang="zh-CN" alt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38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63535"/>
            <a:ext cx="9644149" cy="49710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zh-CN" sz="3200" dirty="0"/>
              <a:t>Future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research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directions</a:t>
            </a:r>
          </a:p>
          <a:p>
            <a:pPr lvl="0"/>
            <a:r>
              <a:rPr lang="en-US" altLang="zh-CN" dirty="0"/>
              <a:t>Conduct experiments on large-scale datasets</a:t>
            </a:r>
          </a:p>
          <a:p>
            <a:pPr lvl="1"/>
            <a:r>
              <a:rPr lang="en-US" altLang="zh-CN" dirty="0"/>
              <a:t>Open Graph Benchmark</a:t>
            </a:r>
          </a:p>
          <a:p>
            <a:pPr marL="0" lvl="0" indent="0">
              <a:buNone/>
            </a:pPr>
            <a:r>
              <a:rPr lang="en-US" altLang="zh-CN" dirty="0"/>
              <a:t>	</a:t>
            </a:r>
          </a:p>
          <a:p>
            <a:pPr lvl="0"/>
            <a:r>
              <a:rPr lang="en-US" altLang="zh-CN" dirty="0"/>
              <a:t>Model architecture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</a:p>
          <a:p>
            <a:pPr lvl="1"/>
            <a:r>
              <a:rPr lang="en-US" altLang="zh-CN" dirty="0"/>
              <a:t>Leverage structural information such as path or subgraph</a:t>
            </a:r>
            <a:endParaRPr lang="zh-CN" altLang="zh-CN" dirty="0"/>
          </a:p>
          <a:p>
            <a:pPr lvl="1"/>
            <a:r>
              <a:rPr lang="en-US" altLang="zh-CN" dirty="0"/>
              <a:t>Capture</a:t>
            </a:r>
            <a:r>
              <a:rPr lang="zh-CN" altLang="en-US" dirty="0"/>
              <a:t> </a:t>
            </a:r>
            <a:r>
              <a:rPr lang="en-US" altLang="zh-CN" dirty="0"/>
              <a:t>transferability among datasets and models</a:t>
            </a:r>
            <a:endParaRPr lang="zh-CN" altLang="zh-CN" dirty="0"/>
          </a:p>
          <a:p>
            <a:pPr lvl="0"/>
            <a:endParaRPr lang="en-US" altLang="zh-CN" dirty="0"/>
          </a:p>
          <a:p>
            <a:pPr lvl="0"/>
            <a:r>
              <a:rPr lang="en-US" altLang="zh-CN" dirty="0"/>
              <a:t>Benchmarking the KGE models</a:t>
            </a:r>
          </a:p>
          <a:p>
            <a:pPr lvl="1"/>
            <a:r>
              <a:rPr lang="en-US" altLang="zh-CN" dirty="0"/>
              <a:t>Insightful way to analyze model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</a:p>
          <a:p>
            <a:pPr lvl="1"/>
            <a:r>
              <a:rPr lang="en-US" altLang="zh-CN" dirty="0"/>
              <a:t>Standard approach to evaluate the different models</a:t>
            </a:r>
          </a:p>
          <a:p>
            <a:pPr lvl="1"/>
            <a:r>
              <a:rPr lang="en-US" altLang="zh-CN" dirty="0"/>
              <a:t>Efficient hyper-parameter optimization method</a:t>
            </a:r>
          </a:p>
          <a:p>
            <a:pPr lvl="1"/>
            <a:r>
              <a:rPr lang="en-US" altLang="zh-CN" dirty="0"/>
              <a:t>Involving more KG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endParaRPr lang="en-US" altLang="zh-CN" sz="1200" dirty="0"/>
          </a:p>
          <a:p>
            <a:pPr lvl="0"/>
            <a:endParaRPr lang="en-US" altLang="zh-CN" sz="1600" dirty="0"/>
          </a:p>
          <a:p>
            <a:pPr lvl="1"/>
            <a:endParaRPr kumimoji="1"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8EAA8EC-EA18-A24E-956A-B9B72B16ACD9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1669684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</a:rPr>
              <a:t>Key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takeaways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and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Research</a:t>
            </a:r>
            <a:r>
              <a:rPr kumimoji="1" lang="zh-CN" altLang="en-US" sz="40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</a:rPr>
              <a:t>directions</a:t>
            </a:r>
            <a:endParaRPr kumimoji="1" lang="zh-CN" altLang="en-US" sz="4000" b="1" dirty="0">
              <a:solidFill>
                <a:schemeClr val="accent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A52FF22-3B1F-3046-B2F3-61B9B0C78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035"/>
          <a:stretch/>
        </p:blipFill>
        <p:spPr>
          <a:xfrm>
            <a:off x="7512878" y="1291217"/>
            <a:ext cx="4219653" cy="355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A8FEAA-8E6B-CF41-AEFD-9383BA8E8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90"/>
          <a:stretch/>
        </p:blipFill>
        <p:spPr>
          <a:xfrm>
            <a:off x="7512877" y="1527077"/>
            <a:ext cx="4219653" cy="999993"/>
          </a:xfrm>
          <a:prstGeom prst="rect">
            <a:avLst/>
          </a:prstGeom>
        </p:spPr>
      </p:pic>
      <p:pic>
        <p:nvPicPr>
          <p:cNvPr id="7" name="Picture 2" descr="Jekyll logo">
            <a:extLst>
              <a:ext uri="{FF2B5EF4-FFF2-40B4-BE49-F238E27FC236}">
                <a16:creationId xmlns:a16="http://schemas.microsoft.com/office/drawing/2014/main" id="{F1DBAC9A-3BE7-B044-AEEB-AA8573EE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9752" b="22649"/>
          <a:stretch/>
        </p:blipFill>
        <p:spPr bwMode="auto">
          <a:xfrm>
            <a:off x="10243120" y="698253"/>
            <a:ext cx="1489410" cy="5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CCD64C6-61A0-4248-971F-B767E2ECF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938" y="3945682"/>
            <a:ext cx="4418021" cy="2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36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16379"/>
            <a:ext cx="10515600" cy="1809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7100" dirty="0">
                <a:solidFill>
                  <a:srgbClr val="0070C0"/>
                </a:solidFill>
              </a:rPr>
              <a:t>Q&amp;A</a:t>
            </a:r>
          </a:p>
          <a:p>
            <a:pPr marL="0" indent="0" algn="ctr">
              <a:buNone/>
            </a:pPr>
            <a:r>
              <a:rPr kumimoji="1" lang="en-US" altLang="zh-CN" sz="4000" dirty="0">
                <a:solidFill>
                  <a:srgbClr val="0070C0"/>
                </a:solidFill>
              </a:rPr>
              <a:t>Thanks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for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your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attention!</a:t>
            </a:r>
          </a:p>
          <a:p>
            <a:pPr marL="0" indent="0" algn="ctr">
              <a:buNone/>
            </a:pPr>
            <a:endParaRPr kumimoji="1" lang="en-US" altLang="zh-CN" sz="4000" dirty="0"/>
          </a:p>
        </p:txBody>
      </p:sp>
    </p:spTree>
    <p:extLst>
      <p:ext uri="{BB962C8B-B14F-4D97-AF65-F5344CB8AC3E}">
        <p14:creationId xmlns:p14="http://schemas.microsoft.com/office/powerpoint/2010/main" val="3728513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E0C354A-5A0D-9643-BAC1-29F5F04D9882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9FF35F9-432B-AD49-B4DC-630766046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34" y="1263535"/>
            <a:ext cx="6600139" cy="1599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5806C3C-595F-2249-BFF7-07108F231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0" y="3794086"/>
            <a:ext cx="5772182" cy="23510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EFF53E-CCDC-F843-BCFE-6C43FE84F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786330"/>
            <a:ext cx="5562600" cy="17331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532D5C-F459-3A4D-B1F8-6658DA6D1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172" y="4655705"/>
            <a:ext cx="4782127" cy="2202295"/>
          </a:xfrm>
          <a:prstGeom prst="rect">
            <a:avLst/>
          </a:prstGeom>
        </p:spPr>
      </p:pic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977CCC2C-57E5-7C40-8B3B-9803C58A6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79" y="425109"/>
            <a:ext cx="2932185" cy="1599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916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867B32-E7A7-8644-A6C5-A02430EC4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790" y="1006292"/>
            <a:ext cx="4495568" cy="389168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0D2600B-0102-B24D-998F-E32673DCF203}"/>
              </a:ext>
            </a:extLst>
          </p:cNvPr>
          <p:cNvSpPr txBox="1"/>
          <p:nvPr/>
        </p:nvSpPr>
        <p:spPr>
          <a:xfrm>
            <a:off x="3205778" y="4981270"/>
            <a:ext cx="689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/>
              <a:t>﻿long-term information is important for the entity alignment task </a:t>
            </a:r>
          </a:p>
          <a:p>
            <a:r>
              <a:rPr kumimoji="1" lang="en" altLang="zh-CN" dirty="0"/>
              <a:t>while short-term information is important for link prediction task. </a:t>
            </a:r>
            <a:endParaRPr kumimoji="1"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EC18901-18F5-6443-AC89-C94C60E7E56A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4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6196E76-1FDC-6C4C-AEDF-E019B4F36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57"/>
          <a:stretch/>
        </p:blipFill>
        <p:spPr>
          <a:xfrm>
            <a:off x="4763106" y="3736188"/>
            <a:ext cx="3856132" cy="231547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0B36688-5CBA-0A42-ACEB-D18FCC7F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9468196" cy="1263535"/>
          </a:xfrm>
        </p:spPr>
        <p:txBody>
          <a:bodyPr>
            <a:normAutofit/>
          </a:bodyPr>
          <a:lstStyle/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Knowledge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Graph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(KG)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316" y="1325563"/>
                <a:ext cx="8009243" cy="4978522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kumimoji="1" lang="en-US" altLang="zh-CN" sz="3400" dirty="0"/>
                  <a:t>A</a:t>
                </a:r>
                <a:r>
                  <a:rPr kumimoji="1" lang="zh-CN" altLang="en-US" sz="3400" dirty="0"/>
                  <a:t> </a:t>
                </a:r>
                <a:r>
                  <a:rPr kumimoji="1" lang="en-US" altLang="zh-CN" sz="3400" dirty="0"/>
                  <a:t>knowledge</a:t>
                </a:r>
                <a:r>
                  <a:rPr kumimoji="1" lang="zh-CN" altLang="en-US" sz="3400" dirty="0"/>
                  <a:t> </a:t>
                </a:r>
                <a:r>
                  <a:rPr kumimoji="1" lang="en-US" altLang="zh-CN" sz="3400" dirty="0"/>
                  <a:t>graph</a:t>
                </a:r>
                <a:r>
                  <a:rPr kumimoji="1" lang="zh-CN" altLang="en-US" sz="3400" dirty="0"/>
                  <a:t> </a:t>
                </a:r>
                <a:endParaRPr kumimoji="1" lang="en-US" altLang="zh-CN" dirty="0"/>
              </a:p>
              <a:p>
                <a:r>
                  <a:rPr lang="en-US" altLang="zh-CN" sz="2200" dirty="0"/>
                  <a:t>M</a:t>
                </a:r>
                <a:r>
                  <a:rPr lang="en" altLang="zh-CN" sz="2200" dirty="0" err="1"/>
                  <a:t>ainly</a:t>
                </a:r>
                <a:r>
                  <a:rPr lang="en" altLang="zh-CN" sz="2200" dirty="0"/>
                  <a:t> describe real world entities and relations, organized in a graph</a:t>
                </a:r>
              </a:p>
              <a:p>
                <a:r>
                  <a:rPr lang="en-US" altLang="zh-CN" sz="2200" dirty="0"/>
                  <a:t>A</a:t>
                </a:r>
                <a:r>
                  <a:rPr lang="en" altLang="zh-CN" sz="2200" dirty="0" err="1"/>
                  <a:t>llows</a:t>
                </a:r>
                <a:r>
                  <a:rPr lang="en" altLang="zh-CN" sz="2200" dirty="0"/>
                  <a:t> potentially interacting arbitrary entities with each other</a:t>
                </a:r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en-US" altLang="zh-CN" sz="3400" dirty="0"/>
                  <a:t>Preliminaries</a:t>
                </a:r>
              </a:p>
              <a:p>
                <a:r>
                  <a:rPr kumimoji="1" lang="en-US" altLang="zh-CN" sz="2600" dirty="0"/>
                  <a:t>Graph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representation:</a:t>
                </a:r>
                <a14:m>
                  <m:oMath xmlns:m="http://schemas.openxmlformats.org/officeDocument/2006/math">
                    <m:r>
                      <a:rPr kumimoji="1" lang="zh-CN" altLang="en-US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600" dirty="0"/>
              </a:p>
              <a:p>
                <a:r>
                  <a:rPr kumimoji="1" lang="en-US" altLang="zh-CN" sz="2600" dirty="0"/>
                  <a:t>Entities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endParaRPr kumimoji="1" lang="en-US" altLang="zh-CN" sz="2600" dirty="0"/>
              </a:p>
              <a:p>
                <a:pPr lvl="1"/>
                <a:r>
                  <a:rPr kumimoji="1" lang="en-US" altLang="zh-CN" sz="2200" dirty="0"/>
                  <a:t>real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world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objects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or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concepts</a:t>
                </a:r>
              </a:p>
              <a:p>
                <a:r>
                  <a:rPr kumimoji="1" lang="en-US" altLang="zh-CN" sz="2600" dirty="0"/>
                  <a:t>Relations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endParaRPr kumimoji="1" lang="en-US" altLang="zh-CN" sz="2600" dirty="0">
                  <a:ea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sz="2200" dirty="0"/>
                  <a:t>interactions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between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entities</a:t>
                </a:r>
              </a:p>
              <a:p>
                <a:r>
                  <a:rPr kumimoji="1" lang="en-US" altLang="zh-CN" sz="2600" dirty="0"/>
                  <a:t>Facts</a:t>
                </a:r>
                <a14:m>
                  <m:oMath xmlns:m="http://schemas.openxmlformats.org/officeDocument/2006/math">
                    <m:r>
                      <a:rPr kumimoji="1" lang="zh-CN" altLang="en-US" sz="2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endParaRPr kumimoji="1" lang="en-US" altLang="zh-CN" sz="2600" dirty="0">
                  <a:highlight>
                    <a:srgbClr val="FFFF00"/>
                  </a:highlight>
                  <a:ea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sz="2200" dirty="0"/>
                  <a:t>the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basic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unit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in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form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of</a:t>
                </a:r>
                <a:r>
                  <a:rPr kumimoji="1" lang="zh-CN" altLang="en-US" sz="22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20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kumimoji="1" lang="en-US" altLang="zh-CN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kumimoji="1" lang="en-US" altLang="zh-CN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kumimoji="1" lang="en-US" altLang="zh-CN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kumimoji="1" lang="en-US" altLang="zh-CN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kumimoji="1" lang="en-US" altLang="zh-CN" sz="220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200" dirty="0"/>
              </a:p>
              <a:p>
                <a:pPr lvl="1"/>
                <a:r>
                  <a:rPr kumimoji="1" lang="en-US" altLang="zh-CN" sz="1900" dirty="0"/>
                  <a:t>(subject</a:t>
                </a:r>
                <a:r>
                  <a:rPr kumimoji="1" lang="zh-CN" altLang="en-US" sz="1900" dirty="0"/>
                  <a:t> </a:t>
                </a:r>
                <a:r>
                  <a:rPr kumimoji="1" lang="en-US" altLang="zh-CN" sz="1900" dirty="0"/>
                  <a:t>entity,</a:t>
                </a:r>
                <a:r>
                  <a:rPr kumimoji="1" lang="zh-CN" altLang="en-US" sz="1900" dirty="0"/>
                  <a:t> </a:t>
                </a:r>
                <a:r>
                  <a:rPr kumimoji="1" lang="en-US" altLang="zh-CN" sz="1900" dirty="0"/>
                  <a:t>relation,</a:t>
                </a:r>
                <a:r>
                  <a:rPr kumimoji="1" lang="zh-CN" altLang="en-US" sz="1900" dirty="0"/>
                  <a:t> </a:t>
                </a:r>
                <a:r>
                  <a:rPr kumimoji="1" lang="en-US" altLang="zh-CN" sz="1900" dirty="0"/>
                  <a:t>object</a:t>
                </a:r>
                <a:r>
                  <a:rPr kumimoji="1" lang="zh-CN" altLang="en-US" sz="1900" dirty="0"/>
                  <a:t> </a:t>
                </a:r>
                <a:r>
                  <a:rPr kumimoji="1" lang="en-US" altLang="zh-CN" sz="1900" dirty="0"/>
                  <a:t>entity)</a:t>
                </a:r>
                <a:endParaRPr kumimoji="1" lang="zh-CN" altLang="en-US" sz="19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316" y="1325563"/>
                <a:ext cx="8009243" cy="4978522"/>
              </a:xfrm>
              <a:blipFill>
                <a:blip r:embed="rId4"/>
                <a:stretch>
                  <a:fillRect l="-1902" t="-40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8093FCAD-3947-4E4D-9210-E226F5614CAD}"/>
              </a:ext>
            </a:extLst>
          </p:cNvPr>
          <p:cNvCxnSpPr>
            <a:cxnSpLocks/>
          </p:cNvCxnSpPr>
          <p:nvPr/>
        </p:nvCxnSpPr>
        <p:spPr>
          <a:xfrm>
            <a:off x="8578079" y="1419976"/>
            <a:ext cx="0" cy="478813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871779CE-F920-5E4A-A3F0-5DA235705448}"/>
              </a:ext>
            </a:extLst>
          </p:cNvPr>
          <p:cNvSpPr txBox="1"/>
          <p:nvPr/>
        </p:nvSpPr>
        <p:spPr>
          <a:xfrm>
            <a:off x="8893001" y="1263535"/>
            <a:ext cx="27766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 MT" panose="020B0502020104020203" pitchFamily="34" charset="0"/>
              </a:rPr>
              <a:t>Applications</a:t>
            </a:r>
          </a:p>
          <a:p>
            <a:r>
              <a:rPr kumimoji="1" lang="en-US" altLang="zh-CN" sz="2000" dirty="0">
                <a:latin typeface="Gill Sans MT" panose="020B0502020104020203" pitchFamily="34" charset="0"/>
              </a:rPr>
              <a:t>KGQA:</a:t>
            </a: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r>
              <a:rPr kumimoji="1" lang="en" altLang="zh-CN" sz="2000" dirty="0">
                <a:latin typeface="Gill Sans MT" panose="020B0502020104020203" pitchFamily="34" charset="0"/>
              </a:rPr>
              <a:t>Recommendation</a:t>
            </a:r>
            <a:r>
              <a:rPr kumimoji="1" lang="en-US" altLang="zh-CN" sz="2000" dirty="0">
                <a:latin typeface="Gill Sans MT" panose="020B0502020104020203" pitchFamily="34" charset="0"/>
              </a:rPr>
              <a:t>:</a:t>
            </a: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  <a:p>
            <a:endParaRPr kumimoji="1" lang="en-US" altLang="zh-CN" sz="2000" dirty="0">
              <a:latin typeface="Gill Sans MT" panose="020B0502020104020203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D758105-0199-2043-BDB6-3C9EBA981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810" y="2091156"/>
            <a:ext cx="3167306" cy="14140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606B50-109F-1F48-BF55-431D8889B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201" y="3874693"/>
            <a:ext cx="3291915" cy="21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60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0D2600B-0102-B24D-998F-E32673DCF203}"/>
              </a:ext>
            </a:extLst>
          </p:cNvPr>
          <p:cNvSpPr txBox="1"/>
          <p:nvPr/>
        </p:nvSpPr>
        <p:spPr>
          <a:xfrm>
            <a:off x="989703" y="1263535"/>
            <a:ext cx="689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800" dirty="0"/>
              <a:t>Calculation of policy gradient</a:t>
            </a:r>
            <a:endParaRPr kumimoji="1" lang="zh-CN" altLang="en-US" sz="2800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EC18901-18F5-6443-AC89-C94C60E7E56A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9BB0CA7B-E23E-C041-A87D-A04386FF95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0470" y="2420470"/>
            <a:ext cx="4564529" cy="45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CB0F60-8AFD-2646-B9B4-244FC3598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01" y="2111677"/>
            <a:ext cx="7847397" cy="28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00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67B89-7709-D74C-94B4-0A956A4D3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8539"/>
            <a:ext cx="10515600" cy="5119461"/>
          </a:xfrm>
        </p:spPr>
        <p:txBody>
          <a:bodyPr/>
          <a:lstStyle/>
          <a:p>
            <a:r>
              <a:rPr kumimoji="1" lang="en-US" altLang="zh-CN" dirty="0" err="1"/>
              <a:t>AutoSF</a:t>
            </a:r>
            <a:r>
              <a:rPr kumimoji="1" lang="en-US" altLang="zh-CN" dirty="0"/>
              <a:t> + Interstellar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Logic rule (e.g. DRUM) + Interstellar</a:t>
            </a:r>
          </a:p>
          <a:p>
            <a:r>
              <a:rPr kumimoji="1" lang="en-US" altLang="zh-CN" dirty="0"/>
              <a:t>Subgraph processor for KG</a:t>
            </a:r>
          </a:p>
          <a:p>
            <a:endParaRPr kumimoji="1" lang="zh-CN" altLang="en-US" dirty="0"/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F7923FEC-E32A-EB4C-AC25-9BE3E141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043" y="1518137"/>
            <a:ext cx="6617757" cy="1611923"/>
          </a:xfrm>
          <a:prstGeom prst="rect">
            <a:avLst/>
          </a:prstGeom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F4EC94A4-1465-4546-B86B-04DCA854616C}"/>
              </a:ext>
            </a:extLst>
          </p:cNvPr>
          <p:cNvSpPr/>
          <p:nvPr/>
        </p:nvSpPr>
        <p:spPr>
          <a:xfrm>
            <a:off x="5257509" y="1518137"/>
            <a:ext cx="2411427" cy="16119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ACFF3656-D63C-714F-BC3B-8D4EF1D19793}"/>
              </a:ext>
            </a:extLst>
          </p:cNvPr>
          <p:cNvCxnSpPr>
            <a:cxnSpLocks/>
            <a:stCxn id="71" idx="2"/>
            <a:endCxn id="74" idx="0"/>
          </p:cNvCxnSpPr>
          <p:nvPr/>
        </p:nvCxnSpPr>
        <p:spPr>
          <a:xfrm flipH="1">
            <a:off x="5657476" y="3130060"/>
            <a:ext cx="805747" cy="307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片 73">
            <a:extLst>
              <a:ext uri="{FF2B5EF4-FFF2-40B4-BE49-F238E27FC236}">
                <a16:creationId xmlns:a16="http://schemas.microsoft.com/office/drawing/2014/main" id="{0B7F1E52-2364-294F-8849-350C1A809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83" y="3437373"/>
            <a:ext cx="2114386" cy="1744692"/>
          </a:xfrm>
          <a:prstGeom prst="rect">
            <a:avLst/>
          </a:prstGeom>
        </p:spPr>
      </p:pic>
      <p:sp>
        <p:nvSpPr>
          <p:cNvPr id="76" name="对角圆角矩形 75">
            <a:extLst>
              <a:ext uri="{FF2B5EF4-FFF2-40B4-BE49-F238E27FC236}">
                <a16:creationId xmlns:a16="http://schemas.microsoft.com/office/drawing/2014/main" id="{CB313026-8DBF-3345-851D-9AE99A8D82E8}"/>
              </a:ext>
            </a:extLst>
          </p:cNvPr>
          <p:cNvSpPr/>
          <p:nvPr/>
        </p:nvSpPr>
        <p:spPr>
          <a:xfrm>
            <a:off x="4736043" y="1563482"/>
            <a:ext cx="6617757" cy="1535055"/>
          </a:xfrm>
          <a:prstGeom prst="round2DiagRect">
            <a:avLst/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7" name="内容占位符 4">
            <a:extLst>
              <a:ext uri="{FF2B5EF4-FFF2-40B4-BE49-F238E27FC236}">
                <a16:creationId xmlns:a16="http://schemas.microsoft.com/office/drawing/2014/main" id="{7E57D588-88FF-BA4A-B927-90ACEBD59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921" y="3437373"/>
            <a:ext cx="3197702" cy="1744692"/>
          </a:xfrm>
          <a:prstGeom prst="rect">
            <a:avLst/>
          </a:prstGeom>
        </p:spPr>
      </p:pic>
      <p:cxnSp>
        <p:nvCxnSpPr>
          <p:cNvPr id="79" name="直线箭头连接符 78">
            <a:extLst>
              <a:ext uri="{FF2B5EF4-FFF2-40B4-BE49-F238E27FC236}">
                <a16:creationId xmlns:a16="http://schemas.microsoft.com/office/drawing/2014/main" id="{B93DF9B6-10E6-9646-8EAA-A24A07F700B2}"/>
              </a:ext>
            </a:extLst>
          </p:cNvPr>
          <p:cNvCxnSpPr>
            <a:cxnSpLocks/>
            <a:stCxn id="76" idx="1"/>
            <a:endCxn id="77" idx="0"/>
          </p:cNvCxnSpPr>
          <p:nvPr/>
        </p:nvCxnSpPr>
        <p:spPr>
          <a:xfrm>
            <a:off x="8044922" y="3098537"/>
            <a:ext cx="1598850" cy="338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">
            <a:extLst>
              <a:ext uri="{FF2B5EF4-FFF2-40B4-BE49-F238E27FC236}">
                <a16:creationId xmlns:a16="http://schemas.microsoft.com/office/drawing/2014/main" id="{676F9B04-F936-BF40-9D2B-F9FF14BDF398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42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76C0907-8FA9-A045-A679-59C7DA87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391" y="678455"/>
            <a:ext cx="3485524" cy="3053014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22DAF2-A2FC-4B48-8819-E718DFD28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Search space: 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Search algorithm</a:t>
            </a:r>
          </a:p>
          <a:p>
            <a:pPr lvl="1"/>
            <a:r>
              <a:rPr kumimoji="1" lang="en-US" altLang="zh-CN" dirty="0"/>
              <a:t>Random, Reinforce, Bayes, Gradient-descent,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etc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Evaluation method</a:t>
            </a:r>
          </a:p>
          <a:p>
            <a:pPr lvl="1"/>
            <a:r>
              <a:rPr kumimoji="1" lang="en-US" altLang="zh-CN" dirty="0"/>
              <a:t>Stand-alone: train and evaluate separately</a:t>
            </a:r>
          </a:p>
          <a:p>
            <a:pPr lvl="1"/>
            <a:r>
              <a:rPr kumimoji="1" lang="en-US" altLang="zh-CN" dirty="0"/>
              <a:t>One-shot: </a:t>
            </a:r>
            <a:r>
              <a:rPr kumimoji="1" lang="en-US" altLang="zh-CN" dirty="0" err="1"/>
              <a:t>supernet</a:t>
            </a:r>
            <a:r>
              <a:rPr kumimoji="1" lang="en-US" altLang="zh-CN" dirty="0"/>
              <a:t> with parameter-sharing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F8C886-5F9D-3648-90AA-D3A4DDBF5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195" y="2650281"/>
            <a:ext cx="3967805" cy="108118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8FF7041-6896-A341-87DE-0BCDCBE4C4B1}"/>
              </a:ext>
            </a:extLst>
          </p:cNvPr>
          <p:cNvSpPr txBox="1"/>
          <p:nvPr/>
        </p:nvSpPr>
        <p:spPr>
          <a:xfrm>
            <a:off x="3379807" y="2284512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RNN</a:t>
            </a:r>
            <a:endParaRPr kumimoji="1"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B57512-64C9-FD40-82A1-7AE4DAE91E6D}"/>
              </a:ext>
            </a:extLst>
          </p:cNvPr>
          <p:cNvSpPr txBox="1"/>
          <p:nvPr/>
        </p:nvSpPr>
        <p:spPr>
          <a:xfrm>
            <a:off x="6749969" y="1594791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CNN</a:t>
            </a:r>
            <a:endParaRPr kumimoji="1"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A0849C-3301-E44D-B580-D2CACB4E5B5C}"/>
              </a:ext>
            </a:extLst>
          </p:cNvPr>
          <p:cNvSpPr txBox="1"/>
          <p:nvPr/>
        </p:nvSpPr>
        <p:spPr>
          <a:xfrm>
            <a:off x="11056090" y="2284512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…</a:t>
            </a:r>
            <a:endParaRPr kumimoji="1"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8F219B5-1A25-8448-9A19-33D1D5F5CFED}"/>
              </a:ext>
            </a:extLst>
          </p:cNvPr>
          <p:cNvSpPr txBox="1"/>
          <p:nvPr/>
        </p:nvSpPr>
        <p:spPr>
          <a:xfrm>
            <a:off x="5809826" y="3423692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" pitchFamily="2" charset="0"/>
              </a:rPr>
              <a:t>[Pham et. al. 2018]</a:t>
            </a:r>
            <a:endParaRPr kumimoji="1" lang="zh-CN" altLang="en-US" sz="1400" dirty="0">
              <a:latin typeface="Times" pitchFamily="2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BB42F5EC-0F2F-D54C-AF9F-D6C87F198B0C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8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662" y="1019502"/>
                <a:ext cx="10997022" cy="5617965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endParaRPr kumimoji="1" lang="en-US" altLang="zh-CN" sz="300" dirty="0"/>
              </a:p>
              <a:p>
                <a:r>
                  <a:rPr kumimoji="1" lang="en-US" altLang="zh-CN" dirty="0"/>
                  <a:t>Knowledge Graph Embedding (KGE) </a:t>
                </a:r>
              </a:p>
              <a:p>
                <a:pPr lvl="1"/>
                <a:r>
                  <a:rPr kumimoji="1" lang="en-US" altLang="zh-CN" dirty="0"/>
                  <a:t>Encode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entities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relations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KG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solidFill>
                      <a:srgbClr val="7030A0"/>
                    </a:solidFill>
                  </a:rPr>
                  <a:t>low-dimensional</a:t>
                </a:r>
                <a:r>
                  <a:rPr kumimoji="1" lang="zh-CN" altLang="en-US" dirty="0">
                    <a:solidFill>
                      <a:srgbClr val="7030A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7030A0"/>
                    </a:solidFill>
                  </a:rPr>
                  <a:t>vectors</a:t>
                </a:r>
                <a:r>
                  <a:rPr kumimoji="1" lang="zh-CN" altLang="en-US" dirty="0">
                    <a:solidFill>
                      <a:srgbClr val="7030A0"/>
                    </a:solidFill>
                  </a:rPr>
                  <a:t> </a:t>
                </a:r>
                <a:r>
                  <a:rPr kumimoji="1" lang="en-US" altLang="zh-CN" dirty="0"/>
                  <a:t>space</a:t>
                </a:r>
              </a:p>
              <a:p>
                <a:pPr lvl="1"/>
                <a:r>
                  <a:rPr kumimoji="1" lang="en-US" altLang="zh-CN" dirty="0"/>
                  <a:t>while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capturing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nodes’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edges’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connection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properties</a:t>
                </a:r>
                <a:endParaRPr kumimoji="1" lang="en-US" altLang="zh-CN" sz="500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Most KGE models based on embeddings define a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scoring function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zh-CN" alt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/>
                  <a:t>to estimate the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 plausibility </a:t>
                </a:r>
                <a:r>
                  <a:rPr kumimoji="1" lang="en-US" altLang="zh-CN" dirty="0"/>
                  <a:t>of any fact</a:t>
                </a:r>
                <a:r>
                  <a:rPr kumimoji="1" lang="en-US" altLang="zh-CN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1" lang="en-US" altLang="zh-CN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kumimoji="1" lang="en-US" altLang="zh-CN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kumimoji="1" lang="en-US" altLang="zh-CN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kumimoji="1" lang="en-US" altLang="zh-CN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kumimoji="1" lang="en-US" altLang="zh-CN" sz="24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kumimoji="1" lang="en-US" altLang="zh-CN" sz="26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600" dirty="0"/>
                  <a:t> </a:t>
                </a:r>
                <a:r>
                  <a:rPr kumimoji="1" lang="en-US" altLang="zh-CN" dirty="0"/>
                  <a:t>using their embeddings:</a:t>
                </a:r>
              </a:p>
              <a:p>
                <a:endParaRPr kumimoji="1" lang="en-US" altLang="zh-CN" dirty="0"/>
              </a:p>
              <a:p>
                <a:endParaRPr kumimoji="1" lang="en-US" altLang="zh-CN" sz="1700" dirty="0"/>
              </a:p>
              <a:p>
                <a:r>
                  <a:rPr kumimoji="1" lang="en-US" altLang="zh-CN" dirty="0"/>
                  <a:t>Subtasks: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Link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Prediction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&amp;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Entity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Alignment</a:t>
                </a:r>
              </a:p>
              <a:p>
                <a:pPr lvl="1"/>
                <a:r>
                  <a:rPr kumimoji="1" lang="en-US" altLang="zh-CN" dirty="0"/>
                  <a:t>LP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 the task of exploiting the existing facts to infer missing ones</a:t>
                </a:r>
              </a:p>
              <a:p>
                <a:pPr lvl="2"/>
                <a:r>
                  <a:rPr kumimoji="1" lang="en-US" altLang="zh-CN" sz="2400" dirty="0"/>
                  <a:t>addressing KG incompleteness</a:t>
                </a:r>
              </a:p>
              <a:p>
                <a:pPr lvl="1"/>
                <a:r>
                  <a:rPr kumimoji="1" lang="en-US" altLang="zh-CN" dirty="0"/>
                  <a:t>EA</a:t>
                </a:r>
                <a:r>
                  <a:rPr kumimoji="1" lang="zh-CN" altLang="en-US" dirty="0"/>
                  <a:t> </a:t>
                </a:r>
                <a:r>
                  <a:rPr kumimoji="1" lang="en" altLang="zh-CN" dirty="0"/>
                  <a:t>﻿aims to align entities in different KGs referring the same instance</a:t>
                </a:r>
              </a:p>
              <a:p>
                <a:pPr lvl="2"/>
                <a:r>
                  <a:rPr kumimoji="1" lang="en" altLang="zh-CN" sz="2400" dirty="0"/>
                  <a:t>for matching and disambiguation</a:t>
                </a:r>
                <a:endParaRPr kumimoji="1" lang="en-US" altLang="zh-CN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662" y="1019502"/>
                <a:ext cx="10997022" cy="5617965"/>
              </a:xfrm>
              <a:blipFill>
                <a:blip r:embed="rId2"/>
                <a:stretch>
                  <a:fillRect l="-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3E7C929-08D1-0047-99CA-518A8006C3FC}"/>
                  </a:ext>
                </a:extLst>
              </p:cNvPr>
              <p:cNvSpPr txBox="1"/>
              <p:nvPr/>
            </p:nvSpPr>
            <p:spPr>
              <a:xfrm>
                <a:off x="4864384" y="4234096"/>
                <a:ext cx="16809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zh-CN" altLang="en-US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zh-CN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kumimoji="1"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𝒐</m:t>
                      </m:r>
                      <m:r>
                        <a:rPr kumimoji="1" lang="en-US" altLang="zh-CN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800" dirty="0">
                  <a:solidFill>
                    <a:schemeClr val="tx1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3E7C929-08D1-0047-99CA-518A8006C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384" y="4234096"/>
                <a:ext cx="1680973" cy="523220"/>
              </a:xfrm>
              <a:prstGeom prst="rect">
                <a:avLst/>
              </a:prstGeom>
              <a:blipFill>
                <a:blip r:embed="rId3"/>
                <a:stretch>
                  <a:fillRect l="-752" r="-752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标题 1">
            <a:extLst>
              <a:ext uri="{FF2B5EF4-FFF2-40B4-BE49-F238E27FC236}">
                <a16:creationId xmlns:a16="http://schemas.microsoft.com/office/drawing/2014/main" id="{8F7C95DD-64F5-2041-8180-6FD57C61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10541924" cy="1263535"/>
          </a:xfrm>
        </p:spPr>
        <p:txBody>
          <a:bodyPr>
            <a:normAutofit/>
          </a:bodyPr>
          <a:lstStyle/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Knowledge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Graph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Embedding (KGE)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17A14710-9774-F349-9ADD-7FC4438DED9A}"/>
              </a:ext>
            </a:extLst>
          </p:cNvPr>
          <p:cNvSpPr txBox="1"/>
          <p:nvPr/>
        </p:nvSpPr>
        <p:spPr>
          <a:xfrm>
            <a:off x="4637783" y="2975411"/>
            <a:ext cx="2163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1600" dirty="0"/>
              <a:t>entities &amp; relations</a:t>
            </a:r>
            <a:endParaRPr kumimoji="1" lang="zh-CN" altLang="en-US" sz="16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442156-C14A-2745-B8D2-1B66508CF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40"/>
          <a:stretch/>
        </p:blipFill>
        <p:spPr>
          <a:xfrm>
            <a:off x="7050470" y="2270790"/>
            <a:ext cx="1378342" cy="1290905"/>
          </a:xfrm>
          <a:prstGeom prst="rect">
            <a:avLst/>
          </a:prstGeom>
        </p:spPr>
      </p:pic>
      <p:sp>
        <p:nvSpPr>
          <p:cNvPr id="10" name="右箭头 9">
            <a:extLst>
              <a:ext uri="{FF2B5EF4-FFF2-40B4-BE49-F238E27FC236}">
                <a16:creationId xmlns:a16="http://schemas.microsoft.com/office/drawing/2014/main" id="{B550852E-13C2-E442-A512-90BC7685145A}"/>
              </a:ext>
            </a:extLst>
          </p:cNvPr>
          <p:cNvSpPr/>
          <p:nvPr/>
        </p:nvSpPr>
        <p:spPr>
          <a:xfrm>
            <a:off x="4744764" y="2840975"/>
            <a:ext cx="1976698" cy="216456"/>
          </a:xfrm>
          <a:prstGeom prst="rightArrow">
            <a:avLst>
              <a:gd name="adj1" fmla="val 38889"/>
              <a:gd name="adj2" fmla="val 117853"/>
            </a:avLst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5A9CCAC3-75D2-9F46-949F-DA9C3DE77988}"/>
              </a:ext>
            </a:extLst>
          </p:cNvPr>
          <p:cNvSpPr txBox="1"/>
          <p:nvPr/>
        </p:nvSpPr>
        <p:spPr>
          <a:xfrm>
            <a:off x="5183511" y="2602464"/>
            <a:ext cx="123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vectorize</a:t>
            </a:r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BBF818E-64ED-B448-9326-43218AE8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725" y="2270790"/>
            <a:ext cx="2343031" cy="12909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7F9ED7B-5FDF-C44B-BF80-3B30DCD98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463" y="4416845"/>
            <a:ext cx="3645567" cy="13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>
            <a:extLst>
              <a:ext uri="{FF2B5EF4-FFF2-40B4-BE49-F238E27FC236}">
                <a16:creationId xmlns:a16="http://schemas.microsoft.com/office/drawing/2014/main" id="{E9453253-0F9E-D845-BAC5-9F479E2C63C3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Existing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methods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23915EB-CDB0-3741-83DE-7EF140E3947E}"/>
                  </a:ext>
                </a:extLst>
              </p:cNvPr>
              <p:cNvSpPr txBox="1"/>
              <p:nvPr/>
            </p:nvSpPr>
            <p:spPr>
              <a:xfrm>
                <a:off x="7456978" y="370157"/>
                <a:ext cx="16809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zh-CN" altLang="en-US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zh-CN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kumimoji="1" lang="en-US" altLang="zh-CN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zh-CN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𝒐</m:t>
                      </m:r>
                      <m:r>
                        <a:rPr kumimoji="1" lang="en-US" altLang="zh-CN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800" dirty="0">
                  <a:solidFill>
                    <a:schemeClr val="tx1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23915EB-CDB0-3741-83DE-7EF140E39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978" y="370157"/>
                <a:ext cx="1680973" cy="523220"/>
              </a:xfrm>
              <a:prstGeom prst="rect">
                <a:avLst/>
              </a:prstGeom>
              <a:blipFill>
                <a:blip r:embed="rId2"/>
                <a:stretch>
                  <a:fillRect l="-752" r="-752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EB5BA9AA-51D2-BF40-8BC6-0BF7EC10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09" y="3439758"/>
            <a:ext cx="6889654" cy="32804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C012730-3099-A74E-A973-9EC87EF8E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978" y="4209707"/>
            <a:ext cx="4621169" cy="18941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EFAF54-B7D4-CE4E-B347-25DB9168D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9"/>
          <a:stretch/>
        </p:blipFill>
        <p:spPr>
          <a:xfrm>
            <a:off x="2826597" y="1022699"/>
            <a:ext cx="6538806" cy="24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9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EAE6CD0E-8C60-1747-BC73-261DEF81F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80" y="1378021"/>
            <a:ext cx="5278446" cy="2163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F557C8-9BE1-BD41-8BFE-BF0FEEFAD6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32274" y="1023430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kumimoji="1" lang="zh-CN" altLang="en-US" dirty="0"/>
                  <a:t>    </a:t>
                </a:r>
                <a:r>
                  <a:rPr kumimoji="1" lang="en-US" altLang="zh-CN" dirty="0"/>
                  <a:t>Triples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			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d>
                  </m:oMath>
                </a14:m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</a:t>
                </a:r>
                <a:r>
                  <a:rPr kumimoji="1" lang="en-US" altLang="zh-CN" dirty="0"/>
                  <a:t>Relational path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m:rPr>
                                  <m:brk m:alnAt="2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groupCh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F557C8-9BE1-BD41-8BFE-BF0FEEFAD6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32274" y="1023430"/>
                <a:ext cx="10515600" cy="4351338"/>
              </a:xfrm>
              <a:blipFill>
                <a:blip r:embed="rId3"/>
                <a:stretch>
                  <a:fillRect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0E50B044-B12B-3F41-9B08-167E275D08D8}"/>
              </a:ext>
            </a:extLst>
          </p:cNvPr>
          <p:cNvSpPr/>
          <p:nvPr/>
        </p:nvSpPr>
        <p:spPr>
          <a:xfrm>
            <a:off x="2765777" y="2926412"/>
            <a:ext cx="1393902" cy="59101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4B21309-1EF4-1D46-94D7-57DE0C01AF45}"/>
              </a:ext>
            </a:extLst>
          </p:cNvPr>
          <p:cNvSpPr/>
          <p:nvPr/>
        </p:nvSpPr>
        <p:spPr>
          <a:xfrm>
            <a:off x="3281081" y="2911088"/>
            <a:ext cx="3165741" cy="27283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F9EC024-26BA-2242-8BAA-DFCA0C82179E}"/>
              </a:ext>
            </a:extLst>
          </p:cNvPr>
          <p:cNvSpPr/>
          <p:nvPr/>
        </p:nvSpPr>
        <p:spPr>
          <a:xfrm>
            <a:off x="2692164" y="2858944"/>
            <a:ext cx="4482990" cy="713392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下箭头 6">
            <a:extLst>
              <a:ext uri="{FF2B5EF4-FFF2-40B4-BE49-F238E27FC236}">
                <a16:creationId xmlns:a16="http://schemas.microsoft.com/office/drawing/2014/main" id="{156DE041-A0F4-2C49-A271-186E8B761124}"/>
              </a:ext>
            </a:extLst>
          </p:cNvPr>
          <p:cNvSpPr/>
          <p:nvPr/>
        </p:nvSpPr>
        <p:spPr>
          <a:xfrm>
            <a:off x="4869861" y="1464550"/>
            <a:ext cx="101445" cy="1304692"/>
          </a:xfrm>
          <a:prstGeom prst="downArrow">
            <a:avLst>
              <a:gd name="adj1" fmla="val 36296"/>
              <a:gd name="adj2" fmla="val 1139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20AA9F-6B15-DB49-9A87-9305805211A6}"/>
              </a:ext>
            </a:extLst>
          </p:cNvPr>
          <p:cNvSpPr txBox="1"/>
          <p:nvPr/>
        </p:nvSpPr>
        <p:spPr>
          <a:xfrm>
            <a:off x="3667156" y="1921218"/>
            <a:ext cx="25068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zh-CN" sz="1600" dirty="0">
                <a:solidFill>
                  <a:schemeClr val="accent1">
                    <a:lumMod val="75000"/>
                  </a:schemeClr>
                </a:solidFill>
              </a:rPr>
              <a:t>consecutively   connected</a:t>
            </a:r>
            <a:endParaRPr kumimoji="1"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618BF57A-F0CB-EC44-B5B2-BCD8874A7DF7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555284" y="3517427"/>
            <a:ext cx="1907444" cy="678703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479E6B53-CF98-EA45-A2D7-35F0CF6E9716}"/>
              </a:ext>
            </a:extLst>
          </p:cNvPr>
          <p:cNvSpPr txBox="1"/>
          <p:nvPr/>
        </p:nvSpPr>
        <p:spPr>
          <a:xfrm>
            <a:off x="286533" y="4267209"/>
            <a:ext cx="277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short-term information inside triplets.</a:t>
            </a:r>
            <a:endParaRPr kumimoji="1" lang="zh-CN" altLang="en-US" sz="2000" dirty="0"/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DCB7C07D-29AE-804B-9550-05D005FFBE05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863952" y="3183924"/>
            <a:ext cx="57551" cy="11406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BABBF0A0-5B5D-FA44-B663-41BFDF0A1BBE}"/>
              </a:ext>
            </a:extLst>
          </p:cNvPr>
          <p:cNvSpPr txBox="1"/>
          <p:nvPr/>
        </p:nvSpPr>
        <p:spPr>
          <a:xfrm>
            <a:off x="3376418" y="4267209"/>
            <a:ext cx="2771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composition of relations.</a:t>
            </a:r>
            <a:endParaRPr kumimoji="1" lang="zh-CN" altLang="en-US" sz="20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0768CCE-8912-714A-B28D-751354DD30FA}"/>
              </a:ext>
            </a:extLst>
          </p:cNvPr>
          <p:cNvSpPr txBox="1"/>
          <p:nvPr/>
        </p:nvSpPr>
        <p:spPr>
          <a:xfrm>
            <a:off x="6154417" y="4267209"/>
            <a:ext cx="277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long-term information across triplets.</a:t>
            </a:r>
            <a:endParaRPr kumimoji="1" lang="zh-CN" altLang="en-US" sz="2000" dirty="0"/>
          </a:p>
        </p:txBody>
      </p: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A74749C8-0EEB-A44A-A66C-3DA2EA658A14}"/>
              </a:ext>
            </a:extLst>
          </p:cNvPr>
          <p:cNvCxnSpPr>
            <a:cxnSpLocks/>
          </p:cNvCxnSpPr>
          <p:nvPr/>
        </p:nvCxnSpPr>
        <p:spPr>
          <a:xfrm>
            <a:off x="5999839" y="3590523"/>
            <a:ext cx="1354807" cy="676686"/>
          </a:xfrm>
          <a:prstGeom prst="straightConnector1">
            <a:avLst/>
          </a:prstGeom>
          <a:ln w="127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>
            <a:extLst>
              <a:ext uri="{FF2B5EF4-FFF2-40B4-BE49-F238E27FC236}">
                <a16:creationId xmlns:a16="http://schemas.microsoft.com/office/drawing/2014/main" id="{E9453253-0F9E-D845-BAC5-9F479E2C63C3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Existing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methods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4D67F4D-8DFF-664D-93C6-0749BC162BE8}"/>
              </a:ext>
            </a:extLst>
          </p:cNvPr>
          <p:cNvSpPr txBox="1"/>
          <p:nvPr/>
        </p:nvSpPr>
        <p:spPr>
          <a:xfrm>
            <a:off x="2590552" y="5294578"/>
            <a:ext cx="7337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000" dirty="0"/>
              <a:t>Relational path is an important and effective data structure that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000" dirty="0"/>
              <a:t>can capture the </a:t>
            </a:r>
            <a:r>
              <a:rPr kumimoji="1" lang="en" altLang="zh-CN" sz="2000" dirty="0">
                <a:solidFill>
                  <a:srgbClr val="FF0000"/>
                </a:solidFill>
              </a:rPr>
              <a:t>dependency </a:t>
            </a:r>
            <a:r>
              <a:rPr kumimoji="1" lang="en" altLang="zh-CN" sz="2000" dirty="0"/>
              <a:t>among </a:t>
            </a:r>
            <a:r>
              <a:rPr kumimoji="1" lang="en" altLang="zh-CN" sz="2000" dirty="0">
                <a:solidFill>
                  <a:srgbClr val="FF0000"/>
                </a:solidFill>
              </a:rPr>
              <a:t>a sequence of triplets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000" dirty="0"/>
              <a:t>can preserve </a:t>
            </a:r>
            <a:r>
              <a:rPr kumimoji="1" lang="en" altLang="zh-CN" sz="2000" dirty="0">
                <a:solidFill>
                  <a:srgbClr val="FF0000"/>
                </a:solidFill>
              </a:rPr>
              <a:t>both short-term and long-term </a:t>
            </a:r>
            <a:r>
              <a:rPr kumimoji="1" lang="en" altLang="zh-CN" sz="2000" dirty="0"/>
              <a:t>information in KG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B369E08-0FAA-1643-AB08-AC5AD0CB2359}"/>
              </a:ext>
            </a:extLst>
          </p:cNvPr>
          <p:cNvSpPr/>
          <p:nvPr/>
        </p:nvSpPr>
        <p:spPr>
          <a:xfrm>
            <a:off x="2263507" y="5137003"/>
            <a:ext cx="7664986" cy="1313019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57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DF3111C-43E0-1042-8477-7810AC8B3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272" y="1172245"/>
            <a:ext cx="3019955" cy="2020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652" y="1334417"/>
                <a:ext cx="10140028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zh-CN" dirty="0"/>
                  <a:t>Training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kumimoji="1" lang="e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𝑝𝑜𝑠𝑖𝑡𝑖𝑣𝑒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𝑠𝑎𝑚𝑝𝑙𝑒𝑠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kumimoji="1" lang="e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𝑛𝑒𝑔𝑎𝑡𝑖𝑣𝑒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𝑠𝑎𝑚𝑝𝑙𝑒𝑠</m:t>
                    </m:r>
                  </m:oMath>
                </a14:m>
                <a:endParaRPr kumimoji="1" lang="zh-CN" altLang="en-US" dirty="0"/>
              </a:p>
              <a:p>
                <a:pPr lvl="1"/>
                <a:r>
                  <a:rPr kumimoji="1" lang="en-US" altLang="zh-CN" dirty="0"/>
                  <a:t>Objectives: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fName>
                      <m:e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zh-CN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kumimoji="1" lang="zh-CN" altLang="en-US" i="1" dirty="0"/>
                          <m:t> </m:t>
                        </m:r>
                      </m:e>
                    </m:func>
                  </m:oMath>
                </a14:m>
                <a:r>
                  <a:rPr kumimoji="1" lang="en-US" altLang="zh-CN" i="1" dirty="0"/>
                  <a:t>+</a:t>
                </a:r>
                <a:r>
                  <a:rPr kumimoji="1" lang="en-US" altLang="zh-CN" i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kumimoji="1" lang="zh-CN" altLang="en-US" i="1" dirty="0"/>
                      <m:t> </m:t>
                    </m:r>
                  </m:oMath>
                </a14:m>
                <a:endParaRPr kumimoji="1" lang="en-US" altLang="zh-CN" i="1" dirty="0"/>
              </a:p>
              <a:p>
                <a:pPr lvl="1"/>
                <a:endParaRPr kumimoji="1" lang="en-US" altLang="zh-CN" sz="1000" i="1" dirty="0"/>
              </a:p>
              <a:p>
                <a:r>
                  <a:rPr kumimoji="1" lang="en-US" altLang="zh-CN" dirty="0"/>
                  <a:t>Prediction </a:t>
                </a:r>
              </a:p>
              <a:p>
                <a:pPr lvl="1"/>
                <a:r>
                  <a:rPr kumimoji="1" lang="en-US" altLang="zh-CN" dirty="0"/>
                  <a:t>For link prediction, given an incomplete triple </a:t>
                </a:r>
                <a14:m>
                  <m:oMath xmlns:m="http://schemas.openxmlformats.org/officeDocument/2006/math">
                    <m:r>
                      <a:rPr kumimoji="1" lang="en-US" altLang="zh-CN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>
                        <a:latin typeface="Cambria Math" panose="02040503050406030204" pitchFamily="18" charset="0"/>
                      </a:rPr>
                      <m:t>h</m:t>
                    </m:r>
                    <m:r>
                      <a:rPr kumimoji="1" lang="en-US" altLang="zh-CN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>
                        <a:latin typeface="Cambria Math" panose="02040503050406030204" pitchFamily="18" charset="0"/>
                      </a:rPr>
                      <m:t>,?)</m:t>
                    </m:r>
                  </m:oMath>
                </a14:m>
                <a:r>
                  <a:rPr kumimoji="1" lang="en-US" altLang="zh-CN" dirty="0"/>
                  <a:t> </a:t>
                </a:r>
              </a:p>
              <a:p>
                <a:pPr lvl="1"/>
                <a:r>
                  <a:rPr kumimoji="1" lang="en-US" altLang="zh-CN" dirty="0"/>
                  <a:t>the missing tail is inferred as the entity that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results in the highest score:</a:t>
                </a:r>
              </a:p>
              <a:p>
                <a:pPr marL="0" indent="0">
                  <a:buNone/>
                </a:pPr>
                <a:endParaRPr kumimoji="1" lang="en-US" altLang="zh-CN" baseline="30000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dirty="0"/>
                  <a:t>Evaluation </a:t>
                </a:r>
              </a:p>
              <a:p>
                <a:pPr lvl="1"/>
                <a:r>
                  <a:rPr kumimoji="1" lang="en-US" altLang="zh-CN" dirty="0"/>
                  <a:t>Three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common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metrics</a:t>
                </a:r>
              </a:p>
              <a:p>
                <a:pPr lvl="1"/>
                <a:r>
                  <a:rPr kumimoji="1" lang="en-US" altLang="zh-CN" b="1" i="1" dirty="0"/>
                  <a:t>q</a:t>
                </a:r>
                <a:r>
                  <a:rPr kumimoji="1" lang="en-US" altLang="zh-CN" b="1" dirty="0"/>
                  <a:t>: </a:t>
                </a:r>
                <a:r>
                  <a:rPr kumimoji="1" lang="en-US" altLang="zh-CN" dirty="0"/>
                  <a:t>the rank of correct entity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85BDF8-0C8F-2D4B-A400-49FB4EAB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652" y="1334417"/>
                <a:ext cx="10140028" cy="4351338"/>
              </a:xfrm>
              <a:blipFill>
                <a:blip r:embed="rId4"/>
                <a:stretch>
                  <a:fillRect l="-1125" t="-34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24F328EB-8299-CD46-AB45-598C73C0AC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42" b="18887"/>
          <a:stretch/>
        </p:blipFill>
        <p:spPr>
          <a:xfrm>
            <a:off x="4273276" y="3880421"/>
            <a:ext cx="3645447" cy="681227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C9974666-7A1F-F74D-A0DF-2830E7C9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16" y="0"/>
            <a:ext cx="10708668" cy="1172245"/>
          </a:xfrm>
        </p:spPr>
        <p:txBody>
          <a:bodyPr>
            <a:normAutofit/>
          </a:bodyPr>
          <a:lstStyle/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Knowledge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Graph</a:t>
            </a:r>
            <a:r>
              <a:rPr kumimoji="1" lang="zh-CN" altLang="en-US" sz="3200" b="1" dirty="0">
                <a:solidFill>
                  <a:schemeClr val="accent1"/>
                </a:solidFill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Embedding (KGE)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C3E3ED-7D12-6A43-96C8-1C16AE7AA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314" y="5389300"/>
            <a:ext cx="2423111" cy="9046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C8B0AE-72AE-F94A-AF3D-D2A3F5B76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187" y="5375081"/>
            <a:ext cx="2423111" cy="9046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010C07-AFE1-014B-80EF-3B60FE305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761" y="5257724"/>
            <a:ext cx="3812357" cy="9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6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D99F69EF-886E-434A-A6AB-836D797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637" y="1486839"/>
            <a:ext cx="10515600" cy="285194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endParaRPr lang="en-US" altLang="zh-CN" sz="2400" dirty="0">
              <a:cs typeface="Adobe Arabic" panose="02040503050201020203" pitchFamily="18" charset="-78"/>
            </a:endParaRPr>
          </a:p>
          <a:p>
            <a:pPr>
              <a:lnSpc>
                <a:spcPct val="100000"/>
              </a:lnSpc>
            </a:pPr>
            <a:endParaRPr lang="en-US" altLang="zh-CN" sz="2400" dirty="0">
              <a:cs typeface="Adobe Arabic" panose="02040503050201020203" pitchFamily="18" charset="-78"/>
            </a:endParaRPr>
          </a:p>
          <a:p>
            <a:pPr>
              <a:lnSpc>
                <a:spcPct val="100000"/>
              </a:lnSpc>
            </a:pPr>
            <a:endParaRPr lang="en-US" altLang="zh-CN" sz="2400" dirty="0">
              <a:cs typeface="Adobe Arabic" panose="02040503050201020203" pitchFamily="18" charset="-78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CN" sz="2400" dirty="0">
              <a:cs typeface="Adobe Arabic" panose="02040503050201020203" pitchFamily="18" charset="-7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dirty="0">
                <a:solidFill>
                  <a:srgbClr val="7030A0"/>
                </a:solidFill>
                <a:cs typeface="Adobe Arabic" panose="02040503050201020203" pitchFamily="18" charset="-78"/>
              </a:rPr>
              <a:t>Main</a:t>
            </a:r>
            <a:r>
              <a:rPr lang="zh-CN" altLang="en-US" dirty="0">
                <a:solidFill>
                  <a:srgbClr val="7030A0"/>
                </a:solidFill>
                <a:cs typeface="Adobe Arabic" panose="02040503050201020203" pitchFamily="18" charset="-78"/>
              </a:rPr>
              <a:t> </a:t>
            </a:r>
            <a:r>
              <a:rPr lang="en-US" altLang="zh-CN" dirty="0">
                <a:solidFill>
                  <a:srgbClr val="7030A0"/>
                </a:solidFill>
                <a:cs typeface="Adobe Arabic" panose="02040503050201020203" pitchFamily="18" charset="-78"/>
              </a:rPr>
              <a:t>Challenge:</a:t>
            </a:r>
            <a:r>
              <a:rPr lang="zh-CN" altLang="en-US" dirty="0">
                <a:solidFill>
                  <a:srgbClr val="7030A0"/>
                </a:solidFill>
                <a:cs typeface="Adobe Arabic" panose="02040503050201020203" pitchFamily="18" charset="-78"/>
              </a:rPr>
              <a:t> </a:t>
            </a:r>
            <a:r>
              <a:rPr lang="en-US" altLang="zh-CN" dirty="0">
                <a:cs typeface="Adobe Arabic" panose="02040503050201020203" pitchFamily="18" charset="-78"/>
              </a:rPr>
              <a:t>How to </a:t>
            </a:r>
            <a:r>
              <a:rPr lang="en-US" altLang="zh-CN" dirty="0">
                <a:solidFill>
                  <a:srgbClr val="FF0000"/>
                </a:solidFill>
                <a:cs typeface="Adobe Arabic" panose="02040503050201020203" pitchFamily="18" charset="-78"/>
              </a:rPr>
              <a:t>preserve important information </a:t>
            </a:r>
            <a:r>
              <a:rPr lang="en-US" altLang="zh-CN" dirty="0">
                <a:cs typeface="Adobe Arabic" panose="02040503050201020203" pitchFamily="18" charset="-78"/>
              </a:rPr>
              <a:t>in the embeddings?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cs typeface="Adobe Arabic" panose="02040503050201020203" pitchFamily="18" charset="-78"/>
              </a:rPr>
              <a:t>Semantical</a:t>
            </a:r>
            <a:r>
              <a:rPr lang="zh-CN" altLang="en-US" dirty="0">
                <a:cs typeface="Adobe Arabic" panose="02040503050201020203" pitchFamily="18" charset="-78"/>
              </a:rPr>
              <a:t> </a:t>
            </a:r>
            <a:r>
              <a:rPr lang="en-US" altLang="zh-CN" dirty="0">
                <a:cs typeface="Adobe Arabic" panose="02040503050201020203" pitchFamily="18" charset="-78"/>
              </a:rPr>
              <a:t>/</a:t>
            </a:r>
            <a:r>
              <a:rPr lang="zh-CN" altLang="en-US" dirty="0">
                <a:cs typeface="Adobe Arabic" panose="02040503050201020203" pitchFamily="18" charset="-78"/>
              </a:rPr>
              <a:t> </a:t>
            </a:r>
            <a:r>
              <a:rPr lang="en-US" altLang="zh-CN" dirty="0">
                <a:cs typeface="Adobe Arabic" panose="02040503050201020203" pitchFamily="18" charset="-78"/>
              </a:rPr>
              <a:t>Topological</a:t>
            </a:r>
            <a:r>
              <a:rPr lang="zh-CN" altLang="en-US" dirty="0">
                <a:cs typeface="Adobe Arabic" panose="02040503050201020203" pitchFamily="18" charset="-78"/>
              </a:rPr>
              <a:t> </a:t>
            </a:r>
            <a:r>
              <a:rPr lang="en-US" altLang="zh-CN" dirty="0">
                <a:cs typeface="Adobe Arabic" panose="02040503050201020203" pitchFamily="18" charset="-78"/>
              </a:rPr>
              <a:t>information</a:t>
            </a:r>
          </a:p>
          <a:p>
            <a:pPr>
              <a:lnSpc>
                <a:spcPct val="100000"/>
              </a:lnSpc>
            </a:pPr>
            <a:endParaRPr lang="en-US" altLang="zh-CN" sz="2400" dirty="0">
              <a:cs typeface="Adobe Arabic" panose="02040503050201020203" pitchFamily="18" charset="-78"/>
            </a:endParaRPr>
          </a:p>
          <a:p>
            <a:pPr>
              <a:lnSpc>
                <a:spcPct val="100000"/>
              </a:lnSpc>
            </a:pPr>
            <a:endParaRPr lang="en-US" altLang="zh-CN" sz="2400" dirty="0">
              <a:cs typeface="Adobe Arabic" panose="02040503050201020203" pitchFamily="18" charset="-78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7A14710-9774-F349-9ADD-7FC4438DED9A}"/>
              </a:ext>
            </a:extLst>
          </p:cNvPr>
          <p:cNvSpPr txBox="1"/>
          <p:nvPr/>
        </p:nvSpPr>
        <p:spPr>
          <a:xfrm>
            <a:off x="5640254" y="2142183"/>
            <a:ext cx="1990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/>
              <a:t>entities &amp; relations</a:t>
            </a:r>
            <a:endParaRPr kumimoji="1" lang="zh-CN" altLang="en-US" sz="1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1442156-C14A-2745-B8D2-1B66508CF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40"/>
          <a:stretch/>
        </p:blipFill>
        <p:spPr>
          <a:xfrm>
            <a:off x="8619414" y="1252815"/>
            <a:ext cx="1818739" cy="1703366"/>
          </a:xfrm>
          <a:prstGeom prst="rect">
            <a:avLst/>
          </a:prstGeom>
        </p:spPr>
      </p:pic>
      <p:sp>
        <p:nvSpPr>
          <p:cNvPr id="15" name="右箭头 14">
            <a:extLst>
              <a:ext uri="{FF2B5EF4-FFF2-40B4-BE49-F238E27FC236}">
                <a16:creationId xmlns:a16="http://schemas.microsoft.com/office/drawing/2014/main" id="{B550852E-13C2-E442-A512-90BC7685145A}"/>
              </a:ext>
            </a:extLst>
          </p:cNvPr>
          <p:cNvSpPr/>
          <p:nvPr/>
        </p:nvSpPr>
        <p:spPr>
          <a:xfrm>
            <a:off x="5532939" y="1942128"/>
            <a:ext cx="2204715" cy="242509"/>
          </a:xfrm>
          <a:prstGeom prst="rightArrow">
            <a:avLst>
              <a:gd name="adj1" fmla="val 38889"/>
              <a:gd name="adj2" fmla="val 117853"/>
            </a:avLst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9CCAC3-75D2-9F46-949F-DA9C3DE77988}"/>
              </a:ext>
            </a:extLst>
          </p:cNvPr>
          <p:cNvSpPr txBox="1"/>
          <p:nvPr/>
        </p:nvSpPr>
        <p:spPr>
          <a:xfrm>
            <a:off x="6086107" y="1689994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vectorize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BF818E-64ED-B448-9326-43218AE8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69" y="1070768"/>
            <a:ext cx="3417390" cy="18828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89AF51-0D65-7F4B-9AA1-3B68C28E0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75"/>
          <a:stretch/>
        </p:blipFill>
        <p:spPr>
          <a:xfrm>
            <a:off x="527859" y="4832969"/>
            <a:ext cx="5776578" cy="11388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32A44CF-DF4B-A64E-95B4-27A78DBEB2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82"/>
          <a:stretch/>
        </p:blipFill>
        <p:spPr>
          <a:xfrm>
            <a:off x="6635295" y="4667574"/>
            <a:ext cx="4676099" cy="1877102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2CE0FC68-31D9-6B4B-99F2-D109E72403DA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923450" cy="126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–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Knowledge Graph Embedding </a:t>
            </a:r>
            <a:r>
              <a:rPr kumimoji="1" lang="en-US" altLang="zh-CN" sz="3200" b="1" dirty="0">
                <a:solidFill>
                  <a:schemeClr val="accent1"/>
                </a:solidFill>
              </a:rPr>
              <a:t>(KGE)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9521C14-5446-5B41-8BAB-0A88B7E2F6A1}"/>
              </a:ext>
            </a:extLst>
          </p:cNvPr>
          <p:cNvSpPr/>
          <p:nvPr/>
        </p:nvSpPr>
        <p:spPr>
          <a:xfrm>
            <a:off x="941602" y="3261309"/>
            <a:ext cx="10515600" cy="1029511"/>
          </a:xfrm>
          <a:prstGeom prst="rect">
            <a:avLst/>
          </a:prstGeom>
          <a:noFill/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953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Background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Interstellar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Motivation</a:t>
            </a:r>
          </a:p>
          <a:p>
            <a:pPr lvl="1"/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Experiments</a:t>
            </a:r>
          </a:p>
          <a:p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takeaways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directions </a:t>
            </a:r>
          </a:p>
        </p:txBody>
      </p:sp>
    </p:spTree>
    <p:extLst>
      <p:ext uri="{BB962C8B-B14F-4D97-AF65-F5344CB8AC3E}">
        <p14:creationId xmlns:p14="http://schemas.microsoft.com/office/powerpoint/2010/main" val="2806515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14745</TotalTime>
  <Words>1568</Words>
  <Application>Microsoft Macintosh PowerPoint</Application>
  <PresentationFormat>宽屏</PresentationFormat>
  <Paragraphs>349</Paragraphs>
  <Slides>32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9" baseType="lpstr">
      <vt:lpstr>等线</vt:lpstr>
      <vt:lpstr>Arial</vt:lpstr>
      <vt:lpstr>Cambria Math</vt:lpstr>
      <vt:lpstr>Gill Sans MT</vt:lpstr>
      <vt:lpstr>Times</vt:lpstr>
      <vt:lpstr>Times New Roman</vt:lpstr>
      <vt:lpstr>Office 主题​​</vt:lpstr>
      <vt:lpstr>Interstellar: Searching Recurrent Architecture for Knowledge Graph Embedding </vt:lpstr>
      <vt:lpstr>Outline</vt:lpstr>
      <vt:lpstr>Background – Knowledge Graph (KG)</vt:lpstr>
      <vt:lpstr>Background – Knowledge Graph Embedding (KGE)</vt:lpstr>
      <vt:lpstr>PowerPoint 演示文稿</vt:lpstr>
      <vt:lpstr>PowerPoint 演示文稿</vt:lpstr>
      <vt:lpstr>Background – Knowledge Graph Embedding (KGE)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Hybrid search algorithm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Recurrent Architecture for Path-based Knowledge Graph Embedding </dc:title>
  <dc:creator>Microsoft Office 用户</dc:creator>
  <cp:lastModifiedBy>Zhou Zhanke</cp:lastModifiedBy>
  <cp:revision>613</cp:revision>
  <dcterms:created xsi:type="dcterms:W3CDTF">2020-10-12T09:32:22Z</dcterms:created>
  <dcterms:modified xsi:type="dcterms:W3CDTF">2021-04-01T13:25:45Z</dcterms:modified>
</cp:coreProperties>
</file>