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61" r:id="rId2"/>
    <p:sldId id="263" r:id="rId3"/>
    <p:sldId id="257" r:id="rId4"/>
    <p:sldId id="258" r:id="rId5"/>
  </p:sldIdLst>
  <p:sldSz cx="32918400" cy="21945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26532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653064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979596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306128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632661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1959193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285725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612257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16F"/>
    <a:srgbClr val="8B1978"/>
    <a:srgbClr val="31424F"/>
    <a:srgbClr val="9187AC"/>
    <a:srgbClr val="9C9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40"/>
    <p:restoredTop sz="94835"/>
  </p:normalViewPr>
  <p:slideViewPr>
    <p:cSldViewPr snapToGrid="0" snapToObjects="1">
      <p:cViewPr varScale="1">
        <p:scale>
          <a:sx n="37" d="100"/>
          <a:sy n="37" d="100"/>
        </p:scale>
        <p:origin x="154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633155" latinLnBrk="0">
      <a:defRPr sz="3400">
        <a:latin typeface="+mn-lt"/>
        <a:ea typeface="+mn-ea"/>
        <a:cs typeface="+mn-cs"/>
        <a:sym typeface="Calibri"/>
      </a:defRPr>
    </a:lvl1pPr>
    <a:lvl2pPr indent="228600" defTabSz="2633155" latinLnBrk="0">
      <a:defRPr sz="3400">
        <a:latin typeface="+mn-lt"/>
        <a:ea typeface="+mn-ea"/>
        <a:cs typeface="+mn-cs"/>
        <a:sym typeface="Calibri"/>
      </a:defRPr>
    </a:lvl2pPr>
    <a:lvl3pPr indent="457200" defTabSz="2633155" latinLnBrk="0">
      <a:defRPr sz="3400">
        <a:latin typeface="+mn-lt"/>
        <a:ea typeface="+mn-ea"/>
        <a:cs typeface="+mn-cs"/>
        <a:sym typeface="Calibri"/>
      </a:defRPr>
    </a:lvl3pPr>
    <a:lvl4pPr indent="685800" defTabSz="2633155" latinLnBrk="0">
      <a:defRPr sz="3400">
        <a:latin typeface="+mn-lt"/>
        <a:ea typeface="+mn-ea"/>
        <a:cs typeface="+mn-cs"/>
        <a:sym typeface="Calibri"/>
      </a:defRPr>
    </a:lvl4pPr>
    <a:lvl5pPr indent="914400" defTabSz="2633155" latinLnBrk="0">
      <a:defRPr sz="3400">
        <a:latin typeface="+mn-lt"/>
        <a:ea typeface="+mn-ea"/>
        <a:cs typeface="+mn-cs"/>
        <a:sym typeface="Calibri"/>
      </a:defRPr>
    </a:lvl5pPr>
    <a:lvl6pPr indent="1143000" defTabSz="2633155" latinLnBrk="0">
      <a:defRPr sz="3400">
        <a:latin typeface="+mn-lt"/>
        <a:ea typeface="+mn-ea"/>
        <a:cs typeface="+mn-cs"/>
        <a:sym typeface="Calibri"/>
      </a:defRPr>
    </a:lvl6pPr>
    <a:lvl7pPr indent="1371600" defTabSz="2633155" latinLnBrk="0">
      <a:defRPr sz="3400">
        <a:latin typeface="+mn-lt"/>
        <a:ea typeface="+mn-ea"/>
        <a:cs typeface="+mn-cs"/>
        <a:sym typeface="Calibri"/>
      </a:defRPr>
    </a:lvl7pPr>
    <a:lvl8pPr indent="1600200" defTabSz="2633155" latinLnBrk="0">
      <a:defRPr sz="3400">
        <a:latin typeface="+mn-lt"/>
        <a:ea typeface="+mn-ea"/>
        <a:cs typeface="+mn-cs"/>
        <a:sym typeface="Calibri"/>
      </a:defRPr>
    </a:lvl8pPr>
    <a:lvl9pPr indent="1828800" defTabSz="2633155" latinLnBrk="0">
      <a:defRPr sz="3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4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14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0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B 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45920" y="294640"/>
            <a:ext cx="29626561" cy="482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920" y="5120640"/>
            <a:ext cx="29626561" cy="16824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10559" y="19756119"/>
            <a:ext cx="7680961" cy="1168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731556" marR="0" indent="-731556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2319804" marR="0" indent="-856691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3943547" marR="0" indent="-1017321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5531594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6994707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8457820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9920933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11384047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12847160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26532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53064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979596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06128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632661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959193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285725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612257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33.png"/><Relationship Id="rId3" Type="http://schemas.openxmlformats.org/officeDocument/2006/relationships/image" Target="../media/image36.png"/><Relationship Id="rId21" Type="http://schemas.openxmlformats.org/officeDocument/2006/relationships/image" Target="../media/image200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10" Type="http://schemas.openxmlformats.org/officeDocument/2006/relationships/image" Target="../media/image43.png"/><Relationship Id="rId19" Type="http://schemas.openxmlformats.org/officeDocument/2006/relationships/image" Target="../media/image180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26" Type="http://schemas.openxmlformats.org/officeDocument/2006/relationships/image" Target="../media/image68.png"/><Relationship Id="rId3" Type="http://schemas.openxmlformats.org/officeDocument/2006/relationships/image" Target="../media/image56.png"/><Relationship Id="rId21" Type="http://schemas.openxmlformats.org/officeDocument/2006/relationships/image" Target="NULL"/><Relationship Id="rId7" Type="http://schemas.openxmlformats.org/officeDocument/2006/relationships/image" Target="../media/image2.png"/><Relationship Id="rId12" Type="http://schemas.openxmlformats.org/officeDocument/2006/relationships/image" Target="NULL"/><Relationship Id="rId17" Type="http://schemas.openxmlformats.org/officeDocument/2006/relationships/image" Target="../media/image61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6" Type="http://schemas.openxmlformats.org/officeDocument/2006/relationships/image" Target="NULL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24" Type="http://schemas.openxmlformats.org/officeDocument/2006/relationships/image" Target="../media/image66.png"/><Relationship Id="rId5" Type="http://schemas.openxmlformats.org/officeDocument/2006/relationships/image" Target="../media/image57.png"/><Relationship Id="rId15" Type="http://schemas.openxmlformats.org/officeDocument/2006/relationships/image" Target="../media/image60.png"/><Relationship Id="rId23" Type="http://schemas.openxmlformats.org/officeDocument/2006/relationships/image" Target="../media/image65.png"/><Relationship Id="rId28" Type="http://schemas.openxmlformats.org/officeDocument/2006/relationships/image" Target="../media/image70.gif"/><Relationship Id="rId10" Type="http://schemas.openxmlformats.org/officeDocument/2006/relationships/image" Target="../media/image7.png"/><Relationship Id="rId19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NULL"/><Relationship Id="rId22" Type="http://schemas.openxmlformats.org/officeDocument/2006/relationships/image" Target="../media/image64.png"/><Relationship Id="rId27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26" Type="http://schemas.openxmlformats.org/officeDocument/2006/relationships/image" Target="../media/image89.png"/><Relationship Id="rId3" Type="http://schemas.openxmlformats.org/officeDocument/2006/relationships/image" Target="../media/image1.png"/><Relationship Id="rId21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150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7.png"/><Relationship Id="rId24" Type="http://schemas.openxmlformats.org/officeDocument/2006/relationships/image" Target="../media/image30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210.png"/><Relationship Id="rId10" Type="http://schemas.openxmlformats.org/officeDocument/2006/relationships/image" Target="../media/image76.png"/><Relationship Id="rId19" Type="http://schemas.openxmlformats.org/officeDocument/2006/relationships/image" Target="../media/image84.png"/><Relationship Id="rId4" Type="http://schemas.openxmlformats.org/officeDocument/2006/relationships/image" Target="../media/image2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1">
            <a:extLst>
              <a:ext uri="{FF2B5EF4-FFF2-40B4-BE49-F238E27FC236}">
                <a16:creationId xmlns:a16="http://schemas.microsoft.com/office/drawing/2014/main" id="{5527FAC6-141E-5427-0EBF-D9ACF259D829}"/>
              </a:ext>
            </a:extLst>
          </p:cNvPr>
          <p:cNvSpPr txBox="1">
            <a:spLocks/>
          </p:cNvSpPr>
          <p:nvPr/>
        </p:nvSpPr>
        <p:spPr>
          <a:xfrm>
            <a:off x="941486" y="4185760"/>
            <a:ext cx="9187539" cy="127052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sz="40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Problem:</a:t>
            </a:r>
            <a:r>
              <a:rPr lang="zh-CN" altLang="en-US" sz="40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Link</a:t>
            </a:r>
            <a:r>
              <a:rPr lang="zh-CN" altLang="en-US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Prediction</a:t>
            </a:r>
            <a:r>
              <a:rPr lang="zh-CN" altLang="en-US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on</a:t>
            </a:r>
            <a:r>
              <a:rPr lang="zh-CN" altLang="en-US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KG</a:t>
            </a:r>
            <a:endParaRPr lang="zh-CN" altLang="en-US" sz="4000" b="1" dirty="0">
              <a:latin typeface="Chalkboard SE" panose="03050602040202020205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DE7F1F4-DDAD-6349-B94B-E9767FBDE0B6}"/>
              </a:ext>
            </a:extLst>
          </p:cNvPr>
          <p:cNvCxnSpPr/>
          <p:nvPr/>
        </p:nvCxnSpPr>
        <p:spPr>
          <a:xfrm>
            <a:off x="136073" y="1686926"/>
            <a:ext cx="32657059" cy="12204"/>
          </a:xfrm>
          <a:prstGeom prst="line">
            <a:avLst/>
          </a:prstGeom>
          <a:ln>
            <a:solidFill>
              <a:srgbClr val="9187A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6" descr="Hong Kong Baptist University in China : Reviews &amp; Rankings | Student  Reviews &amp; University Rankings EDUopinions">
            <a:extLst>
              <a:ext uri="{FF2B5EF4-FFF2-40B4-BE49-F238E27FC236}">
                <a16:creationId xmlns:a16="http://schemas.microsoft.com/office/drawing/2014/main" id="{7AD96227-4451-6441-855A-9F2A9E9A9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1" b="29898"/>
          <a:stretch/>
        </p:blipFill>
        <p:spPr bwMode="auto">
          <a:xfrm>
            <a:off x="20650294" y="1831585"/>
            <a:ext cx="3475268" cy="99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nternational Scholarship Programs at Tsinghua University 2019, China">
            <a:extLst>
              <a:ext uri="{FF2B5EF4-FFF2-40B4-BE49-F238E27FC236}">
                <a16:creationId xmlns:a16="http://schemas.microsoft.com/office/drawing/2014/main" id="{771DE953-73CC-7048-97C6-7F16F91AC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16561" r="8837" b="16365"/>
          <a:stretch/>
        </p:blipFill>
        <p:spPr bwMode="auto">
          <a:xfrm>
            <a:off x="24209792" y="1931512"/>
            <a:ext cx="2151965" cy="86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标题 1">
            <a:extLst>
              <a:ext uri="{FF2B5EF4-FFF2-40B4-BE49-F238E27FC236}">
                <a16:creationId xmlns:a16="http://schemas.microsoft.com/office/drawing/2014/main" id="{76635771-3CEF-1440-8952-43C80EF96B2B}"/>
              </a:ext>
            </a:extLst>
          </p:cNvPr>
          <p:cNvSpPr txBox="1">
            <a:spLocks/>
          </p:cNvSpPr>
          <p:nvPr/>
        </p:nvSpPr>
        <p:spPr>
          <a:xfrm>
            <a:off x="11392403" y="4209437"/>
            <a:ext cx="10415648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sz="40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Method:</a:t>
            </a:r>
            <a:r>
              <a:rPr lang="zh-CN" altLang="en-US" sz="40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one-shot-subgraph</a:t>
            </a:r>
            <a:r>
              <a:rPr lang="zh-CN" altLang="en-US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reasoning</a:t>
            </a:r>
            <a:endParaRPr kumimoji="1" lang="zh-CN" altLang="en-US" sz="3600" b="1" dirty="0">
              <a:latin typeface="Chalkboard SE" panose="03050602040202020205" pitchFamily="66" charset="0"/>
              <a:cs typeface="Times New Roman" panose="02020603050405020304" pitchFamily="18" charset="0"/>
            </a:endParaRPr>
          </a:p>
        </p:txBody>
      </p:sp>
      <p:sp>
        <p:nvSpPr>
          <p:cNvPr id="242" name="标题 1">
            <a:extLst>
              <a:ext uri="{FF2B5EF4-FFF2-40B4-BE49-F238E27FC236}">
                <a16:creationId xmlns:a16="http://schemas.microsoft.com/office/drawing/2014/main" id="{5C0D313D-BDE5-7B4F-B40A-1F978537C16E}"/>
              </a:ext>
            </a:extLst>
          </p:cNvPr>
          <p:cNvSpPr txBox="1">
            <a:spLocks/>
          </p:cNvSpPr>
          <p:nvPr/>
        </p:nvSpPr>
        <p:spPr>
          <a:xfrm>
            <a:off x="22880267" y="4209437"/>
            <a:ext cx="9187539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sz="40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Experiments</a:t>
            </a:r>
            <a:endParaRPr lang="zh-CN" altLang="en-US" b="1" dirty="0">
              <a:latin typeface="Chalkboard SE" panose="03050602040202020205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5ECECA4-E4A9-684D-852F-D918ECE34FBE}"/>
              </a:ext>
            </a:extLst>
          </p:cNvPr>
          <p:cNvSpPr txBox="1"/>
          <p:nvPr/>
        </p:nvSpPr>
        <p:spPr>
          <a:xfrm>
            <a:off x="0" y="334532"/>
            <a:ext cx="32918400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66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Question:</a:t>
            </a:r>
            <a:r>
              <a:rPr lang="zh-CN" altLang="en-US" sz="6600" dirty="0">
                <a:latin typeface="Chalkboard SE" panose="03050602040202020205" pitchFamily="66" charset="0"/>
                <a:ea typeface="Hei" pitchFamily="2" charset="-122"/>
                <a:cs typeface="Ayuthaya" pitchFamily="2" charset="-34"/>
              </a:rPr>
              <a:t> </a:t>
            </a:r>
            <a:r>
              <a:rPr lang="en" altLang="zh-CN" sz="66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Is </a:t>
            </a:r>
            <a:r>
              <a:rPr lang="en" altLang="zh-CN" sz="6600" b="1" dirty="0">
                <a:solidFill>
                  <a:srgbClr val="FF000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all the information </a:t>
            </a:r>
            <a:r>
              <a:rPr lang="en" altLang="zh-CN" sz="6600" b="1" dirty="0">
                <a:solidFill>
                  <a:srgbClr val="0070C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necessary for reasoning </a:t>
            </a:r>
            <a:r>
              <a:rPr lang="en" altLang="zh-CN" sz="66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on</a:t>
            </a:r>
            <a:r>
              <a:rPr lang="zh-CN" altLang="en-US" sz="6600" dirty="0">
                <a:latin typeface="Chalkboard SE" panose="03050602040202020205" pitchFamily="66" charset="0"/>
                <a:ea typeface="Hei" pitchFamily="2" charset="-122"/>
                <a:cs typeface="Ayuthaya" pitchFamily="2" charset="-34"/>
              </a:rPr>
              <a:t> </a:t>
            </a:r>
            <a:r>
              <a:rPr lang="en" altLang="zh-CN" sz="66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knowledge graphs?</a:t>
            </a:r>
            <a:r>
              <a:rPr lang="zh-CN" altLang="en-US" sz="6600" dirty="0">
                <a:latin typeface="Chalkboard SE" panose="03050602040202020205" pitchFamily="66" charset="0"/>
                <a:ea typeface="Hei" pitchFamily="2" charset="-122"/>
                <a:cs typeface="Ayuthaya" pitchFamily="2" charset="-34"/>
              </a:rPr>
              <a:t> </a:t>
            </a:r>
            <a:r>
              <a:rPr kumimoji="1" lang="en" altLang="zh-CN" sz="66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🤔</a:t>
            </a:r>
            <a:endParaRPr kumimoji="0" lang="zh-CN" altLang="en-US" sz="660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halkboard SE" panose="03050602040202020205" pitchFamily="66" charset="0"/>
              <a:ea typeface="Hei" pitchFamily="2" charset="-122"/>
              <a:cs typeface="Ayuthaya" pitchFamily="2" charset="-34"/>
              <a:sym typeface="Calibri"/>
            </a:endParaRPr>
          </a:p>
        </p:txBody>
      </p:sp>
      <p:pic>
        <p:nvPicPr>
          <p:cNvPr id="56" name="Picture 2" descr="Shanghai Jiao Tong University - APRU">
            <a:extLst>
              <a:ext uri="{FF2B5EF4-FFF2-40B4-BE49-F238E27FC236}">
                <a16:creationId xmlns:a16="http://schemas.microsoft.com/office/drawing/2014/main" id="{25BAFF34-873D-9A4C-A879-44EAB0C1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659" y="2777909"/>
            <a:ext cx="3422679" cy="11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KUST(GZ)-PEER Lab | Openings">
            <a:extLst>
              <a:ext uri="{FF2B5EF4-FFF2-40B4-BE49-F238E27FC236}">
                <a16:creationId xmlns:a16="http://schemas.microsoft.com/office/drawing/2014/main" id="{55916E15-C4E4-884E-9E1D-D8B238E80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874" y="2859746"/>
            <a:ext cx="4140516" cy="8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Connector 59">
            <a:extLst>
              <a:ext uri="{FF2B5EF4-FFF2-40B4-BE49-F238E27FC236}">
                <a16:creationId xmlns:a16="http://schemas.microsoft.com/office/drawing/2014/main" id="{3B9478B5-0442-A24E-A1A9-A1225DD32BFC}"/>
              </a:ext>
            </a:extLst>
          </p:cNvPr>
          <p:cNvCxnSpPr/>
          <p:nvPr/>
        </p:nvCxnSpPr>
        <p:spPr>
          <a:xfrm>
            <a:off x="130669" y="3914623"/>
            <a:ext cx="32657059" cy="12204"/>
          </a:xfrm>
          <a:prstGeom prst="line">
            <a:avLst/>
          </a:prstGeom>
          <a:ln>
            <a:solidFill>
              <a:srgbClr val="9187A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图片 60">
            <a:extLst>
              <a:ext uri="{FF2B5EF4-FFF2-40B4-BE49-F238E27FC236}">
                <a16:creationId xmlns:a16="http://schemas.microsoft.com/office/drawing/2014/main" id="{8CDCBD60-7F88-9448-BCBC-31F6EFD05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83" y="11596534"/>
            <a:ext cx="8753497" cy="2450979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9697D9D7-E500-0346-BD1F-624E00105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86" y="6390472"/>
            <a:ext cx="5476987" cy="4139002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C37A00B5-32DD-694A-96AE-59B7749B9B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7035" y="8310934"/>
            <a:ext cx="3175770" cy="2100164"/>
          </a:xfrm>
          <a:prstGeom prst="rect">
            <a:avLst/>
          </a:prstGeom>
        </p:spPr>
      </p:pic>
      <p:pic>
        <p:nvPicPr>
          <p:cNvPr id="66" name="Picture 2" descr="An illustration of multi-hop KGQA | Download Scientific Diagram">
            <a:extLst>
              <a:ext uri="{FF2B5EF4-FFF2-40B4-BE49-F238E27FC236}">
                <a16:creationId xmlns:a16="http://schemas.microsoft.com/office/drawing/2014/main" id="{C6D4CDD2-E64F-0F4F-8BB5-ECF0894A3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83" y="6182838"/>
            <a:ext cx="3305563" cy="203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D7B903E0-0CFD-D548-B114-4361C39EF54C}"/>
              </a:ext>
            </a:extLst>
          </p:cNvPr>
          <p:cNvSpPr txBox="1"/>
          <p:nvPr/>
        </p:nvSpPr>
        <p:spPr>
          <a:xfrm>
            <a:off x="6380259" y="5643796"/>
            <a:ext cx="378725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1" lang="en-US" altLang="zh-CN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Applications:</a:t>
            </a:r>
            <a:r>
              <a:rPr kumimoji="1" lang="zh-CN" altLang="en-US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QA</a:t>
            </a:r>
            <a:r>
              <a:rPr kumimoji="1" lang="zh-CN" altLang="en-US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/</a:t>
            </a:r>
            <a:r>
              <a:rPr kumimoji="1" lang="zh-CN" altLang="en-US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 err="1">
                <a:latin typeface="Chalkboard SE" panose="03050602040202020205" pitchFamily="66" charset="0"/>
                <a:cs typeface="Times New Roman" panose="02020603050405020304" pitchFamily="18" charset="0"/>
              </a:rPr>
              <a:t>RecSys</a:t>
            </a:r>
            <a:endParaRPr kumimoji="1" lang="en-US" altLang="zh-CN" sz="2400" dirty="0">
              <a:latin typeface="Chalkboard SE" panose="03050602040202020205" pitchFamily="66" charset="0"/>
              <a:cs typeface="Times New Roman" panose="02020603050405020304" pitchFamily="18" charset="0"/>
            </a:endParaRPr>
          </a:p>
        </p:txBody>
      </p:sp>
      <p:sp>
        <p:nvSpPr>
          <p:cNvPr id="68" name="内容占位符 2">
            <a:extLst>
              <a:ext uri="{FF2B5EF4-FFF2-40B4-BE49-F238E27FC236}">
                <a16:creationId xmlns:a16="http://schemas.microsoft.com/office/drawing/2014/main" id="{B4BE1743-82DB-0648-B1DB-5A851739B8BF}"/>
              </a:ext>
            </a:extLst>
          </p:cNvPr>
          <p:cNvSpPr>
            <a:spLocks noGrp="1"/>
          </p:cNvSpPr>
          <p:nvPr/>
        </p:nvSpPr>
        <p:spPr>
          <a:xfrm>
            <a:off x="1237359" y="10641086"/>
            <a:ext cx="7639941" cy="1144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26532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-US" altLang="zh-CN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Structural</a:t>
            </a:r>
            <a:r>
              <a:rPr kumimoji="1" lang="zh-CN" altLang="en-US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models</a:t>
            </a:r>
            <a:r>
              <a:rPr kumimoji="1" lang="zh-CN" altLang="en-US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(e.g.,</a:t>
            </a:r>
            <a:r>
              <a:rPr kumimoji="1" lang="zh-CN" altLang="en-US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GNNs)</a:t>
            </a:r>
            <a:r>
              <a:rPr kumimoji="1" lang="zh-CN" altLang="en-US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for</a:t>
            </a:r>
            <a:r>
              <a:rPr kumimoji="1" lang="zh-CN" altLang="en-US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KG</a:t>
            </a:r>
            <a:r>
              <a:rPr kumimoji="1" lang="zh-CN" altLang="en-US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reasoning</a:t>
            </a:r>
          </a:p>
          <a:p>
            <a:pPr defTabSz="326532" hangingPunct="0">
              <a:lnSpc>
                <a:spcPct val="100000"/>
              </a:lnSpc>
              <a:spcBef>
                <a:spcPts val="0"/>
              </a:spcBef>
            </a:pP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propagate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message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graph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structure</a:t>
            </a:r>
          </a:p>
          <a:p>
            <a:pPr defTabSz="326532" hangingPunct="0">
              <a:lnSpc>
                <a:spcPct val="100000"/>
              </a:lnSpc>
              <a:spcBef>
                <a:spcPts val="0"/>
              </a:spcBef>
            </a:pPr>
            <a:r>
              <a:rPr kumimoji="1" lang="zh-CN" altLang="en-US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update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entity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representation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at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each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propagation</a:t>
            </a:r>
            <a:r>
              <a:rPr kumimoji="1" lang="zh-CN" altLang="en-US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step</a:t>
            </a:r>
          </a:p>
        </p:txBody>
      </p:sp>
      <p:sp>
        <p:nvSpPr>
          <p:cNvPr id="62" name="TextBox 46">
            <a:extLst>
              <a:ext uri="{FF2B5EF4-FFF2-40B4-BE49-F238E27FC236}">
                <a16:creationId xmlns:a16="http://schemas.microsoft.com/office/drawing/2014/main" id="{72419B0A-E40B-6848-9EDE-98A55077ACF1}"/>
              </a:ext>
            </a:extLst>
          </p:cNvPr>
          <p:cNvSpPr txBox="1"/>
          <p:nvPr/>
        </p:nvSpPr>
        <p:spPr>
          <a:xfrm>
            <a:off x="941486" y="5641669"/>
            <a:ext cx="547698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KG</a:t>
            </a:r>
            <a:r>
              <a:rPr lang="zh-CN" altLang="en-US" sz="2400" b="1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reasoning</a:t>
            </a:r>
            <a:r>
              <a:rPr lang="zh-CN" altLang="en-US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with</a:t>
            </a:r>
            <a:r>
              <a:rPr lang="zh-CN" altLang="en-US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query:</a:t>
            </a:r>
            <a:r>
              <a:rPr lang="zh-CN" altLang="en-US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Chalkboard SE" panose="03050602040202020205" pitchFamily="66" charset="0"/>
              <a:ea typeface="+mn-ea"/>
              <a:cs typeface="Times New Roman" panose="02020603050405020304" pitchFamily="18" charset="0"/>
              <a:sym typeface="Calibri"/>
            </a:endParaRPr>
          </a:p>
          <a:p>
            <a:pPr algn="ctr"/>
            <a:r>
              <a:rPr lang="en-US" altLang="zh-CN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(LeBron,</a:t>
            </a:r>
            <a:r>
              <a:rPr lang="zh-CN" altLang="en-US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lives_in</a:t>
            </a:r>
            <a:r>
              <a:rPr lang="en-US" altLang="zh-CN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,</a:t>
            </a:r>
            <a:r>
              <a:rPr lang="zh-CN" altLang="en-US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halkboard SE" panose="03050602040202020205" pitchFamily="66" charset="0"/>
                <a:ea typeface="+mn-ea"/>
                <a:cs typeface="Times New Roman" panose="02020603050405020304" pitchFamily="18" charset="0"/>
                <a:sym typeface="Calibri"/>
              </a:rPr>
              <a:t>?)</a:t>
            </a:r>
            <a:endParaRPr lang="zh-CN" altLang="en-US" sz="2400" dirty="0">
              <a:solidFill>
                <a:schemeClr val="tx1"/>
              </a:solidFill>
              <a:latin typeface="Chalkboard SE" panose="03050602040202020205" pitchFamily="66" charset="0"/>
              <a:ea typeface="+mn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0" name="TextBox 35"/>
          <p:cNvSpPr txBox="1"/>
          <p:nvPr/>
        </p:nvSpPr>
        <p:spPr>
          <a:xfrm>
            <a:off x="5550384" y="1821071"/>
            <a:ext cx="11997003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5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" altLang="zh-CN" sz="4400" b="1" dirty="0">
                <a:solidFill>
                  <a:schemeClr val="tx1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Less is More: One-shot</a:t>
            </a:r>
            <a:r>
              <a:rPr lang="zh-CN" altLang="en-US" sz="4400" b="1" dirty="0">
                <a:solidFill>
                  <a:schemeClr val="tx1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lang="en" altLang="zh-CN" sz="4400" b="1" dirty="0">
                <a:solidFill>
                  <a:schemeClr val="tx1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Subgraph Reasoning </a:t>
            </a:r>
          </a:p>
          <a:p>
            <a:pPr algn="ctr"/>
            <a:r>
              <a:rPr lang="en" altLang="zh-CN" sz="4400" b="1" dirty="0">
                <a:solidFill>
                  <a:schemeClr val="tx1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on Large-scale Knowledge Graphs</a:t>
            </a:r>
          </a:p>
          <a:p>
            <a:pPr algn="ctr"/>
            <a:endParaRPr lang="en" altLang="zh-CN" sz="800" dirty="0">
              <a:solidFill>
                <a:schemeClr val="tx1"/>
              </a:solidFill>
              <a:latin typeface="Chalkboard SE" panose="03050602040202020205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" altLang="zh-CN" sz="2800" dirty="0">
                <a:solidFill>
                  <a:schemeClr val="tx1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Zhanke Zhou, Yongqi Zhang, </a:t>
            </a:r>
            <a:r>
              <a:rPr lang="en" altLang="zh-CN" sz="2800" dirty="0" err="1">
                <a:solidFill>
                  <a:schemeClr val="tx1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Jiangchao</a:t>
            </a:r>
            <a:r>
              <a:rPr lang="en" altLang="zh-CN" sz="2800" dirty="0">
                <a:solidFill>
                  <a:schemeClr val="tx1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 Yao, Quanming Yao, Bo Han</a:t>
            </a:r>
          </a:p>
        </p:txBody>
      </p:sp>
      <p:sp>
        <p:nvSpPr>
          <p:cNvPr id="99" name="标题 1">
            <a:extLst>
              <a:ext uri="{FF2B5EF4-FFF2-40B4-BE49-F238E27FC236}">
                <a16:creationId xmlns:a16="http://schemas.microsoft.com/office/drawing/2014/main" id="{A7337B2F-3524-3F46-9AB3-8551F934A67F}"/>
              </a:ext>
            </a:extLst>
          </p:cNvPr>
          <p:cNvSpPr txBox="1">
            <a:spLocks/>
          </p:cNvSpPr>
          <p:nvPr/>
        </p:nvSpPr>
        <p:spPr>
          <a:xfrm>
            <a:off x="941485" y="14138952"/>
            <a:ext cx="9187537" cy="58476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28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8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Scalability</a:t>
            </a:r>
            <a:r>
              <a:rPr kumimoji="1" lang="zh-CN" altLang="en-US" sz="28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Issue</a:t>
            </a:r>
            <a:endParaRPr kumimoji="1" lang="zh-CN" altLang="en-US" sz="2800" b="1" dirty="0">
              <a:latin typeface="Chalkboard SE" panose="03050602040202020205" pitchFamily="66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00920" y="17622354"/>
                <a:ext cx="11390984" cy="36961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kumimoji="1" lang="en-US" altLang="zh-CN" sz="2600" b="1" dirty="0">
                    <a:latin typeface="Chalkboard SE" panose="03050602040202020205" pitchFamily="66" charset="0"/>
                  </a:rPr>
                  <a:t>semantic</a:t>
                </a:r>
                <a:r>
                  <a:rPr kumimoji="1" lang="zh-CN" altLang="en-US" sz="2600" b="1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latin typeface="Chalkboard SE" panose="03050602040202020205" pitchFamily="66" charset="0"/>
                  </a:rPr>
                  <a:t>models</a:t>
                </a:r>
                <a:r>
                  <a:rPr kumimoji="1" lang="zh-CN" altLang="en-US" sz="2600" b="1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(</a:t>
                </a:r>
                <a:r>
                  <a:rPr kumimoji="1" lang="en" altLang="zh-CN" sz="2600" dirty="0">
                    <a:latin typeface="Chalkboard SE" panose="03050602040202020205" pitchFamily="66" charset="0"/>
                  </a:rPr>
                  <a:t>computation-efficient but parameter-expensive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is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measured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by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a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scoring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function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with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" altLang="zh-CN" sz="2600" dirty="0">
                    <a:latin typeface="Chalkboard SE" panose="03050602040202020205" pitchFamily="66" charset="0"/>
                  </a:rPr>
                  <a:t>representations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kumimoji="1" lang="en-US" altLang="zh-CN" sz="3000" dirty="0">
                  <a:latin typeface="Chalkboard SE" panose="03050602040202020205" pitchFamily="66" charset="0"/>
                </a:endParaRPr>
              </a:p>
              <a:p>
                <a:pPr marL="0" indent="0">
                  <a:buNone/>
                </a:pPr>
                <a:r>
                  <a:rPr kumimoji="1" lang="en-US" altLang="zh-CN" sz="2600" b="1" dirty="0">
                    <a:latin typeface="Chalkboard SE" panose="03050602040202020205" pitchFamily="66" charset="0"/>
                  </a:rPr>
                  <a:t>structural</a:t>
                </a:r>
                <a:r>
                  <a:rPr kumimoji="1" lang="zh-CN" altLang="en-US" sz="2600" b="1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latin typeface="Chalkboard SE" panose="03050602040202020205" pitchFamily="66" charset="0"/>
                  </a:rPr>
                  <a:t>models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(</a:t>
                </a:r>
                <a:r>
                  <a:rPr kumimoji="1" lang="en" altLang="zh-CN" sz="2600" dirty="0">
                    <a:latin typeface="Chalkboard SE" panose="03050602040202020205" pitchFamily="66" charset="0"/>
                  </a:rPr>
                  <a:t>parameter-efficient but computation-expensive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)</a:t>
                </a:r>
              </a:p>
              <a:p>
                <a:r>
                  <a:rPr kumimoji="1" lang="en-US" altLang="zh-CN" sz="2600" dirty="0">
                    <a:latin typeface="Chalkboard SE" panose="03050602040202020205" pitchFamily="66" charset="0"/>
                  </a:rPr>
                  <a:t>learn the structures by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leveraging the relational paths between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and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endParaRPr kumimoji="1" lang="en-US" altLang="zh-CN" sz="2600" dirty="0">
                  <a:latin typeface="Chalkboard SE" panose="03050602040202020205" pitchFamily="66" charset="0"/>
                </a:endParaRPr>
              </a:p>
              <a:p>
                <a:r>
                  <a:rPr kumimoji="1" lang="en-US" altLang="zh-CN" sz="2600" dirty="0">
                    <a:latin typeface="Chalkboard SE" panose="03050602040202020205" pitchFamily="66" charset="0"/>
                  </a:rPr>
                  <a:t>or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use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the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graph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structure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for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reasoning,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capturing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more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complex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dirty="0">
                    <a:latin typeface="Chalkboard SE" panose="03050602040202020205" pitchFamily="66" charset="0"/>
                  </a:rPr>
                  <a:t>semantics</a:t>
                </a:r>
                <a:r>
                  <a:rPr kumimoji="1" lang="zh-CN" altLang="en-US" sz="2600" dirty="0">
                    <a:latin typeface="Chalkboard SE" panose="03050602040202020205" pitchFamily="66" charset="0"/>
                  </a:rPr>
                  <a:t>  </a:t>
                </a:r>
                <a:endParaRPr kumimoji="1" lang="en-US" altLang="zh-CN" sz="2600" dirty="0">
                  <a:latin typeface="Chalkboard SE" panose="03050602040202020205" pitchFamily="66" charset="0"/>
                </a:endParaRPr>
              </a:p>
              <a:p>
                <a:pPr>
                  <a:buFont typeface="Wingdings" pitchFamily="2" charset="2"/>
                  <a:buChar char="è"/>
                </a:pP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kumimoji="1" lang="en-US" altLang="zh-CN" sz="2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acts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on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𝓖</m:t>
                    </m:r>
                  </m:oMath>
                </a14:m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to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obtain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</m:oMath>
                </a14:m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of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all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entities</a:t>
                </a:r>
              </a:p>
              <a:p>
                <a:pPr>
                  <a:buFont typeface="Wingdings" pitchFamily="2" charset="2"/>
                  <a:buChar char="è"/>
                </a:pP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The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whole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graph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𝓖</m:t>
                    </m:r>
                  </m:oMath>
                </a14:m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),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model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),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and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prediction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</m:oMath>
                </a14:m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)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are</a:t>
                </a:r>
                <a:r>
                  <a:rPr kumimoji="1" lang="zh-CN" altLang="en-US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 </a:t>
                </a:r>
                <a:r>
                  <a:rPr kumimoji="1" lang="en-US" altLang="zh-CN" sz="2600" b="1" dirty="0">
                    <a:solidFill>
                      <a:srgbClr val="FF0000"/>
                    </a:solidFill>
                    <a:latin typeface="Chalkboard SE" panose="03050602040202020205" pitchFamily="66" charset="0"/>
                  </a:rPr>
                  <a:t>coupled</a:t>
                </a:r>
              </a:p>
              <a:p>
                <a:pPr marL="0" indent="0">
                  <a:buNone/>
                </a:pPr>
                <a:endParaRPr kumimoji="1" lang="en-US" altLang="zh-CN" sz="900" dirty="0">
                  <a:latin typeface="Chalkboard SE" panose="03050602040202020205" pitchFamily="66" charset="0"/>
                </a:endParaRPr>
              </a:p>
              <a:p>
                <a:pPr marL="0" indent="0">
                  <a:buNone/>
                </a:pPr>
                <a:r>
                  <a:rPr kumimoji="1" lang="en-US" altLang="zh-CN" sz="2800" dirty="0">
                    <a:latin typeface="Chalkboard SE" panose="03050602040202020205" pitchFamily="66" charset="0"/>
                  </a:rPr>
                  <a:t>H</a:t>
                </a:r>
                <a:r>
                  <a:rPr kumimoji="1" lang="en" altLang="zh-CN" sz="2800" dirty="0">
                    <a:latin typeface="Chalkboard SE" panose="03050602040202020205" pitchFamily="66" charset="0"/>
                  </a:rPr>
                  <a:t>ow to efficiently and effectively conduct </a:t>
                </a:r>
                <a:r>
                  <a:rPr kumimoji="1" lang="en-US" altLang="zh-CN" sz="2800" dirty="0">
                    <a:latin typeface="Chalkboard SE" panose="03050602040202020205" pitchFamily="66" charset="0"/>
                  </a:rPr>
                  <a:t>subgraph</a:t>
                </a:r>
                <a:r>
                  <a:rPr kumimoji="1" lang="zh-CN" altLang="en-US" sz="2800" dirty="0">
                    <a:latin typeface="Chalkboard SE" panose="03050602040202020205" pitchFamily="66" charset="0"/>
                  </a:rPr>
                  <a:t> </a:t>
                </a:r>
                <a:r>
                  <a:rPr kumimoji="1" lang="en" altLang="zh-CN" sz="2800" dirty="0">
                    <a:latin typeface="Chalkboard SE" panose="03050602040202020205" pitchFamily="66" charset="0"/>
                  </a:rPr>
                  <a:t>reasoning on KG?</a:t>
                </a:r>
                <a:r>
                  <a:rPr kumimoji="1" lang="zh-CN" altLang="en-US" sz="2800" dirty="0">
                    <a:latin typeface="Chalkboard SE" panose="03050602040202020205" pitchFamily="66" charset="0"/>
                  </a:rPr>
                  <a:t> </a:t>
                </a:r>
                <a:r>
                  <a:rPr kumimoji="1" lang="en" altLang="zh-CN" sz="2800" dirty="0">
                    <a:latin typeface="Chalkboard SE" panose="03050602040202020205" pitchFamily="66" charset="0"/>
                  </a:rPr>
                  <a:t>🤔</a:t>
                </a:r>
                <a:endParaRPr kumimoji="1" lang="zh-CN" altLang="en-US" sz="2800" dirty="0">
                  <a:latin typeface="Chalkboard SE" panose="03050602040202020205" pitchFamily="66" charset="0"/>
                </a:endParaRPr>
              </a:p>
              <a:p>
                <a:pPr marL="0" indent="0">
                  <a:buNone/>
                </a:pPr>
                <a:endParaRPr kumimoji="1" lang="en-US" altLang="zh-CN" sz="2600" b="1" dirty="0">
                  <a:solidFill>
                    <a:srgbClr val="FF0000"/>
                  </a:solidFill>
                  <a:latin typeface="Chalkboard SE" panose="03050602040202020205" pitchFamily="66" charset="0"/>
                </a:endParaRPr>
              </a:p>
              <a:p>
                <a:pPr marL="0" indent="0">
                  <a:buNone/>
                </a:pPr>
                <a:endParaRPr kumimoji="1" lang="en-US" altLang="zh-CN" sz="2400" dirty="0">
                  <a:solidFill>
                    <a:schemeClr val="tx1"/>
                  </a:solidFill>
                  <a:latin typeface="Chalkboard SE" panose="03050602040202020205" pitchFamily="66" charset="0"/>
                </a:endParaRPr>
              </a:p>
            </p:txBody>
          </p:sp>
        </mc:Choice>
        <mc:Fallback xmlns="">
          <p:sp>
            <p:nvSpPr>
              <p:cNvPr id="102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20" y="17622354"/>
                <a:ext cx="11390984" cy="3696187"/>
              </a:xfrm>
              <a:prstGeom prst="rect">
                <a:avLst/>
              </a:prstGeom>
              <a:blipFill>
                <a:blip r:embed="rId11"/>
                <a:stretch>
                  <a:fillRect l="-1002" t="-3082" b="-20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" name="Picture 2" descr="图片">
            <a:extLst>
              <a:ext uri="{FF2B5EF4-FFF2-40B4-BE49-F238E27FC236}">
                <a16:creationId xmlns:a16="http://schemas.microsoft.com/office/drawing/2014/main" id="{7A4FA639-3BC1-4943-A228-EF3278598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r="17168"/>
          <a:stretch/>
        </p:blipFill>
        <p:spPr bwMode="auto">
          <a:xfrm>
            <a:off x="12300721" y="5762202"/>
            <a:ext cx="3305564" cy="21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内容占位符 2">
            <a:extLst>
              <a:ext uri="{FF2B5EF4-FFF2-40B4-BE49-F238E27FC236}">
                <a16:creationId xmlns:a16="http://schemas.microsoft.com/office/drawing/2014/main" id="{6A9C0B69-87BF-F641-89B4-996894EAF49C}"/>
              </a:ext>
            </a:extLst>
          </p:cNvPr>
          <p:cNvSpPr>
            <a:spLocks noGrp="1"/>
          </p:cNvSpPr>
          <p:nvPr/>
        </p:nvSpPr>
        <p:spPr>
          <a:xfrm>
            <a:off x="16049760" y="5909783"/>
            <a:ext cx="4981440" cy="2450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Font typeface="Arial" panose="020B0604020202090204" pitchFamily="34" charset="0"/>
              <a:buNone/>
            </a:pPr>
            <a:r>
              <a:rPr kumimoji="1" lang="en-US" altLang="zh-CN" sz="2400" b="1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Design</a:t>
            </a:r>
            <a:r>
              <a:rPr kumimoji="1" lang="en" altLang="zh-CN" sz="2400" b="1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principle</a:t>
            </a:r>
          </a:p>
          <a:p>
            <a:pPr defTabSz="914400" hangingPunct="1">
              <a:lnSpc>
                <a:spcPct val="80000"/>
              </a:lnSpc>
              <a:spcBef>
                <a:spcPts val="1000"/>
              </a:spcBef>
              <a:buSzTx/>
            </a:pP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first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to efficiently identify a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subgraph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(</a:t>
            </a:r>
            <a:r>
              <a:rPr kumimoji="1" lang="en-US" altLang="zh-CN" sz="2400" b="1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system1</a:t>
            </a:r>
            <a:r>
              <a:rPr kumimoji="1" lang="en-US" altLang="zh-CN" sz="2400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)</a:t>
            </a:r>
            <a:r>
              <a:rPr kumimoji="1" lang="zh-CN" altLang="en-US" sz="2400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kern="1200" dirty="0">
                <a:solidFill>
                  <a:srgbClr val="FF0000"/>
                </a:solidFill>
                <a:latin typeface="Chalkboard SE" panose="03050602040202020205" pitchFamily="66" charset="0"/>
                <a:sym typeface="Wingdings" pitchFamily="2" charset="2"/>
              </a:rPr>
              <a:t></a:t>
            </a:r>
            <a:r>
              <a:rPr kumimoji="1" lang="zh-CN" altLang="en-US" sz="2400" kern="1200" dirty="0">
                <a:solidFill>
                  <a:srgbClr val="FF0000"/>
                </a:solidFill>
                <a:latin typeface="Chalkboard SE" panose="03050602040202020205" pitchFamily="66" charset="0"/>
                <a:sym typeface="Wingdings" pitchFamily="2" charset="2"/>
              </a:rPr>
              <a:t> </a:t>
            </a:r>
            <a:r>
              <a:rPr kumimoji="1" lang="en-US" altLang="zh-CN" sz="2400" b="1" kern="1200" dirty="0">
                <a:solidFill>
                  <a:srgbClr val="FF0000"/>
                </a:solidFill>
                <a:latin typeface="Chalkboard SE" panose="03050602040202020205" pitchFamily="66" charset="0"/>
                <a:sym typeface="Wingdings" pitchFamily="2" charset="2"/>
              </a:rPr>
              <a:t>sampler</a:t>
            </a:r>
            <a:endParaRPr kumimoji="1" lang="en-US" altLang="zh-CN" sz="2400" b="1" kern="1200" dirty="0">
              <a:solidFill>
                <a:srgbClr val="FF0000"/>
              </a:solidFill>
              <a:latin typeface="Chalkboard SE" panose="03050602040202020205" pitchFamily="66" charset="0"/>
            </a:endParaRPr>
          </a:p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None/>
            </a:pPr>
            <a:endParaRPr kumimoji="1" lang="en" altLang="zh-CN" sz="700" kern="1200" dirty="0">
              <a:solidFill>
                <a:schemeClr val="tx1"/>
              </a:solidFill>
              <a:latin typeface="Chalkboard SE" panose="03050602040202020205" pitchFamily="66" charset="0"/>
            </a:endParaRPr>
          </a:p>
          <a:p>
            <a:pPr defTabSz="914400" hangingPunct="1">
              <a:lnSpc>
                <a:spcPct val="80000"/>
              </a:lnSpc>
              <a:spcBef>
                <a:spcPts val="1000"/>
              </a:spcBef>
              <a:buSzTx/>
            </a:pP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then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effectively reason on the subgraph </a:t>
            </a:r>
            <a:r>
              <a:rPr kumimoji="1" lang="en-US" altLang="zh-CN" sz="2400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(</a:t>
            </a:r>
            <a:r>
              <a:rPr kumimoji="1" lang="en-US" altLang="zh-CN" sz="2400" b="1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system2</a:t>
            </a:r>
            <a:r>
              <a:rPr kumimoji="1" lang="en-US" altLang="zh-CN" sz="2400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)</a:t>
            </a:r>
            <a:r>
              <a:rPr kumimoji="1" lang="zh-CN" altLang="en-US" sz="2400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Chalkboard SE" panose="03050602040202020205" pitchFamily="66" charset="0"/>
                <a:sym typeface="Wingdings" pitchFamily="2" charset="2"/>
              </a:rPr>
              <a:t></a:t>
            </a:r>
            <a:r>
              <a:rPr kumimoji="1" lang="zh-CN" altLang="en-US" sz="2400" dirty="0">
                <a:solidFill>
                  <a:srgbClr val="FF0000"/>
                </a:solidFill>
                <a:latin typeface="Chalkboard SE" panose="03050602040202020205" pitchFamily="66" charset="0"/>
                <a:sym typeface="Wingdings" pitchFamily="2" charset="2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Chalkboard SE" panose="03050602040202020205" pitchFamily="66" charset="0"/>
                <a:sym typeface="Wingdings" pitchFamily="2" charset="2"/>
              </a:rPr>
              <a:t>predictor</a:t>
            </a:r>
            <a:endParaRPr kumimoji="1" lang="en" altLang="zh-CN" sz="2400" b="1" kern="1200" dirty="0">
              <a:solidFill>
                <a:srgbClr val="FF0000"/>
              </a:solidFill>
              <a:latin typeface="Chalkboard SE" panose="03050602040202020205" pitchFamily="66" charset="0"/>
            </a:endParaRPr>
          </a:p>
        </p:txBody>
      </p:sp>
      <p:sp>
        <p:nvSpPr>
          <p:cNvPr id="111" name="内容占位符 2">
            <a:extLst>
              <a:ext uri="{FF2B5EF4-FFF2-40B4-BE49-F238E27FC236}">
                <a16:creationId xmlns:a16="http://schemas.microsoft.com/office/drawing/2014/main" id="{F90423C6-0B96-884F-A9B0-5264BA164AD8}"/>
              </a:ext>
            </a:extLst>
          </p:cNvPr>
          <p:cNvSpPr>
            <a:spLocks noGrp="1"/>
          </p:cNvSpPr>
          <p:nvPr/>
        </p:nvSpPr>
        <p:spPr>
          <a:xfrm>
            <a:off x="11392403" y="8073889"/>
            <a:ext cx="11173522" cy="117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hangingPunct="1">
              <a:lnSpc>
                <a:spcPct val="80000"/>
              </a:lnSpc>
              <a:spcBef>
                <a:spcPts val="1000"/>
              </a:spcBef>
              <a:buSzTx/>
            </a:pP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O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nly partial knowledge stored in human brain is relevant to a question</a:t>
            </a:r>
          </a:p>
          <a:p>
            <a:pPr defTabSz="914400" hangingPunct="1">
              <a:lnSpc>
                <a:spcPct val="80000"/>
              </a:lnSpc>
              <a:spcBef>
                <a:spcPts val="1000"/>
              </a:spcBef>
              <a:buSzTx/>
            </a:pP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G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enerating candidates and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then ranking the promising ones are common</a:t>
            </a:r>
          </a:p>
        </p:txBody>
      </p:sp>
      <p:pic>
        <p:nvPicPr>
          <p:cNvPr id="112" name="图片 111">
            <a:extLst>
              <a:ext uri="{FF2B5EF4-FFF2-40B4-BE49-F238E27FC236}">
                <a16:creationId xmlns:a16="http://schemas.microsoft.com/office/drawing/2014/main" id="{B05E9EF1-CF69-604B-BFE3-669A596BC5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92403" y="8982478"/>
            <a:ext cx="10415648" cy="2161979"/>
          </a:xfrm>
          <a:prstGeom prst="rect">
            <a:avLst/>
          </a:prstGeom>
        </p:spPr>
      </p:pic>
      <p:sp>
        <p:nvSpPr>
          <p:cNvPr id="113" name="标题 1">
            <a:extLst>
              <a:ext uri="{FF2B5EF4-FFF2-40B4-BE49-F238E27FC236}">
                <a16:creationId xmlns:a16="http://schemas.microsoft.com/office/drawing/2014/main" id="{36724D34-B575-9D4F-8CAF-C743ADA20C37}"/>
              </a:ext>
            </a:extLst>
          </p:cNvPr>
          <p:cNvSpPr txBox="1">
            <a:spLocks/>
          </p:cNvSpPr>
          <p:nvPr/>
        </p:nvSpPr>
        <p:spPr>
          <a:xfrm>
            <a:off x="11392403" y="11283319"/>
            <a:ext cx="10415648" cy="57955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2800" b="1" dirty="0">
                <a:latin typeface="Chalkboard SE" panose="03050602040202020205" pitchFamily="66" charset="0"/>
                <a:cs typeface="Times New Roman" panose="02020603050405020304" pitchFamily="18" charset="0"/>
              </a:rPr>
              <a:t>Implementation</a:t>
            </a:r>
            <a:endParaRPr kumimoji="1" lang="zh-CN" altLang="en-US" sz="2800" b="1" dirty="0">
              <a:latin typeface="Chalkboard SE" panose="03050602040202020205" pitchFamily="66" charset="0"/>
              <a:cs typeface="Times New Roman" panose="02020603050405020304" pitchFamily="18" charset="0"/>
            </a:endParaRPr>
          </a:p>
        </p:txBody>
      </p:sp>
      <p:pic>
        <p:nvPicPr>
          <p:cNvPr id="114" name="图片 113">
            <a:extLst>
              <a:ext uri="{FF2B5EF4-FFF2-40B4-BE49-F238E27FC236}">
                <a16:creationId xmlns:a16="http://schemas.microsoft.com/office/drawing/2014/main" id="{B5B9AD76-1FD8-9F46-A952-D4A5511781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96212" y="12065551"/>
            <a:ext cx="9774533" cy="455563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04EA1506-36C3-7443-86E7-E4CBC7D1605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405" t="38126" r="8351" b="47162"/>
          <a:stretch/>
        </p:blipFill>
        <p:spPr>
          <a:xfrm>
            <a:off x="11796212" y="17489913"/>
            <a:ext cx="9943147" cy="539736"/>
          </a:xfrm>
          <a:prstGeom prst="rect">
            <a:avLst/>
          </a:prstGeom>
        </p:spPr>
      </p:pic>
      <p:pic>
        <p:nvPicPr>
          <p:cNvPr id="117" name="图片 116">
            <a:extLst>
              <a:ext uri="{FF2B5EF4-FFF2-40B4-BE49-F238E27FC236}">
                <a16:creationId xmlns:a16="http://schemas.microsoft.com/office/drawing/2014/main" id="{AF40AD23-FBB0-2441-9CDF-F4B4E085675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278" t="55615" r="6664" b="1833"/>
          <a:stretch/>
        </p:blipFill>
        <p:spPr>
          <a:xfrm>
            <a:off x="11867406" y="18490812"/>
            <a:ext cx="10034061" cy="1205631"/>
          </a:xfrm>
          <a:prstGeom prst="rect">
            <a:avLst/>
          </a:prstGeom>
        </p:spPr>
      </p:pic>
      <p:pic>
        <p:nvPicPr>
          <p:cNvPr id="118" name="图片 117">
            <a:extLst>
              <a:ext uri="{FF2B5EF4-FFF2-40B4-BE49-F238E27FC236}">
                <a16:creationId xmlns:a16="http://schemas.microsoft.com/office/drawing/2014/main" id="{6ED95A0F-D77D-CA41-84F7-28BB147B77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65959" y="20134053"/>
            <a:ext cx="9187539" cy="1364952"/>
          </a:xfrm>
          <a:prstGeom prst="rect">
            <a:avLst/>
          </a:prstGeom>
        </p:spPr>
      </p:pic>
      <p:sp>
        <p:nvSpPr>
          <p:cNvPr id="115" name="内容占位符 2">
            <a:extLst>
              <a:ext uri="{FF2B5EF4-FFF2-40B4-BE49-F238E27FC236}">
                <a16:creationId xmlns:a16="http://schemas.microsoft.com/office/drawing/2014/main" id="{5B472530-5EB3-F24E-B87E-DC611F95F4E4}"/>
              </a:ext>
            </a:extLst>
          </p:cNvPr>
          <p:cNvSpPr txBox="1">
            <a:spLocks/>
          </p:cNvSpPr>
          <p:nvPr/>
        </p:nvSpPr>
        <p:spPr>
          <a:xfrm>
            <a:off x="11763193" y="16695192"/>
            <a:ext cx="11117073" cy="4256903"/>
          </a:xfrm>
          <a:prstGeom prst="rect">
            <a:avLst/>
          </a:prstGeom>
        </p:spPr>
        <p:txBody>
          <a:bodyPr>
            <a:normAutofit/>
          </a:bodyPr>
          <a:lstStyle>
            <a:lvl1pPr marL="731556" marR="0" indent="-731556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Font typeface="Arial" panose="020B0604020202090204" pitchFamily="34" charset="0"/>
              <a:buNone/>
            </a:pPr>
            <a:r>
              <a:rPr kumimoji="1" lang="en" altLang="zh-CN" sz="2400" b="1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The three key steps of </a:t>
            </a:r>
            <a:r>
              <a:rPr kumimoji="1" lang="en-US" altLang="zh-CN" sz="2400" b="1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one-shot-subgraph</a:t>
            </a:r>
            <a:r>
              <a:rPr kumimoji="1" lang="zh-CN" altLang="en-US" sz="2400" b="1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b="1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reasoning</a:t>
            </a:r>
            <a:r>
              <a:rPr kumimoji="1" lang="en" altLang="zh-CN" sz="2400" b="1" kern="1200" dirty="0">
                <a:solidFill>
                  <a:srgbClr val="FF0000"/>
                </a:solidFill>
                <a:latin typeface="Chalkboard SE" panose="03050602040202020205" pitchFamily="66" charset="0"/>
              </a:rPr>
              <a:t> are </a:t>
            </a:r>
          </a:p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None/>
            </a:pP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1.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generate the sampling distribution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endParaRPr kumimoji="1" lang="en-US" altLang="zh-CN" sz="2400" kern="1200" dirty="0">
              <a:solidFill>
                <a:schemeClr val="tx1"/>
              </a:solidFill>
              <a:latin typeface="Chalkboard SE" panose="03050602040202020205" pitchFamily="66" charset="0"/>
            </a:endParaRPr>
          </a:p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None/>
            </a:pPr>
            <a:endParaRPr kumimoji="1" lang="en-US" altLang="zh-CN" sz="2400" kern="1200" dirty="0">
              <a:solidFill>
                <a:schemeClr val="tx1"/>
              </a:solidFill>
              <a:latin typeface="Chalkboard SE" panose="03050602040202020205" pitchFamily="66" charset="0"/>
            </a:endParaRPr>
          </a:p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None/>
            </a:pPr>
            <a:endParaRPr kumimoji="1" lang="en-US" altLang="zh-CN" sz="600" kern="1200" dirty="0">
              <a:solidFill>
                <a:schemeClr val="tx1"/>
              </a:solidFill>
              <a:latin typeface="Chalkboard SE" panose="03050602040202020205" pitchFamily="66" charset="0"/>
            </a:endParaRPr>
          </a:p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None/>
            </a:pP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2.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extract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a subgraph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with top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entities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and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edges</a:t>
            </a:r>
          </a:p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None/>
            </a:pPr>
            <a:endParaRPr kumimoji="1" lang="en-US" altLang="zh-CN" sz="2400" kern="1200" dirty="0">
              <a:solidFill>
                <a:schemeClr val="tx1"/>
              </a:solidFill>
              <a:latin typeface="Chalkboard SE" panose="03050602040202020205" pitchFamily="66" charset="0"/>
            </a:endParaRPr>
          </a:p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None/>
            </a:pPr>
            <a:endParaRPr kumimoji="1" lang="en-US" altLang="zh-CN" sz="2400" kern="1200" dirty="0">
              <a:solidFill>
                <a:schemeClr val="tx1"/>
              </a:solidFill>
              <a:latin typeface="Chalkboard SE" panose="03050602040202020205" pitchFamily="66" charset="0"/>
            </a:endParaRPr>
          </a:p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None/>
            </a:pPr>
            <a:endParaRPr kumimoji="1" lang="en-US" altLang="zh-CN" sz="2400" kern="1200" dirty="0">
              <a:solidFill>
                <a:schemeClr val="tx1"/>
              </a:solidFill>
              <a:latin typeface="Chalkboard SE" panose="03050602040202020205" pitchFamily="66" charset="0"/>
            </a:endParaRPr>
          </a:p>
          <a:p>
            <a:pPr marL="0" indent="0" defTabSz="914400" hangingPunct="1">
              <a:lnSpc>
                <a:spcPct val="80000"/>
              </a:lnSpc>
              <a:spcBef>
                <a:spcPts val="1000"/>
              </a:spcBef>
              <a:buSzTx/>
              <a:buNone/>
            </a:pP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3.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inference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on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the subgraph and </a:t>
            </a:r>
            <a:r>
              <a:rPr kumimoji="1" lang="en-US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get</a:t>
            </a:r>
            <a:r>
              <a:rPr kumimoji="1" lang="zh-CN" altLang="en-US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 </a:t>
            </a:r>
            <a:r>
              <a:rPr kumimoji="1" lang="en" altLang="zh-CN" sz="2400" kern="1200" dirty="0">
                <a:solidFill>
                  <a:schemeClr val="tx1"/>
                </a:solidFill>
                <a:latin typeface="Chalkboard SE" panose="03050602040202020205" pitchFamily="66" charset="0"/>
              </a:rPr>
              <a:t>the </a:t>
            </a:r>
            <a:r>
              <a:rPr kumimoji="1" lang="en-US" altLang="zh-CN" sz="2400" dirty="0">
                <a:latin typeface="Chalkboard SE" panose="03050602040202020205" pitchFamily="66" charset="0"/>
              </a:rPr>
              <a:t>final</a:t>
            </a:r>
            <a:r>
              <a:rPr kumimoji="1" lang="zh-CN" altLang="en-US" sz="2400" dirty="0">
                <a:latin typeface="Chalkboard SE" panose="03050602040202020205" pitchFamily="66" charset="0"/>
              </a:rPr>
              <a:t> </a:t>
            </a:r>
            <a:r>
              <a:rPr kumimoji="1" lang="en" altLang="zh-CN" sz="2400" dirty="0">
                <a:latin typeface="Chalkboard SE" panose="03050602040202020205" pitchFamily="66" charset="0"/>
              </a:rPr>
              <a:t>prediction</a:t>
            </a:r>
            <a:endParaRPr kumimoji="1" lang="zh-CN" altLang="en-US" sz="2400" dirty="0">
              <a:latin typeface="Chalkboard SE" panose="03050602040202020205" pitchFamily="66" charset="0"/>
            </a:endParaRPr>
          </a:p>
        </p:txBody>
      </p:sp>
      <p:pic>
        <p:nvPicPr>
          <p:cNvPr id="119" name="图片 118">
            <a:extLst>
              <a:ext uri="{FF2B5EF4-FFF2-40B4-BE49-F238E27FC236}">
                <a16:creationId xmlns:a16="http://schemas.microsoft.com/office/drawing/2014/main" id="{693BE243-95B0-7240-B12F-1176A7A502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77053" y="5720554"/>
            <a:ext cx="9187538" cy="6449606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:a16="http://schemas.microsoft.com/office/drawing/2014/main" id="{740F35B0-2380-DA4C-AFB5-32981CF33BB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85719" y="12653344"/>
            <a:ext cx="9091196" cy="2389196"/>
          </a:xfrm>
          <a:prstGeom prst="rect">
            <a:avLst/>
          </a:prstGeom>
        </p:spPr>
      </p:pic>
      <p:sp>
        <p:nvSpPr>
          <p:cNvPr id="121" name="文本框 120">
            <a:extLst>
              <a:ext uri="{FF2B5EF4-FFF2-40B4-BE49-F238E27FC236}">
                <a16:creationId xmlns:a16="http://schemas.microsoft.com/office/drawing/2014/main" id="{A9F7CCC7-426B-CD48-8836-79DAE4F1A075}"/>
              </a:ext>
            </a:extLst>
          </p:cNvPr>
          <p:cNvSpPr txBox="1"/>
          <p:nvPr/>
        </p:nvSpPr>
        <p:spPr>
          <a:xfrm>
            <a:off x="22932290" y="12225824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Chalkboard SE" panose="03050602040202020205" pitchFamily="66" charset="0"/>
              </a:rPr>
              <a:t>10%</a:t>
            </a:r>
            <a:r>
              <a:rPr kumimoji="1" lang="zh-CN" altLang="en-US" sz="2400" dirty="0">
                <a:solidFill>
                  <a:srgbClr val="FF0000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Chalkboard SE" panose="03050602040202020205" pitchFamily="66" charset="0"/>
              </a:rPr>
              <a:t>entities</a:t>
            </a:r>
            <a:endParaRPr kumimoji="1" lang="zh-CN" altLang="en-US" sz="2400" dirty="0">
              <a:solidFill>
                <a:srgbClr val="FF0000"/>
              </a:solidFill>
              <a:latin typeface="Chalkboard SE" panose="03050602040202020205" pitchFamily="66" charset="0"/>
            </a:endParaRPr>
          </a:p>
        </p:txBody>
      </p:sp>
      <p:cxnSp>
        <p:nvCxnSpPr>
          <p:cNvPr id="122" name="直线连接符 121">
            <a:extLst>
              <a:ext uri="{FF2B5EF4-FFF2-40B4-BE49-F238E27FC236}">
                <a16:creationId xmlns:a16="http://schemas.microsoft.com/office/drawing/2014/main" id="{9443FB64-BDC4-304E-AC73-AC36F7C134D0}"/>
              </a:ext>
            </a:extLst>
          </p:cNvPr>
          <p:cNvCxnSpPr/>
          <p:nvPr/>
        </p:nvCxnSpPr>
        <p:spPr>
          <a:xfrm flipV="1">
            <a:off x="23657408" y="12601876"/>
            <a:ext cx="0" cy="2017283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本框 122">
            <a:extLst>
              <a:ext uri="{FF2B5EF4-FFF2-40B4-BE49-F238E27FC236}">
                <a16:creationId xmlns:a16="http://schemas.microsoft.com/office/drawing/2014/main" id="{004F88FE-4CD3-DB47-A204-C8548E03729C}"/>
              </a:ext>
            </a:extLst>
          </p:cNvPr>
          <p:cNvSpPr txBox="1"/>
          <p:nvPr/>
        </p:nvSpPr>
        <p:spPr>
          <a:xfrm>
            <a:off x="26038949" y="12249888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Chalkboard SE" panose="03050602040202020205" pitchFamily="66" charset="0"/>
              </a:rPr>
              <a:t>10%</a:t>
            </a:r>
            <a:r>
              <a:rPr kumimoji="1" lang="zh-CN" altLang="en-US" sz="2400" dirty="0">
                <a:solidFill>
                  <a:srgbClr val="FF0000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Chalkboard SE" panose="03050602040202020205" pitchFamily="66" charset="0"/>
              </a:rPr>
              <a:t>entities</a:t>
            </a:r>
            <a:endParaRPr kumimoji="1" lang="zh-CN" altLang="en-US" sz="2400" dirty="0">
              <a:solidFill>
                <a:srgbClr val="FF0000"/>
              </a:solidFill>
              <a:latin typeface="Chalkboard SE" panose="03050602040202020205" pitchFamily="66" charset="0"/>
            </a:endParaRPr>
          </a:p>
        </p:txBody>
      </p:sp>
      <p:cxnSp>
        <p:nvCxnSpPr>
          <p:cNvPr id="124" name="直线连接符 123">
            <a:extLst>
              <a:ext uri="{FF2B5EF4-FFF2-40B4-BE49-F238E27FC236}">
                <a16:creationId xmlns:a16="http://schemas.microsoft.com/office/drawing/2014/main" id="{5E3C9212-EA68-7044-98D5-2B53BB779C4F}"/>
              </a:ext>
            </a:extLst>
          </p:cNvPr>
          <p:cNvCxnSpPr/>
          <p:nvPr/>
        </p:nvCxnSpPr>
        <p:spPr>
          <a:xfrm flipV="1">
            <a:off x="26764067" y="12625940"/>
            <a:ext cx="0" cy="2017283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文本框 8">
            <a:extLst>
              <a:ext uri="{FF2B5EF4-FFF2-40B4-BE49-F238E27FC236}">
                <a16:creationId xmlns:a16="http://schemas.microsoft.com/office/drawing/2014/main" id="{29266582-1CDC-D543-8859-944AD0E57E01}"/>
              </a:ext>
            </a:extLst>
          </p:cNvPr>
          <p:cNvSpPr txBox="1"/>
          <p:nvPr/>
        </p:nvSpPr>
        <p:spPr>
          <a:xfrm>
            <a:off x="29133576" y="12260006"/>
            <a:ext cx="1927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solidFill>
                  <a:srgbClr val="FF0000"/>
                </a:solidFill>
                <a:latin typeface="Chalkboard SE" panose="03050602040202020205" pitchFamily="66" charset="0"/>
              </a:rPr>
              <a:t>10%</a:t>
            </a:r>
            <a:r>
              <a:rPr kumimoji="1" lang="zh-CN" altLang="en-US" sz="2400" dirty="0">
                <a:solidFill>
                  <a:srgbClr val="FF0000"/>
                </a:solidFill>
                <a:latin typeface="Chalkboard SE" panose="03050602040202020205" pitchFamily="66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Chalkboard SE" panose="03050602040202020205" pitchFamily="66" charset="0"/>
              </a:rPr>
              <a:t>entities</a:t>
            </a:r>
            <a:endParaRPr kumimoji="1" lang="zh-CN" altLang="en-US" sz="2400" dirty="0">
              <a:solidFill>
                <a:srgbClr val="FF0000"/>
              </a:solidFill>
              <a:latin typeface="Chalkboard SE" panose="03050602040202020205" pitchFamily="66" charset="0"/>
            </a:endParaRPr>
          </a:p>
        </p:txBody>
      </p:sp>
      <p:cxnSp>
        <p:nvCxnSpPr>
          <p:cNvPr id="126" name="直线连接符 125">
            <a:extLst>
              <a:ext uri="{FF2B5EF4-FFF2-40B4-BE49-F238E27FC236}">
                <a16:creationId xmlns:a16="http://schemas.microsoft.com/office/drawing/2014/main" id="{A57A40F5-B0A5-C041-BCDE-1946DE3DCE5B}"/>
              </a:ext>
            </a:extLst>
          </p:cNvPr>
          <p:cNvCxnSpPr/>
          <p:nvPr/>
        </p:nvCxnSpPr>
        <p:spPr>
          <a:xfrm flipV="1">
            <a:off x="29858694" y="12636058"/>
            <a:ext cx="0" cy="2017283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图片 126">
            <a:extLst>
              <a:ext uri="{FF2B5EF4-FFF2-40B4-BE49-F238E27FC236}">
                <a16:creationId xmlns:a16="http://schemas.microsoft.com/office/drawing/2014/main" id="{AFD3C597-BBF7-C94B-8B22-7EF8A789290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7319"/>
          <a:stretch/>
        </p:blipFill>
        <p:spPr>
          <a:xfrm>
            <a:off x="22885719" y="15334877"/>
            <a:ext cx="9091196" cy="19646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8E296D-8FAB-044B-90C4-EC0235B90C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877054" y="17613872"/>
            <a:ext cx="9099862" cy="3748330"/>
          </a:xfrm>
          <a:prstGeom prst="rect">
            <a:avLst/>
          </a:prstGeom>
        </p:spPr>
      </p:pic>
      <p:sp>
        <p:nvSpPr>
          <p:cNvPr id="128" name="圆角矩形 127">
            <a:extLst>
              <a:ext uri="{FF2B5EF4-FFF2-40B4-BE49-F238E27FC236}">
                <a16:creationId xmlns:a16="http://schemas.microsoft.com/office/drawing/2014/main" id="{7D59EBE2-39CE-874D-AEE9-BCB83CB792BD}"/>
              </a:ext>
            </a:extLst>
          </p:cNvPr>
          <p:cNvSpPr/>
          <p:nvPr/>
        </p:nvSpPr>
        <p:spPr>
          <a:xfrm>
            <a:off x="24411778" y="9154157"/>
            <a:ext cx="7565135" cy="2971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halkboard SE" panose="03050602040202020205" pitchFamily="66" charset="0"/>
            </a:endParaRPr>
          </a:p>
        </p:txBody>
      </p:sp>
      <p:sp>
        <p:nvSpPr>
          <p:cNvPr id="129" name="圆角矩形 128">
            <a:extLst>
              <a:ext uri="{FF2B5EF4-FFF2-40B4-BE49-F238E27FC236}">
                <a16:creationId xmlns:a16="http://schemas.microsoft.com/office/drawing/2014/main" id="{C9784DF3-EBEE-1745-8796-DB7638FB76D2}"/>
              </a:ext>
            </a:extLst>
          </p:cNvPr>
          <p:cNvSpPr/>
          <p:nvPr/>
        </p:nvSpPr>
        <p:spPr>
          <a:xfrm>
            <a:off x="24362617" y="11784027"/>
            <a:ext cx="7614296" cy="2971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halkboard SE" panose="03050602040202020205" pitchFamily="66" charset="0"/>
            </a:endParaRPr>
          </a:p>
        </p:txBody>
      </p:sp>
      <p:sp>
        <p:nvSpPr>
          <p:cNvPr id="130" name="圆角矩形 129">
            <a:extLst>
              <a:ext uri="{FF2B5EF4-FFF2-40B4-BE49-F238E27FC236}">
                <a16:creationId xmlns:a16="http://schemas.microsoft.com/office/drawing/2014/main" id="{6FA17132-CACE-514B-AFCC-42761F054DB1}"/>
              </a:ext>
            </a:extLst>
          </p:cNvPr>
          <p:cNvSpPr/>
          <p:nvPr/>
        </p:nvSpPr>
        <p:spPr>
          <a:xfrm>
            <a:off x="22932290" y="16958058"/>
            <a:ext cx="8953844" cy="2301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halkboard SE" panose="03050602040202020205" pitchFamily="66" charset="0"/>
            </a:endParaRPr>
          </a:p>
        </p:txBody>
      </p:sp>
      <p:sp>
        <p:nvSpPr>
          <p:cNvPr id="131" name="圆角矩形 130">
            <a:extLst>
              <a:ext uri="{FF2B5EF4-FFF2-40B4-BE49-F238E27FC236}">
                <a16:creationId xmlns:a16="http://schemas.microsoft.com/office/drawing/2014/main" id="{D75EA1B4-C3BD-C949-B980-66FF801580E6}"/>
              </a:ext>
            </a:extLst>
          </p:cNvPr>
          <p:cNvSpPr/>
          <p:nvPr/>
        </p:nvSpPr>
        <p:spPr>
          <a:xfrm>
            <a:off x="24766494" y="18179795"/>
            <a:ext cx="669558" cy="5604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halkboard SE" panose="03050602040202020205" pitchFamily="66" charset="0"/>
            </a:endParaRPr>
          </a:p>
        </p:txBody>
      </p: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FAADF6D0-C849-664D-B25D-F20A041336D7}"/>
              </a:ext>
            </a:extLst>
          </p:cNvPr>
          <p:cNvSpPr/>
          <p:nvPr/>
        </p:nvSpPr>
        <p:spPr>
          <a:xfrm>
            <a:off x="29858694" y="17760017"/>
            <a:ext cx="669558" cy="9805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halkboard SE" panose="03050602040202020205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文本框 152">
                <a:extLst>
                  <a:ext uri="{FF2B5EF4-FFF2-40B4-BE49-F238E27FC236}">
                    <a16:creationId xmlns:a16="http://schemas.microsoft.com/office/drawing/2014/main" id="{98C62098-D72A-B64C-B591-04B6C8243189}"/>
                  </a:ext>
                </a:extLst>
              </p:cNvPr>
              <p:cNvSpPr txBox="1"/>
              <p:nvPr/>
            </p:nvSpPr>
            <p:spPr>
              <a:xfrm>
                <a:off x="1118042" y="15569327"/>
                <a:ext cx="410176" cy="400110"/>
              </a:xfrm>
              <a:prstGeom prst="rect">
                <a:avLst/>
              </a:prstGeom>
              <a:noFill/>
              <a:ln w="25400">
                <a:solidFill>
                  <a:srgbClr val="8E8BFE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𝒢</m:t>
                      </m:r>
                    </m:oMath>
                  </m:oMathPara>
                </a14:m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3" name="文本框 152">
                <a:extLst>
                  <a:ext uri="{FF2B5EF4-FFF2-40B4-BE49-F238E27FC236}">
                    <a16:creationId xmlns:a16="http://schemas.microsoft.com/office/drawing/2014/main" id="{98C62098-D72A-B64C-B591-04B6C8243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42" y="15569327"/>
                <a:ext cx="410176" cy="400110"/>
              </a:xfrm>
              <a:prstGeom prst="rect">
                <a:avLst/>
              </a:prstGeom>
              <a:blipFill>
                <a:blip r:embed="rId22"/>
                <a:stretch>
                  <a:fillRect b="-8571"/>
                </a:stretch>
              </a:blipFill>
              <a:ln w="25400">
                <a:solidFill>
                  <a:srgbClr val="8E8BFE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4" name="直线箭头连接符 153">
            <a:extLst>
              <a:ext uri="{FF2B5EF4-FFF2-40B4-BE49-F238E27FC236}">
                <a16:creationId xmlns:a16="http://schemas.microsoft.com/office/drawing/2014/main" id="{A7ED3050-4535-7242-82D8-07906F5B0387}"/>
              </a:ext>
            </a:extLst>
          </p:cNvPr>
          <p:cNvCxnSpPr>
            <a:cxnSpLocks/>
            <a:stCxn id="153" idx="3"/>
            <a:endCxn id="155" idx="1"/>
          </p:cNvCxnSpPr>
          <p:nvPr/>
        </p:nvCxnSpPr>
        <p:spPr>
          <a:xfrm flipV="1">
            <a:off x="1528218" y="15765540"/>
            <a:ext cx="676298" cy="3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文本框 154">
                <a:extLst>
                  <a:ext uri="{FF2B5EF4-FFF2-40B4-BE49-F238E27FC236}">
                    <a16:creationId xmlns:a16="http://schemas.microsoft.com/office/drawing/2014/main" id="{128951CD-C9A9-AB45-8482-A284C7365325}"/>
                  </a:ext>
                </a:extLst>
              </p:cNvPr>
              <p:cNvSpPr txBox="1"/>
              <p:nvPr/>
            </p:nvSpPr>
            <p:spPr>
              <a:xfrm>
                <a:off x="2204516" y="15565485"/>
                <a:ext cx="457176" cy="400110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kumimoji="1" lang="zh-CN" alt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5" name="文本框 154">
                <a:extLst>
                  <a:ext uri="{FF2B5EF4-FFF2-40B4-BE49-F238E27FC236}">
                    <a16:creationId xmlns:a16="http://schemas.microsoft.com/office/drawing/2014/main" id="{128951CD-C9A9-AB45-8482-A284C7365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516" y="15565485"/>
                <a:ext cx="457176" cy="4001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540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文本框 155">
                <a:extLst>
                  <a:ext uri="{FF2B5EF4-FFF2-40B4-BE49-F238E27FC236}">
                    <a16:creationId xmlns:a16="http://schemas.microsoft.com/office/drawing/2014/main" id="{E727071E-5EC3-FF4A-ABEB-6F5B988C2835}"/>
                  </a:ext>
                </a:extLst>
              </p:cNvPr>
              <p:cNvSpPr txBox="1"/>
              <p:nvPr/>
            </p:nvSpPr>
            <p:spPr>
              <a:xfrm>
                <a:off x="3559573" y="15558880"/>
                <a:ext cx="418704" cy="408445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1" i="1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acc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6" name="文本框 155">
                <a:extLst>
                  <a:ext uri="{FF2B5EF4-FFF2-40B4-BE49-F238E27FC236}">
                    <a16:creationId xmlns:a16="http://schemas.microsoft.com/office/drawing/2014/main" id="{E727071E-5EC3-FF4A-ABEB-6F5B988C2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573" y="15558880"/>
                <a:ext cx="418704" cy="40844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7" name="直线箭头连接符 156">
            <a:extLst>
              <a:ext uri="{FF2B5EF4-FFF2-40B4-BE49-F238E27FC236}">
                <a16:creationId xmlns:a16="http://schemas.microsoft.com/office/drawing/2014/main" id="{7BACE68B-B644-5044-A335-BBA8F9BBB858}"/>
              </a:ext>
            </a:extLst>
          </p:cNvPr>
          <p:cNvCxnSpPr>
            <a:cxnSpLocks/>
            <a:stCxn id="155" idx="3"/>
            <a:endCxn id="156" idx="1"/>
          </p:cNvCxnSpPr>
          <p:nvPr/>
        </p:nvCxnSpPr>
        <p:spPr>
          <a:xfrm flipV="1">
            <a:off x="2661692" y="15763103"/>
            <a:ext cx="897881" cy="2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本框 157">
                <a:extLst>
                  <a:ext uri="{FF2B5EF4-FFF2-40B4-BE49-F238E27FC236}">
                    <a16:creationId xmlns:a16="http://schemas.microsoft.com/office/drawing/2014/main" id="{DFAAD22F-6EAF-5645-9ED9-F19EE92F7A21}"/>
                  </a:ext>
                </a:extLst>
              </p:cNvPr>
              <p:cNvSpPr txBox="1"/>
              <p:nvPr/>
            </p:nvSpPr>
            <p:spPr>
              <a:xfrm>
                <a:off x="2631550" y="15375305"/>
                <a:ext cx="944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,?)</m:t>
                      </m:r>
                    </m:oMath>
                  </m:oMathPara>
                </a14:m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文本框 157">
                <a:extLst>
                  <a:ext uri="{FF2B5EF4-FFF2-40B4-BE49-F238E27FC236}">
                    <a16:creationId xmlns:a16="http://schemas.microsoft.com/office/drawing/2014/main" id="{DFAAD22F-6EAF-5645-9ED9-F19EE92F7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550" y="15375305"/>
                <a:ext cx="944809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id="{F337A05F-5BC9-324F-A03E-AC8494BD40F9}"/>
                  </a:ext>
                </a:extLst>
              </p:cNvPr>
              <p:cNvSpPr txBox="1"/>
              <p:nvPr/>
            </p:nvSpPr>
            <p:spPr>
              <a:xfrm>
                <a:off x="4753031" y="15557244"/>
                <a:ext cx="410176" cy="400110"/>
              </a:xfrm>
              <a:prstGeom prst="rect">
                <a:avLst/>
              </a:prstGeom>
              <a:noFill/>
              <a:ln w="25400">
                <a:solidFill>
                  <a:srgbClr val="FF9E9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𝒢</m:t>
                      </m:r>
                    </m:oMath>
                  </m:oMathPara>
                </a14:m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id="{F337A05F-5BC9-324F-A03E-AC8494BD4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031" y="15557244"/>
                <a:ext cx="410176" cy="400110"/>
              </a:xfrm>
              <a:prstGeom prst="rect">
                <a:avLst/>
              </a:prstGeom>
              <a:blipFill>
                <a:blip r:embed="rId26"/>
                <a:stretch>
                  <a:fillRect b="-8824"/>
                </a:stretch>
              </a:blipFill>
              <a:ln w="25400">
                <a:solidFill>
                  <a:srgbClr val="FF9E9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0" name="直线箭头连接符 159">
            <a:extLst>
              <a:ext uri="{FF2B5EF4-FFF2-40B4-BE49-F238E27FC236}">
                <a16:creationId xmlns:a16="http://schemas.microsoft.com/office/drawing/2014/main" id="{1B26FF82-DEE4-5E45-A21E-89CCA7D81440}"/>
              </a:ext>
            </a:extLst>
          </p:cNvPr>
          <p:cNvCxnSpPr>
            <a:cxnSpLocks/>
            <a:stCxn id="159" idx="3"/>
            <a:endCxn id="161" idx="1"/>
          </p:cNvCxnSpPr>
          <p:nvPr/>
        </p:nvCxnSpPr>
        <p:spPr>
          <a:xfrm flipV="1">
            <a:off x="5163207" y="15751593"/>
            <a:ext cx="974857" cy="570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37A7E795-0C88-3D4C-8250-77D1768F7AC5}"/>
                  </a:ext>
                </a:extLst>
              </p:cNvPr>
              <p:cNvSpPr txBox="1"/>
              <p:nvPr/>
            </p:nvSpPr>
            <p:spPr>
              <a:xfrm>
                <a:off x="6138064" y="15547370"/>
                <a:ext cx="418704" cy="408445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1" i="1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acc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37A7E795-0C88-3D4C-8250-77D1768F7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064" y="15547370"/>
                <a:ext cx="418704" cy="40844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文本框 161">
                <a:extLst>
                  <a:ext uri="{FF2B5EF4-FFF2-40B4-BE49-F238E27FC236}">
                    <a16:creationId xmlns:a16="http://schemas.microsoft.com/office/drawing/2014/main" id="{3BF0E232-04ED-9F4C-AE4D-7742B376E9D8}"/>
                  </a:ext>
                </a:extLst>
              </p:cNvPr>
              <p:cNvSpPr txBox="1"/>
              <p:nvPr/>
            </p:nvSpPr>
            <p:spPr>
              <a:xfrm>
                <a:off x="5177021" y="15366962"/>
                <a:ext cx="944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,?)</m:t>
                      </m:r>
                    </m:oMath>
                  </m:oMathPara>
                </a14:m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2" name="文本框 161">
                <a:extLst>
                  <a:ext uri="{FF2B5EF4-FFF2-40B4-BE49-F238E27FC236}">
                    <a16:creationId xmlns:a16="http://schemas.microsoft.com/office/drawing/2014/main" id="{3BF0E232-04ED-9F4C-AE4D-7742B376E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21" y="15366962"/>
                <a:ext cx="944808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文本框 32">
                <a:extLst>
                  <a:ext uri="{FF2B5EF4-FFF2-40B4-BE49-F238E27FC236}">
                    <a16:creationId xmlns:a16="http://schemas.microsoft.com/office/drawing/2014/main" id="{77B171EE-FA65-7C43-ACBA-205F8675044B}"/>
                  </a:ext>
                </a:extLst>
              </p:cNvPr>
              <p:cNvSpPr txBox="1"/>
              <p:nvPr/>
            </p:nvSpPr>
            <p:spPr>
              <a:xfrm>
                <a:off x="1623703" y="15956447"/>
                <a:ext cx="483850" cy="400110"/>
              </a:xfrm>
              <a:prstGeom prst="rect">
                <a:avLst/>
              </a:prstGeom>
              <a:noFill/>
              <a:ln w="25400">
                <a:solidFill>
                  <a:srgbClr val="8E8BFE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3" name="文本框 32">
                <a:extLst>
                  <a:ext uri="{FF2B5EF4-FFF2-40B4-BE49-F238E27FC236}">
                    <a16:creationId xmlns:a16="http://schemas.microsoft.com/office/drawing/2014/main" id="{77B171EE-FA65-7C43-ACBA-205F86750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703" y="15956447"/>
                <a:ext cx="483850" cy="400110"/>
              </a:xfrm>
              <a:prstGeom prst="rect">
                <a:avLst/>
              </a:prstGeom>
              <a:blipFill>
                <a:blip r:embed="rId29"/>
                <a:stretch>
                  <a:fillRect b="-11765"/>
                </a:stretch>
              </a:blipFill>
              <a:ln w="25400">
                <a:solidFill>
                  <a:srgbClr val="8E8BFE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文本框 32">
                <a:extLst>
                  <a:ext uri="{FF2B5EF4-FFF2-40B4-BE49-F238E27FC236}">
                    <a16:creationId xmlns:a16="http://schemas.microsoft.com/office/drawing/2014/main" id="{BEDB7A0B-61E7-7F4C-BA4C-DBAF115B75FC}"/>
                  </a:ext>
                </a:extLst>
              </p:cNvPr>
              <p:cNvSpPr txBox="1"/>
              <p:nvPr/>
            </p:nvSpPr>
            <p:spPr>
              <a:xfrm>
                <a:off x="5372814" y="15895800"/>
                <a:ext cx="483850" cy="400110"/>
              </a:xfrm>
              <a:prstGeom prst="rect">
                <a:avLst/>
              </a:prstGeom>
              <a:noFill/>
              <a:ln w="25400">
                <a:solidFill>
                  <a:srgbClr val="FF9E9F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4" name="文本框 32">
                <a:extLst>
                  <a:ext uri="{FF2B5EF4-FFF2-40B4-BE49-F238E27FC236}">
                    <a16:creationId xmlns:a16="http://schemas.microsoft.com/office/drawing/2014/main" id="{BEDB7A0B-61E7-7F4C-BA4C-DBAF115B7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814" y="15895800"/>
                <a:ext cx="483850" cy="400110"/>
              </a:xfrm>
              <a:prstGeom prst="rect">
                <a:avLst/>
              </a:prstGeom>
              <a:blipFill>
                <a:blip r:embed="rId30"/>
                <a:stretch>
                  <a:fillRect b="-11765"/>
                </a:stretch>
              </a:blipFill>
              <a:ln w="25400">
                <a:solidFill>
                  <a:srgbClr val="FF9E9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文本框 32">
                <a:extLst>
                  <a:ext uri="{FF2B5EF4-FFF2-40B4-BE49-F238E27FC236}">
                    <a16:creationId xmlns:a16="http://schemas.microsoft.com/office/drawing/2014/main" id="{758ADD03-77E5-164B-B336-D6EFE2770578}"/>
                  </a:ext>
                </a:extLst>
              </p:cNvPr>
              <p:cNvSpPr txBox="1"/>
              <p:nvPr/>
            </p:nvSpPr>
            <p:spPr>
              <a:xfrm>
                <a:off x="2815589" y="15956447"/>
                <a:ext cx="483850" cy="400110"/>
              </a:xfrm>
              <a:prstGeom prst="rect">
                <a:avLst/>
              </a:prstGeom>
              <a:noFill/>
              <a:ln w="25400">
                <a:solidFill>
                  <a:srgbClr val="8E8BFE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文本框 32">
                <a:extLst>
                  <a:ext uri="{FF2B5EF4-FFF2-40B4-BE49-F238E27FC236}">
                    <a16:creationId xmlns:a16="http://schemas.microsoft.com/office/drawing/2014/main" id="{758ADD03-77E5-164B-B336-D6EFE2770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589" y="15956447"/>
                <a:ext cx="483850" cy="400110"/>
              </a:xfrm>
              <a:prstGeom prst="rect">
                <a:avLst/>
              </a:prstGeom>
              <a:blipFill>
                <a:blip r:embed="rId31"/>
                <a:stretch>
                  <a:fillRect b="-11765"/>
                </a:stretch>
              </a:blipFill>
              <a:ln w="25400">
                <a:solidFill>
                  <a:srgbClr val="8E8BFE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6" name="直线箭头连接符 165">
            <a:extLst>
              <a:ext uri="{FF2B5EF4-FFF2-40B4-BE49-F238E27FC236}">
                <a16:creationId xmlns:a16="http://schemas.microsoft.com/office/drawing/2014/main" id="{0E6075DE-94DB-8E4C-8D5D-255613E87125}"/>
              </a:ext>
            </a:extLst>
          </p:cNvPr>
          <p:cNvCxnSpPr>
            <a:cxnSpLocks/>
          </p:cNvCxnSpPr>
          <p:nvPr/>
        </p:nvCxnSpPr>
        <p:spPr bwMode="auto">
          <a:xfrm>
            <a:off x="7462274" y="16436083"/>
            <a:ext cx="3019878" cy="4111"/>
          </a:xfrm>
          <a:prstGeom prst="straightConnector1">
            <a:avLst/>
          </a:prstGeom>
          <a:solidFill>
            <a:schemeClr val="accent1">
              <a:alpha val="53999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67" name="直线箭头连接符 166">
            <a:extLst>
              <a:ext uri="{FF2B5EF4-FFF2-40B4-BE49-F238E27FC236}">
                <a16:creationId xmlns:a16="http://schemas.microsoft.com/office/drawing/2014/main" id="{323A66B7-F89C-964A-A8B9-B6536C204099}"/>
              </a:ext>
            </a:extLst>
          </p:cNvPr>
          <p:cNvCxnSpPr>
            <a:cxnSpLocks/>
          </p:cNvCxnSpPr>
          <p:nvPr/>
        </p:nvCxnSpPr>
        <p:spPr bwMode="auto">
          <a:xfrm flipV="1">
            <a:off x="7597619" y="15042540"/>
            <a:ext cx="0" cy="1588609"/>
          </a:xfrm>
          <a:prstGeom prst="straightConnector1">
            <a:avLst/>
          </a:prstGeom>
          <a:solidFill>
            <a:schemeClr val="accent1">
              <a:alpha val="53999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68" name="文本框 167">
            <a:extLst>
              <a:ext uri="{FF2B5EF4-FFF2-40B4-BE49-F238E27FC236}">
                <a16:creationId xmlns:a16="http://schemas.microsoft.com/office/drawing/2014/main" id="{1EC60A29-D6B8-BE4D-8685-D1BD596D1C79}"/>
              </a:ext>
            </a:extLst>
          </p:cNvPr>
          <p:cNvSpPr txBox="1"/>
          <p:nvPr/>
        </p:nvSpPr>
        <p:spPr>
          <a:xfrm>
            <a:off x="8430178" y="16440194"/>
            <a:ext cx="2059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Complexity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A35A13B4-DCAB-DC4A-87E7-6FACF4482F6F}"/>
              </a:ext>
            </a:extLst>
          </p:cNvPr>
          <p:cNvSpPr txBox="1"/>
          <p:nvPr/>
        </p:nvSpPr>
        <p:spPr>
          <a:xfrm>
            <a:off x="7693988" y="15306436"/>
            <a:ext cx="1018234" cy="338554"/>
          </a:xfrm>
          <a:prstGeom prst="rect">
            <a:avLst/>
          </a:prstGeom>
          <a:noFill/>
          <a:ln w="25400">
            <a:solidFill>
              <a:srgbClr val="FF9E9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9E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</a:t>
            </a:r>
            <a:endParaRPr kumimoji="1" lang="zh-CN" altLang="en-US" sz="1600" dirty="0">
              <a:solidFill>
                <a:srgbClr val="FF9E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A1173FC3-DAE1-3840-9F92-DE86570FB914}"/>
              </a:ext>
            </a:extLst>
          </p:cNvPr>
          <p:cNvSpPr txBox="1"/>
          <p:nvPr/>
        </p:nvSpPr>
        <p:spPr>
          <a:xfrm>
            <a:off x="9083997" y="16034350"/>
            <a:ext cx="917239" cy="338554"/>
          </a:xfrm>
          <a:prstGeom prst="rect">
            <a:avLst/>
          </a:prstGeom>
          <a:noFill/>
          <a:ln w="25400">
            <a:solidFill>
              <a:srgbClr val="8E8BFE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8E8B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semantic</a:t>
            </a:r>
            <a:endParaRPr kumimoji="1" lang="zh-CN" altLang="en-US" sz="1600" dirty="0">
              <a:solidFill>
                <a:srgbClr val="8E8B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文本框 39">
            <a:extLst>
              <a:ext uri="{FF2B5EF4-FFF2-40B4-BE49-F238E27FC236}">
                <a16:creationId xmlns:a16="http://schemas.microsoft.com/office/drawing/2014/main" id="{A97AF612-8D6B-7F45-BF97-B1A349A4E1E4}"/>
              </a:ext>
            </a:extLst>
          </p:cNvPr>
          <p:cNvSpPr txBox="1"/>
          <p:nvPr/>
        </p:nvSpPr>
        <p:spPr>
          <a:xfrm>
            <a:off x="1032266" y="16738341"/>
            <a:ext cx="958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   </a:t>
            </a:r>
            <a:r>
              <a:rPr kumimoji="1" lang="en-US" altLang="zh-CN" sz="2400" dirty="0">
                <a:solidFill>
                  <a:srgbClr val="8E8BFE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semantic</a:t>
            </a:r>
            <a:r>
              <a:rPr kumimoji="1" lang="zh-CN" altLang="en-US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models</a:t>
            </a:r>
            <a:r>
              <a:rPr kumimoji="1" lang="zh-CN" altLang="en-US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      </a:t>
            </a:r>
            <a:r>
              <a:rPr kumimoji="1" lang="en-US" altLang="zh-CN" sz="2400" dirty="0">
                <a:solidFill>
                  <a:srgbClr val="FF9E9F"/>
                </a:solidFill>
                <a:latin typeface="Chalkboard SE" panose="03050602040202020205" pitchFamily="66" charset="0"/>
                <a:cs typeface="Times New Roman" panose="02020603050405020304" pitchFamily="18" charset="0"/>
              </a:rPr>
              <a:t>structural</a:t>
            </a:r>
            <a:r>
              <a:rPr kumimoji="1" lang="zh-CN" altLang="en-US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models</a:t>
            </a:r>
            <a:r>
              <a:rPr kumimoji="1" lang="zh-CN" altLang="en-US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     </a:t>
            </a:r>
            <a:r>
              <a:rPr kumimoji="1" lang="en" altLang="zh-CN" sz="2400" dirty="0">
                <a:latin typeface="Chalkboard SE" panose="03050602040202020205" pitchFamily="66" charset="0"/>
                <a:cs typeface="Times New Roman" panose="02020603050405020304" pitchFamily="18" charset="0"/>
              </a:rPr>
              <a:t>complexity comparison</a:t>
            </a:r>
            <a:endParaRPr kumimoji="1" lang="zh-CN" altLang="en-US" sz="2400" dirty="0">
              <a:latin typeface="Chalkboard SE" panose="03050602040202020205" pitchFamily="66" charset="0"/>
              <a:cs typeface="Times New Roman" panose="02020603050405020304" pitchFamily="18" charset="0"/>
            </a:endParaRPr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A4CAEDC3-B3DA-A241-9932-8E3D7DFD6D2B}"/>
              </a:ext>
            </a:extLst>
          </p:cNvPr>
          <p:cNvSpPr txBox="1"/>
          <p:nvPr/>
        </p:nvSpPr>
        <p:spPr>
          <a:xfrm>
            <a:off x="7597619" y="14958732"/>
            <a:ext cx="23271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Complexity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D04CA54B-4C16-AD41-B883-D8681EFEAF7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327587" y="1939828"/>
            <a:ext cx="1997546" cy="822989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BB64786C-3B27-0E42-8E0C-327F39FFB576}"/>
              </a:ext>
            </a:extLst>
          </p:cNvPr>
          <p:cNvSpPr txBox="1"/>
          <p:nvPr/>
        </p:nvSpPr>
        <p:spPr>
          <a:xfrm>
            <a:off x="27484292" y="1814441"/>
            <a:ext cx="481004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 SE" panose="03050602040202020205" pitchFamily="66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 SE" panose="03050602040202020205" pitchFamily="66" charset="0"/>
                <a:cs typeface="Times New Roman" panose="02020603050405020304" pitchFamily="18" charset="0"/>
                <a:sym typeface="Calibri"/>
              </a:rPr>
              <a:t>Paper</a:t>
            </a:r>
            <a:r>
              <a: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 SE" panose="03050602040202020205" pitchFamily="66" charset="0"/>
                <a:cs typeface="Times New Roman" panose="02020603050405020304" pitchFamily="18" charset="0"/>
                <a:sym typeface="Calibri"/>
              </a:rPr>
              <a:t>    </a:t>
            </a: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 SE" panose="03050602040202020205" pitchFamily="66" charset="0"/>
                <a:cs typeface="Times New Roman" panose="02020603050405020304" pitchFamily="18" charset="0"/>
                <a:sym typeface="Calibri"/>
              </a:rPr>
              <a:t>Code</a:t>
            </a:r>
            <a:r>
              <a: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 SE" panose="03050602040202020205" pitchFamily="66" charset="0"/>
                <a:cs typeface="Times New Roman" panose="02020603050405020304" pitchFamily="18" charset="0"/>
                <a:sym typeface="Calibri"/>
              </a:rPr>
              <a:t>    </a:t>
            </a: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 SE" panose="03050602040202020205" pitchFamily="66" charset="0"/>
                <a:cs typeface="Times New Roman" panose="02020603050405020304" pitchFamily="18" charset="0"/>
                <a:sym typeface="Calibri"/>
              </a:rPr>
              <a:t>Slides</a:t>
            </a:r>
            <a:r>
              <a: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 SE" panose="03050602040202020205" pitchFamily="66" charset="0"/>
                <a:cs typeface="Times New Roman" panose="02020603050405020304" pitchFamily="18" charset="0"/>
                <a:sym typeface="Calibri"/>
              </a:rPr>
              <a:t> </a:t>
            </a:r>
          </a:p>
        </p:txBody>
      </p:sp>
      <p:pic>
        <p:nvPicPr>
          <p:cNvPr id="1026" name="Picture 2" descr="生成的二维码">
            <a:extLst>
              <a:ext uri="{FF2B5EF4-FFF2-40B4-BE49-F238E27FC236}">
                <a16:creationId xmlns:a16="http://schemas.microsoft.com/office/drawing/2014/main" id="{86B67707-CC49-0742-ACDD-EB47F105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375" y="2385614"/>
            <a:ext cx="1422638" cy="14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5F4431-9767-F946-AF68-33D21421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99" y="2389438"/>
            <a:ext cx="1422639" cy="142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035322-15C0-B346-8F1B-3626D918C97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24064" y="2155042"/>
            <a:ext cx="4579125" cy="1309252"/>
          </a:xfrm>
          <a:prstGeom prst="rect">
            <a:avLst/>
          </a:prstGeom>
        </p:spPr>
      </p:pic>
      <p:pic>
        <p:nvPicPr>
          <p:cNvPr id="3" name="Picture 2" descr="生成的二维码">
            <a:extLst>
              <a:ext uri="{FF2B5EF4-FFF2-40B4-BE49-F238E27FC236}">
                <a16:creationId xmlns:a16="http://schemas.microsoft.com/office/drawing/2014/main" id="{FB5698D7-B350-2E4A-88BD-8AC20319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6824" y="2390505"/>
            <a:ext cx="1433850" cy="14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5856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723A984-0FF7-1CEC-C856-07E753CDA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20" y="5140305"/>
            <a:ext cx="4512046" cy="42055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853F47-ECE2-9ED4-1B3F-FDF0F967D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7" t="19674"/>
          <a:stretch/>
        </p:blipFill>
        <p:spPr>
          <a:xfrm>
            <a:off x="1324981" y="12825477"/>
            <a:ext cx="2662580" cy="149818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C3A28E6-FF40-78EE-18AA-99A9264E9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3" r="31971" b="20505"/>
          <a:stretch/>
        </p:blipFill>
        <p:spPr bwMode="auto">
          <a:xfrm>
            <a:off x="8108572" y="10372164"/>
            <a:ext cx="1966556" cy="15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04FC8FD-0524-CBBF-94D6-0CD4AB3924FB}"/>
              </a:ext>
            </a:extLst>
          </p:cNvPr>
          <p:cNvGrpSpPr/>
          <p:nvPr/>
        </p:nvGrpSpPr>
        <p:grpSpPr>
          <a:xfrm>
            <a:off x="21395307" y="18140142"/>
            <a:ext cx="11105281" cy="3373005"/>
            <a:chOff x="7730724" y="5423386"/>
            <a:chExt cx="4113067" cy="124926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7B296AB-F2D3-0164-402C-38491D9DF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0724" y="5423386"/>
              <a:ext cx="2056533" cy="1249261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0C51F8E-E51A-DECB-5193-4FFFF0726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87257" y="5427081"/>
              <a:ext cx="2056534" cy="1223374"/>
            </a:xfrm>
            <a:prstGeom prst="rect">
              <a:avLst/>
            </a:prstGeom>
          </p:spPr>
        </p:pic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5874BADF-EC01-1DCC-3182-C1426C1FE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121" y="10301515"/>
            <a:ext cx="10127038" cy="3494196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D8D44494-8CA9-C940-E22F-8876BDD807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889" y="16682067"/>
            <a:ext cx="8640981" cy="948927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54D87031-DB4A-1977-C361-F7CAD77BE5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765" y="18237741"/>
            <a:ext cx="7913186" cy="798082"/>
          </a:xfrm>
          <a:prstGeom prst="rect">
            <a:avLst/>
          </a:prstGeom>
        </p:spPr>
      </p:pic>
      <p:sp>
        <p:nvSpPr>
          <p:cNvPr id="28" name="TextBox 35"/>
          <p:cNvSpPr txBox="1"/>
          <p:nvPr/>
        </p:nvSpPr>
        <p:spPr>
          <a:xfrm>
            <a:off x="5022129" y="1730497"/>
            <a:ext cx="15899512" cy="1244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56" tIns="6556" rIns="6556" bIns="6556">
            <a:spAutoFit/>
          </a:bodyPr>
          <a:lstStyle>
            <a:lvl1pPr algn="ctr">
              <a:defRPr sz="9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en-GB" sz="4000" dirty="0">
                <a:solidFill>
                  <a:srgbClr val="363636"/>
                </a:solidFill>
                <a:latin typeface="Chalkboard SE" panose="03050602040202020205" pitchFamily="66" charset="77"/>
              </a:rPr>
              <a:t>Neural Atoms: Propagating Long-Range Interaction </a:t>
            </a:r>
          </a:p>
          <a:p>
            <a:pPr algn="ctr"/>
            <a:r>
              <a:rPr lang="en-GB" sz="4000" dirty="0">
                <a:solidFill>
                  <a:srgbClr val="363636"/>
                </a:solidFill>
                <a:latin typeface="Chalkboard SE" panose="03050602040202020205" pitchFamily="66" charset="77"/>
              </a:rPr>
              <a:t>In Molecular Graphs </a:t>
            </a:r>
            <a:r>
              <a:rPr lang="en-GB" sz="4000" dirty="0" err="1">
                <a:solidFill>
                  <a:srgbClr val="363636"/>
                </a:solidFill>
                <a:latin typeface="Chalkboard SE" panose="03050602040202020205" pitchFamily="66" charset="77"/>
              </a:rPr>
              <a:t>hrough</a:t>
            </a:r>
            <a:r>
              <a:rPr lang="en-GB" sz="4000" dirty="0">
                <a:solidFill>
                  <a:srgbClr val="363636"/>
                </a:solidFill>
                <a:latin typeface="Chalkboard SE" panose="03050602040202020205" pitchFamily="66" charset="77"/>
              </a:rPr>
              <a:t> Efficient Communication Channel</a:t>
            </a:r>
          </a:p>
        </p:txBody>
      </p:sp>
      <p:sp>
        <p:nvSpPr>
          <p:cNvPr id="29" name="Straight Connector 59"/>
          <p:cNvSpPr/>
          <p:nvPr/>
        </p:nvSpPr>
        <p:spPr>
          <a:xfrm>
            <a:off x="373681" y="1350193"/>
            <a:ext cx="32125920" cy="0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</a:ln>
        </p:spPr>
        <p:txBody>
          <a:bodyPr lIns="6556" tIns="6556" rIns="6556" bIns="6556"/>
          <a:lstStyle/>
          <a:p>
            <a:endParaRPr sz="270">
              <a:latin typeface="Chalkboard SE" panose="03050602040202020205" pitchFamily="66" charset="77"/>
            </a:endParaRPr>
          </a:p>
        </p:txBody>
      </p:sp>
      <p:sp>
        <p:nvSpPr>
          <p:cNvPr id="30" name="TextBox 56"/>
          <p:cNvSpPr txBox="1"/>
          <p:nvPr/>
        </p:nvSpPr>
        <p:spPr>
          <a:xfrm>
            <a:off x="4631801" y="3085373"/>
            <a:ext cx="16208019" cy="4597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4280" tIns="14280" rIns="14280" bIns="14280">
            <a:spAutoFit/>
          </a:bodyPr>
          <a:lstStyle/>
          <a:p>
            <a:pPr algn="ctr" defTabSz="170878">
              <a:defRPr sz="5400">
                <a:solidFill>
                  <a:srgbClr val="31424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2800" dirty="0">
                <a:latin typeface="Chalkboard SE" panose="03050602040202020205" pitchFamily="66" charset="77"/>
              </a:rPr>
              <a:t>Xuan Li*, Zhanke Zhou*, Jiangchao Yao, Yu Rong, Lu Zhang,  Bo Han</a:t>
            </a:r>
            <a:endParaRPr sz="2800" dirty="0">
              <a:latin typeface="Chalkboard SE" panose="03050602040202020205" pitchFamily="66" charset="77"/>
            </a:endParaRPr>
          </a:p>
        </p:txBody>
      </p:sp>
      <p:sp>
        <p:nvSpPr>
          <p:cNvPr id="49" name="Comprehensive Study of GRA"/>
          <p:cNvSpPr/>
          <p:nvPr/>
        </p:nvSpPr>
        <p:spPr>
          <a:xfrm>
            <a:off x="1047950" y="9477405"/>
            <a:ext cx="9112195" cy="700331"/>
          </a:xfrm>
          <a:prstGeom prst="rect">
            <a:avLst/>
          </a:prstGeom>
          <a:solidFill>
            <a:srgbClr val="203864"/>
          </a:solidFill>
          <a:ln w="3175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56" tIns="6556" rIns="6556" bIns="6556" anchor="ctr"/>
          <a:lstStyle>
            <a:lvl1pPr marL="1097333" indent="-1097333" algn="ctr" defTabSz="1371599">
              <a:lnSpc>
                <a:spcPct val="90000"/>
              </a:lnSpc>
              <a:defRPr sz="5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240" dirty="0">
                <a:latin typeface="Chalkboard SE" panose="03050602040202020205" pitchFamily="66" charset="77"/>
              </a:rPr>
              <a:t>Limitations</a:t>
            </a:r>
            <a:r>
              <a:rPr lang="zh-CN" altLang="en-US" sz="3240" dirty="0">
                <a:latin typeface="Chalkboard SE" panose="03050602040202020205" pitchFamily="66" charset="77"/>
              </a:rPr>
              <a:t> </a:t>
            </a:r>
            <a:r>
              <a:rPr lang="en-US" altLang="zh-CN" sz="3240" dirty="0">
                <a:latin typeface="Chalkboard SE" panose="03050602040202020205" pitchFamily="66" charset="77"/>
              </a:rPr>
              <a:t>of existing approaches</a:t>
            </a:r>
            <a:endParaRPr sz="3240" dirty="0">
              <a:latin typeface="Chalkboard SE" panose="03050602040202020205" pitchFamily="66" charset="77"/>
            </a:endParaRPr>
          </a:p>
        </p:txBody>
      </p:sp>
      <p:sp>
        <p:nvSpPr>
          <p:cNvPr id="70" name="Markov Chain-based Graph Reconstruction Attack"/>
          <p:cNvSpPr/>
          <p:nvPr/>
        </p:nvSpPr>
        <p:spPr>
          <a:xfrm>
            <a:off x="11064970" y="4157085"/>
            <a:ext cx="9524250" cy="83583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56" tIns="6556" rIns="6556" bIns="6556" anchor="ctr"/>
          <a:lstStyle>
            <a:lvl1pPr marL="1097333" indent="-1097333" algn="ctr" defTabSz="1371599">
              <a:lnSpc>
                <a:spcPct val="90000"/>
              </a:lnSpc>
              <a:defRPr sz="5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CN" sz="3780" dirty="0">
                <a:latin typeface="Chalkboard SE" panose="03050602040202020205" pitchFamily="66" charset="77"/>
              </a:rPr>
              <a:t>Neural Atoms</a:t>
            </a:r>
            <a:endParaRPr sz="3780" dirty="0">
              <a:latin typeface="Chalkboard SE" panose="03050602040202020205" pitchFamily="66" charset="77"/>
            </a:endParaRPr>
          </a:p>
        </p:txBody>
      </p:sp>
      <p:sp>
        <p:nvSpPr>
          <p:cNvPr id="87" name="Empirical Study"/>
          <p:cNvSpPr/>
          <p:nvPr/>
        </p:nvSpPr>
        <p:spPr>
          <a:xfrm>
            <a:off x="21303004" y="4157085"/>
            <a:ext cx="10524587" cy="849417"/>
          </a:xfrm>
          <a:prstGeom prst="rect">
            <a:avLst/>
          </a:prstGeom>
          <a:solidFill>
            <a:srgbClr val="203864"/>
          </a:solidFill>
          <a:ln w="3175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56" tIns="6556" rIns="6556" bIns="6556" anchor="ctr"/>
          <a:lstStyle>
            <a:lvl1pPr marL="1097333" indent="-1097333" algn="ctr" defTabSz="1371599">
              <a:lnSpc>
                <a:spcPct val="90000"/>
              </a:lnSpc>
              <a:defRPr sz="5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3780" dirty="0">
                <a:latin typeface="Chalkboard SE" panose="03050602040202020205" pitchFamily="66" charset="77"/>
              </a:rPr>
              <a:t>Empirical Study</a:t>
            </a:r>
          </a:p>
        </p:txBody>
      </p:sp>
      <p:sp>
        <p:nvSpPr>
          <p:cNvPr id="6" name="Problem Definition">
            <a:extLst>
              <a:ext uri="{FF2B5EF4-FFF2-40B4-BE49-F238E27FC236}">
                <a16:creationId xmlns:a16="http://schemas.microsoft.com/office/drawing/2014/main" id="{0BFF5460-FE0B-F390-85E6-17F65E81E3FC}"/>
              </a:ext>
            </a:extLst>
          </p:cNvPr>
          <p:cNvSpPr/>
          <p:nvPr/>
        </p:nvSpPr>
        <p:spPr>
          <a:xfrm>
            <a:off x="1049521" y="4157085"/>
            <a:ext cx="9127493" cy="864662"/>
          </a:xfrm>
          <a:prstGeom prst="rect">
            <a:avLst/>
          </a:prstGeom>
          <a:solidFill>
            <a:srgbClr val="203864"/>
          </a:solidFill>
          <a:ln w="3175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56" tIns="6556" rIns="6556" bIns="6556" anchor="ctr"/>
          <a:lstStyle>
            <a:lvl1pPr marL="1097333" indent="-1097333" algn="ctr" defTabSz="1371599">
              <a:lnSpc>
                <a:spcPct val="90000"/>
              </a:lnSpc>
              <a:defRPr sz="5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CN" sz="3240" dirty="0">
                <a:latin typeface="Chalkboard SE" panose="03050602040202020205" pitchFamily="66" charset="77"/>
              </a:rPr>
              <a:t>Background: Long-range Interactions</a:t>
            </a:r>
            <a:endParaRPr sz="3240" dirty="0">
              <a:latin typeface="Chalkboard SE" panose="03050602040202020205" pitchFamily="66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7C6753-C6B2-6166-4D36-FA017C3AEC6C}"/>
              </a:ext>
            </a:extLst>
          </p:cNvPr>
          <p:cNvSpPr txBox="1"/>
          <p:nvPr/>
        </p:nvSpPr>
        <p:spPr>
          <a:xfrm>
            <a:off x="989132" y="16856282"/>
            <a:ext cx="5245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8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Can we </a:t>
            </a:r>
            <a:r>
              <a:rPr lang="en" altLang="zh-CN" sz="2800" b="1" dirty="0">
                <a:solidFill>
                  <a:srgbClr val="FF000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model distant </a:t>
            </a:r>
            <a:r>
              <a:rPr lang="en-GB" altLang="zh-CN" sz="2800" b="1" dirty="0">
                <a:solidFill>
                  <a:srgbClr val="FF000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interactions </a:t>
            </a:r>
            <a:r>
              <a:rPr lang="en-GB" altLang="zh-CN" sz="2800" b="1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with</a:t>
            </a:r>
            <a:r>
              <a:rPr lang="en-GB" altLang="zh-CN" sz="2800" b="1" dirty="0">
                <a:solidFill>
                  <a:srgbClr val="FF000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 </a:t>
            </a:r>
            <a:r>
              <a:rPr lang="en-GB" altLang="zh-CN" sz="2800" b="1" dirty="0">
                <a:solidFill>
                  <a:srgbClr val="0070C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a</a:t>
            </a:r>
            <a:r>
              <a:rPr lang="en-GB" altLang="zh-CN" sz="2800" b="1" dirty="0">
                <a:solidFill>
                  <a:srgbClr val="FF000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 </a:t>
            </a:r>
            <a:r>
              <a:rPr lang="en" altLang="zh-CN" sz="2800" b="1" dirty="0">
                <a:solidFill>
                  <a:srgbClr val="0070C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single jump </a:t>
            </a:r>
            <a:r>
              <a:rPr lang="en" altLang="zh-CN" sz="28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in</a:t>
            </a:r>
            <a:r>
              <a:rPr lang="zh-CN" altLang="en-US" sz="2800" dirty="0">
                <a:latin typeface="Chalkboard SE" panose="03050602040202020205" pitchFamily="66" charset="0"/>
                <a:ea typeface="Hei" pitchFamily="2" charset="-122"/>
                <a:cs typeface="Ayuthaya" pitchFamily="2" charset="-34"/>
              </a:rPr>
              <a:t> </a:t>
            </a:r>
            <a:r>
              <a:rPr lang="en" altLang="zh-CN" sz="28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molecular graphs?</a:t>
            </a:r>
            <a:endParaRPr lang="en-GB" sz="2700" dirty="0">
              <a:latin typeface="Chalkboard SE" panose="03050602040202020205" pitchFamily="66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66D563-56DB-F443-6CA3-898D68D1A4A7}"/>
              </a:ext>
            </a:extLst>
          </p:cNvPr>
          <p:cNvSpPr txBox="1"/>
          <p:nvPr/>
        </p:nvSpPr>
        <p:spPr>
          <a:xfrm>
            <a:off x="10885977" y="9863501"/>
            <a:ext cx="1012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Chalkboard SE" panose="03050602040202020205" pitchFamily="66" charset="77"/>
              </a:rPr>
              <a:t>Learning to </a:t>
            </a:r>
            <a:r>
              <a:rPr lang="en-GB" sz="2400" b="1" dirty="0">
                <a:effectLst/>
                <a:latin typeface="Chalkboard SE" panose="03050602040202020205" pitchFamily="66" charset="77"/>
              </a:rPr>
              <a:t>project</a:t>
            </a:r>
            <a:r>
              <a:rPr lang="en-GB" sz="2400" dirty="0">
                <a:effectLst/>
                <a:latin typeface="Chalkboard SE" panose="03050602040202020205" pitchFamily="66" charset="77"/>
              </a:rPr>
              <a:t> all the original atoms into a few </a:t>
            </a:r>
            <a:r>
              <a:rPr lang="en-GB" sz="2400" b="1" dirty="0">
                <a:effectLst/>
                <a:latin typeface="Chalkboard SE" panose="03050602040202020205" pitchFamily="66" charset="77"/>
              </a:rPr>
              <a:t>neural atoms </a:t>
            </a:r>
            <a:r>
              <a:rPr lang="en-GB" sz="2400" dirty="0">
                <a:effectLst/>
                <a:latin typeface="Chalkboard SE" panose="03050602040202020205" pitchFamily="66" charset="77"/>
              </a:rPr>
              <a:t>that </a:t>
            </a:r>
            <a:r>
              <a:rPr lang="en-GB" sz="2400" b="1" dirty="0">
                <a:effectLst/>
                <a:latin typeface="Chalkboard SE" panose="03050602040202020205" pitchFamily="66" charset="77"/>
              </a:rPr>
              <a:t>abstract</a:t>
            </a:r>
            <a:r>
              <a:rPr lang="en-GB" sz="2400" dirty="0">
                <a:effectLst/>
                <a:latin typeface="Chalkboard SE" panose="03050602040202020205" pitchFamily="66" charset="77"/>
              </a:rPr>
              <a:t> the collective information of atomic groups in a molecule. </a:t>
            </a:r>
            <a:endParaRPr lang="en-GB" sz="2400" dirty="0">
              <a:latin typeface="Chalkboard SE" panose="03050602040202020205" pitchFamily="66" charset="77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E695146-8E1E-3A54-5F99-29EA80825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41115" y="14139644"/>
            <a:ext cx="8640980" cy="35510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0ECE49-472B-6408-8EB0-C1AA076B7519}"/>
              </a:ext>
            </a:extLst>
          </p:cNvPr>
          <p:cNvSpPr txBox="1"/>
          <p:nvPr/>
        </p:nvSpPr>
        <p:spPr>
          <a:xfrm>
            <a:off x="21317735" y="5221224"/>
            <a:ext cx="10887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Chalkboard SE" panose="03050602040202020205" pitchFamily="66" charset="77"/>
              </a:rPr>
              <a:t>Neural atoms can </a:t>
            </a:r>
            <a:r>
              <a:rPr lang="en-US" sz="2400" b="1" dirty="0">
                <a:latin typeface="Chalkboard SE" panose="03050602040202020205" pitchFamily="66" charset="77"/>
              </a:rPr>
              <a:t>boost</a:t>
            </a:r>
            <a:r>
              <a:rPr lang="en-US" sz="2400" dirty="0">
                <a:latin typeface="Chalkboard SE" panose="03050602040202020205" pitchFamily="66" charset="77"/>
              </a:rPr>
              <a:t> the performance of various GNNs up to </a:t>
            </a:r>
            <a:r>
              <a:rPr lang="en-CN" sz="2400" b="1" i="0" dirty="0">
                <a:effectLst/>
                <a:latin typeface="Chalkboard SE" panose="03050602040202020205" pitchFamily="66" charset="77"/>
              </a:rPr>
              <a:t>27.32%</a:t>
            </a:r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en-US" sz="2400" dirty="0">
              <a:latin typeface="Chalkboard SE" panose="03050602040202020205" pitchFamily="66" charset="77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4D8BA-9DBA-0209-A8DD-4F50471CC2F4}"/>
              </a:ext>
            </a:extLst>
          </p:cNvPr>
          <p:cNvSpPr txBox="1"/>
          <p:nvPr/>
        </p:nvSpPr>
        <p:spPr>
          <a:xfrm>
            <a:off x="21317735" y="9524855"/>
            <a:ext cx="1088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 Neural atoms </a:t>
            </a:r>
            <a:r>
              <a:rPr lang="en-US" sz="2400" b="1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without 3D information </a:t>
            </a:r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and </a:t>
            </a:r>
            <a:r>
              <a:rPr lang="en-US" sz="2400" b="1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half the #params.</a:t>
            </a:r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 achieve competitiveness or outperform the Ewald-based approach (previous SOTA).</a:t>
            </a:r>
            <a:endParaRPr lang="en-US" sz="2400" dirty="0">
              <a:latin typeface="Chalkboard SE" panose="03050602040202020205" pitchFamily="66" charset="77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B83987-ADAD-26EF-FA04-830B2A2A289A}"/>
              </a:ext>
            </a:extLst>
          </p:cNvPr>
          <p:cNvSpPr txBox="1"/>
          <p:nvPr/>
        </p:nvSpPr>
        <p:spPr>
          <a:xfrm>
            <a:off x="21419800" y="13669356"/>
            <a:ext cx="1027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 Neural Atoms are </a:t>
            </a:r>
            <a:r>
              <a:rPr lang="en-US" sz="2400" b="1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better</a:t>
            </a:r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 than multiple fully connected Virtual Nodes. </a:t>
            </a:r>
            <a:endParaRPr lang="en-US" sz="2400" dirty="0">
              <a:latin typeface="Chalkboard SE" panose="03050602040202020205" pitchFamily="66" charset="77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C75390-4CD1-C5A0-A404-1AADB0238353}"/>
              </a:ext>
            </a:extLst>
          </p:cNvPr>
          <p:cNvSpPr txBox="1"/>
          <p:nvPr/>
        </p:nvSpPr>
        <p:spPr>
          <a:xfrm>
            <a:off x="21553767" y="17687856"/>
            <a:ext cx="10854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 Neural Atoms have </a:t>
            </a:r>
            <a:r>
              <a:rPr lang="en-US" sz="2400" b="1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sparse</a:t>
            </a:r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 attention and establish </a:t>
            </a:r>
            <a:r>
              <a:rPr lang="en-US" sz="2400" b="1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inter-communications</a:t>
            </a:r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en-US" sz="2400" dirty="0">
              <a:latin typeface="Chalkboard SE" panose="03050602040202020205" pitchFamily="66" charset="77"/>
              <a:cs typeface="Times New Roman" panose="02020603050405020304" pitchFamily="18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B5CD4A24-6F17-DA05-918A-E9F8341E7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2936" y="1718920"/>
            <a:ext cx="4174763" cy="8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上海交通大学工业工程与管理系">
            <a:extLst>
              <a:ext uri="{FF2B5EF4-FFF2-40B4-BE49-F238E27FC236}">
                <a16:creationId xmlns:a16="http://schemas.microsoft.com/office/drawing/2014/main" id="{EC2208AB-1E6A-CFDD-9608-24A5A987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194" y="2661768"/>
            <a:ext cx="3418894" cy="11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深圳| 腾讯AI Lab招聘CV&amp;CG研究员及实习生-CSDN博客">
            <a:extLst>
              <a:ext uri="{FF2B5EF4-FFF2-40B4-BE49-F238E27FC236}">
                <a16:creationId xmlns:a16="http://schemas.microsoft.com/office/drawing/2014/main" id="{6DFD9D11-B611-CBA0-EC37-4822445CF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725" y="2797054"/>
            <a:ext cx="2192971" cy="82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Markov Chain-based Graph Reconstruction Attack">
            <a:extLst>
              <a:ext uri="{FF2B5EF4-FFF2-40B4-BE49-F238E27FC236}">
                <a16:creationId xmlns:a16="http://schemas.microsoft.com/office/drawing/2014/main" id="{047B48BA-1572-C5C9-84BD-FB950EEB47EA}"/>
              </a:ext>
            </a:extLst>
          </p:cNvPr>
          <p:cNvSpPr/>
          <p:nvPr/>
        </p:nvSpPr>
        <p:spPr>
          <a:xfrm>
            <a:off x="11064970" y="11332412"/>
            <a:ext cx="9524250" cy="700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56" tIns="6556" rIns="6556" bIns="6556" anchor="ctr"/>
          <a:lstStyle>
            <a:lvl1pPr marL="1097333" indent="-1097333" algn="ctr" defTabSz="1371599">
              <a:lnSpc>
                <a:spcPct val="90000"/>
              </a:lnSpc>
              <a:defRPr sz="5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CN" sz="3780" dirty="0">
                <a:latin typeface="Chalkboard SE" panose="03050602040202020205" pitchFamily="66" charset="77"/>
              </a:rPr>
              <a:t>Implementation</a:t>
            </a:r>
            <a:endParaRPr sz="3780" dirty="0">
              <a:latin typeface="Chalkboard SE" panose="03050602040202020205" pitchFamily="66" charset="77"/>
            </a:endParaRPr>
          </a:p>
        </p:txBody>
      </p:sp>
      <p:sp>
        <p:nvSpPr>
          <p:cNvPr id="90" name="Markov Chain-based Graph Reconstruction Attack">
            <a:extLst>
              <a:ext uri="{FF2B5EF4-FFF2-40B4-BE49-F238E27FC236}">
                <a16:creationId xmlns:a16="http://schemas.microsoft.com/office/drawing/2014/main" id="{A42E5AE3-5410-93B9-7C48-63CEC82BA17E}"/>
              </a:ext>
            </a:extLst>
          </p:cNvPr>
          <p:cNvSpPr/>
          <p:nvPr/>
        </p:nvSpPr>
        <p:spPr>
          <a:xfrm>
            <a:off x="1047950" y="10495106"/>
            <a:ext cx="6298516" cy="700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56" tIns="6556" rIns="6556" bIns="6556" anchor="ctr"/>
          <a:lstStyle>
            <a:lvl1pPr marL="1097333" indent="-1097333" algn="ctr" defTabSz="1371599">
              <a:lnSpc>
                <a:spcPct val="90000"/>
              </a:lnSpc>
              <a:defRPr sz="5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GB" sz="2970" dirty="0">
                <a:latin typeface="Chalkboard SE" panose="03050602040202020205" pitchFamily="66" charset="77"/>
              </a:rPr>
              <a:t>Graph Neural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D1BD05-5CFA-AB10-5080-C970994354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44680" y="6437921"/>
            <a:ext cx="8764829" cy="3403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CF5DBF-E2B3-9472-2452-D57DCCA39C6D}"/>
              </a:ext>
            </a:extLst>
          </p:cNvPr>
          <p:cNvSpPr txBox="1"/>
          <p:nvPr/>
        </p:nvSpPr>
        <p:spPr>
          <a:xfrm>
            <a:off x="28785178" y="3040178"/>
            <a:ext cx="14832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40" dirty="0">
                <a:latin typeface="Chalkboard SE" panose="03050602040202020205" pitchFamily="66" charset="77"/>
                <a:cs typeface="Times New Roman" panose="02020603050405020304" pitchFamily="18" charset="0"/>
              </a:rPr>
              <a:t>Paper</a:t>
            </a:r>
            <a:r>
              <a:rPr lang="en-CN" sz="3240" dirty="0">
                <a:latin typeface="Chalkboard SE" panose="03050602040202020205" pitchFamily="66" charset="77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172475-4EB7-5BF2-798F-BAE04CD6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844620" y="1708215"/>
            <a:ext cx="1326429" cy="1330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02217C-F016-8D55-9E6A-346F3EADEE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96908" y="1708215"/>
            <a:ext cx="1330450" cy="13304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04C3A19-32F5-EE0E-5C82-D01591CEC906}"/>
              </a:ext>
            </a:extLst>
          </p:cNvPr>
          <p:cNvSpPr txBox="1"/>
          <p:nvPr/>
        </p:nvSpPr>
        <p:spPr>
          <a:xfrm>
            <a:off x="958956" y="11465927"/>
            <a:ext cx="10247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Stacking</a:t>
            </a:r>
            <a:r>
              <a:rPr lang="en-GB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 multiple GNN layers to capture LRI</a:t>
            </a:r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?</a:t>
            </a:r>
            <a:r>
              <a:rPr lang="en-GB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 </a:t>
            </a:r>
          </a:p>
          <a:p>
            <a:pPr marL="462915" indent="-462915">
              <a:buFontTx/>
              <a:buChar char="-"/>
            </a:pPr>
            <a:r>
              <a:rPr lang="en-GB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Over-smoothing: </a:t>
            </a:r>
            <a:r>
              <a:rPr lang="en-GB" sz="2400" dirty="0">
                <a:latin typeface="Chalkboard SE" panose="03050602040202020205" pitchFamily="66" charset="77"/>
              </a:rPr>
              <a:t>representations</a:t>
            </a:r>
            <a:r>
              <a:rPr lang="en-GB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 become indistinguishable</a:t>
            </a:r>
            <a:r>
              <a:rPr lang="en-GB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;</a:t>
            </a:r>
          </a:p>
          <a:p>
            <a:pPr marL="462915" indent="-462915">
              <a:buFontTx/>
              <a:buChar char="-"/>
            </a:pPr>
            <a:r>
              <a:rPr lang="en-GB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Over-squashing</a:t>
            </a:r>
            <a:r>
              <a:rPr lang="en-GB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: overwhelming </a:t>
            </a:r>
            <a:r>
              <a:rPr lang="en-GB" sz="2400" dirty="0">
                <a:solidFill>
                  <a:srgbClr val="303030"/>
                </a:solidFill>
                <a:latin typeface="Chalkboard SE" panose="03050602040202020205" pitchFamily="66" charset="77"/>
              </a:rPr>
              <a:t>information be squashed.</a:t>
            </a:r>
            <a:endParaRPr lang="en-US" sz="2400" dirty="0">
              <a:latin typeface="Chalkboard SE" panose="03050602040202020205" pitchFamily="66" charset="77"/>
              <a:cs typeface="Times New Roman" panose="02020603050405020304" pitchFamily="18" charset="0"/>
            </a:endParaRPr>
          </a:p>
        </p:txBody>
      </p:sp>
      <p:sp>
        <p:nvSpPr>
          <p:cNvPr id="36" name="Markov Chain-based Graph Reconstruction Attack">
            <a:extLst>
              <a:ext uri="{FF2B5EF4-FFF2-40B4-BE49-F238E27FC236}">
                <a16:creationId xmlns:a16="http://schemas.microsoft.com/office/drawing/2014/main" id="{EF61530D-FD2A-F996-015C-90260E0EA71E}"/>
              </a:ext>
            </a:extLst>
          </p:cNvPr>
          <p:cNvSpPr/>
          <p:nvPr/>
        </p:nvSpPr>
        <p:spPr>
          <a:xfrm>
            <a:off x="4200947" y="13227798"/>
            <a:ext cx="6004300" cy="700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56" tIns="6556" rIns="6556" bIns="6556" anchor="ctr"/>
          <a:lstStyle>
            <a:lvl1pPr marL="1097333" indent="-1097333" algn="ctr" defTabSz="1371599">
              <a:lnSpc>
                <a:spcPct val="90000"/>
              </a:lnSpc>
              <a:defRPr sz="5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GB" sz="2970" dirty="0">
                <a:latin typeface="Chalkboard SE" panose="03050602040202020205" pitchFamily="66" charset="77"/>
              </a:rPr>
              <a:t>Graph Transformer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93BDC9-197A-210E-76E4-2FC2CA9C0744}"/>
              </a:ext>
            </a:extLst>
          </p:cNvPr>
          <p:cNvSpPr txBox="1"/>
          <p:nvPr/>
        </p:nvSpPr>
        <p:spPr>
          <a:xfrm>
            <a:off x="889912" y="14381490"/>
            <a:ext cx="9715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Using a </a:t>
            </a:r>
            <a:r>
              <a:rPr lang="en-GB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fully connected graph </a:t>
            </a:r>
            <a:r>
              <a:rPr lang="en-GB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to capture LRI</a:t>
            </a:r>
            <a:r>
              <a:rPr lang="en-US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?</a:t>
            </a:r>
            <a:r>
              <a:rPr lang="en-GB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 </a:t>
            </a:r>
          </a:p>
          <a:p>
            <a:pPr marL="462915" indent="-462915">
              <a:buFontTx/>
              <a:buChar char="-"/>
            </a:pPr>
            <a:r>
              <a:rPr lang="en-GB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Irrelevant</a:t>
            </a:r>
            <a:r>
              <a:rPr lang="zh-CN" altLang="en-US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interactions: </a:t>
            </a:r>
            <a:r>
              <a:rPr lang="en-US" altLang="zh-CN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the LRIs are naturally sparse</a:t>
            </a:r>
            <a:r>
              <a:rPr lang="en-GB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;</a:t>
            </a:r>
          </a:p>
          <a:p>
            <a:pPr marL="462915" indent="-462915">
              <a:buFontTx/>
              <a:buChar char="-"/>
            </a:pPr>
            <a:r>
              <a:rPr lang="en-GB" sz="2400" b="1" dirty="0">
                <a:latin typeface="Chalkboard SE" panose="03050602040202020205" pitchFamily="66" charset="77"/>
              </a:rPr>
              <a:t>Additional computation</a:t>
            </a:r>
            <a:r>
              <a:rPr lang="en-GB" sz="2400" b="1" dirty="0">
                <a:latin typeface="Chalkboard SE" panose="03050602040202020205" pitchFamily="66" charset="77"/>
                <a:cs typeface="Times New Roman" panose="02020603050405020304" pitchFamily="18" charset="0"/>
              </a:rPr>
              <a:t>: </a:t>
            </a:r>
            <a:r>
              <a:rPr lang="en-GB" sz="2400" dirty="0">
                <a:latin typeface="Chalkboard SE" panose="03050602040202020205" pitchFamily="66" charset="77"/>
                <a:cs typeface="Times New Roman" panose="02020603050405020304" pitchFamily="18" charset="0"/>
              </a:rPr>
              <a:t>unnecessary node-pair attentions.</a:t>
            </a:r>
            <a:endParaRPr lang="en-US" sz="2400" b="1" dirty="0">
              <a:latin typeface="Chalkboard SE" panose="03050602040202020205" pitchFamily="66" charset="77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9E2035E-B9B6-B9F4-E9F1-77FE70C495DF}"/>
              </a:ext>
            </a:extLst>
          </p:cNvPr>
          <p:cNvGrpSpPr/>
          <p:nvPr/>
        </p:nvGrpSpPr>
        <p:grpSpPr>
          <a:xfrm>
            <a:off x="6963820" y="16751195"/>
            <a:ext cx="3111417" cy="3023221"/>
            <a:chOff x="712037" y="1242078"/>
            <a:chExt cx="2961482" cy="287753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85A20BF-1B94-8426-C51F-4EE0E33F7783}"/>
                </a:ext>
              </a:extLst>
            </p:cNvPr>
            <p:cNvPicPr>
              <a:picLocks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2927" y="2160856"/>
              <a:ext cx="2810592" cy="1958759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405E15-9C78-8AB3-5449-E61B5EB7B7AC}"/>
                </a:ext>
              </a:extLst>
            </p:cNvPr>
            <p:cNvSpPr/>
            <p:nvPr/>
          </p:nvSpPr>
          <p:spPr>
            <a:xfrm rot="20343138">
              <a:off x="862927" y="1242079"/>
              <a:ext cx="371959" cy="371959"/>
            </a:xfrm>
            <a:prstGeom prst="ellipse">
              <a:avLst/>
            </a:prstGeom>
            <a:solidFill>
              <a:srgbClr val="00E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3997">
                <a:latin typeface="Chalkboard SE" panose="03050602040202020205" pitchFamily="66" charset="77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DE722D6-D431-14C5-6F06-E27FD147ABD3}"/>
                </a:ext>
              </a:extLst>
            </p:cNvPr>
            <p:cNvSpPr/>
            <p:nvPr/>
          </p:nvSpPr>
          <p:spPr>
            <a:xfrm rot="1073787">
              <a:off x="1968473" y="1788897"/>
              <a:ext cx="371959" cy="371959"/>
            </a:xfrm>
            <a:prstGeom prst="ellipse">
              <a:avLst/>
            </a:prstGeom>
            <a:solidFill>
              <a:srgbClr val="EB2C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3997">
                <a:latin typeface="Chalkboard SE" panose="03050602040202020205" pitchFamily="66" charset="77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8AD8CF0-EE76-DEDC-6D3D-7011EDFC5B4E}"/>
                </a:ext>
              </a:extLst>
            </p:cNvPr>
            <p:cNvSpPr/>
            <p:nvPr/>
          </p:nvSpPr>
          <p:spPr>
            <a:xfrm>
              <a:off x="2864792" y="1242078"/>
              <a:ext cx="371959" cy="371959"/>
            </a:xfrm>
            <a:prstGeom prst="ellipse">
              <a:avLst/>
            </a:prstGeom>
            <a:solidFill>
              <a:srgbClr val="272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3997">
                <a:latin typeface="Chalkboard SE" panose="03050602040202020205" pitchFamily="66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C39A5CC-36AF-1B40-E5A9-37E74F2A119D}"/>
                </a:ext>
              </a:extLst>
            </p:cNvPr>
            <p:cNvCxnSpPr>
              <a:stCxn id="40" idx="5"/>
              <a:endCxn id="41" idx="2"/>
            </p:cNvCxnSpPr>
            <p:nvPr/>
          </p:nvCxnSpPr>
          <p:spPr>
            <a:xfrm>
              <a:off x="1218738" y="1503858"/>
              <a:ext cx="758734" cy="4138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E8E3CC-2350-67CD-1865-C138CE55B775}"/>
                </a:ext>
              </a:extLst>
            </p:cNvPr>
            <p:cNvCxnSpPr>
              <a:cxnSpLocks/>
              <a:stCxn id="42" idx="3"/>
              <a:endCxn id="41" idx="7"/>
            </p:cNvCxnSpPr>
            <p:nvPr/>
          </p:nvCxnSpPr>
          <p:spPr>
            <a:xfrm flipH="1">
              <a:off x="2320009" y="1559565"/>
              <a:ext cx="599255" cy="3305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6B9BF2-BD79-9C55-859C-AA974EE705AF}"/>
                </a:ext>
              </a:extLst>
            </p:cNvPr>
            <p:cNvSpPr/>
            <p:nvPr/>
          </p:nvSpPr>
          <p:spPr>
            <a:xfrm>
              <a:off x="712037" y="2209009"/>
              <a:ext cx="1195083" cy="119508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3997">
                <a:latin typeface="Chalkboard SE" panose="03050602040202020205" pitchFamily="66" charset="77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B8D4726-6188-8C8E-046B-63F5DA9D4423}"/>
                </a:ext>
              </a:extLst>
            </p:cNvPr>
            <p:cNvCxnSpPr>
              <a:stCxn id="50" idx="2"/>
              <a:endCxn id="40" idx="3"/>
            </p:cNvCxnSpPr>
            <p:nvPr/>
          </p:nvCxnSpPr>
          <p:spPr>
            <a:xfrm flipV="1">
              <a:off x="712037" y="1597890"/>
              <a:ext cx="261070" cy="1208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C541BCC-F2FE-08F1-47B8-EE85F7132175}"/>
                </a:ext>
              </a:extLst>
            </p:cNvPr>
            <p:cNvCxnSpPr>
              <a:cxnSpLocks/>
              <a:stCxn id="50" idx="7"/>
              <a:endCxn id="40" idx="4"/>
            </p:cNvCxnSpPr>
            <p:nvPr/>
          </p:nvCxnSpPr>
          <p:spPr>
            <a:xfrm flipH="1" flipV="1">
              <a:off x="1115398" y="1601746"/>
              <a:ext cx="616706" cy="7822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mprehensive Study of GRA">
            <a:extLst>
              <a:ext uri="{FF2B5EF4-FFF2-40B4-BE49-F238E27FC236}">
                <a16:creationId xmlns:a16="http://schemas.microsoft.com/office/drawing/2014/main" id="{783ED75E-B803-7FFF-32F5-825074B21901}"/>
              </a:ext>
            </a:extLst>
          </p:cNvPr>
          <p:cNvSpPr/>
          <p:nvPr/>
        </p:nvSpPr>
        <p:spPr>
          <a:xfrm>
            <a:off x="1049521" y="15915241"/>
            <a:ext cx="9112195" cy="700331"/>
          </a:xfrm>
          <a:prstGeom prst="rect">
            <a:avLst/>
          </a:prstGeom>
          <a:solidFill>
            <a:srgbClr val="203864"/>
          </a:solidFill>
          <a:ln w="3175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56" tIns="6556" rIns="6556" bIns="6556" anchor="ctr"/>
          <a:lstStyle>
            <a:lvl1pPr marL="1097333" indent="-1097333" algn="ctr" defTabSz="1371599">
              <a:lnSpc>
                <a:spcPct val="90000"/>
              </a:lnSpc>
              <a:defRPr sz="5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240" dirty="0">
                <a:latin typeface="Chalkboard SE" panose="03050602040202020205" pitchFamily="66" charset="77"/>
              </a:rPr>
              <a:t>Motivation</a:t>
            </a:r>
            <a:endParaRPr sz="3240" dirty="0">
              <a:latin typeface="Chalkboard SE" panose="03050602040202020205" pitchFamily="66" charset="7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A0D818-5B8D-036A-34B3-07480435F21C}"/>
              </a:ext>
            </a:extLst>
          </p:cNvPr>
          <p:cNvSpPr txBox="1"/>
          <p:nvPr/>
        </p:nvSpPr>
        <p:spPr>
          <a:xfrm>
            <a:off x="30484568" y="3040178"/>
            <a:ext cx="14832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40" dirty="0">
                <a:latin typeface="Chalkboard SE" panose="03050602040202020205" pitchFamily="66" charset="77"/>
                <a:cs typeface="Times New Roman" panose="02020603050405020304" pitchFamily="18" charset="0"/>
              </a:rPr>
              <a:t>Code</a:t>
            </a:r>
            <a:r>
              <a:rPr lang="en-CN" sz="3240" dirty="0">
                <a:latin typeface="Chalkboard SE" panose="03050602040202020205" pitchFamily="66" charset="77"/>
              </a:rPr>
              <a:t> 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1669855-2EEA-1A26-78FA-86FEBA40D2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75387" y="5227397"/>
            <a:ext cx="9524251" cy="1139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A608D01-925B-E131-FE36-FCD4A9BCD1C7}"/>
                  </a:ext>
                </a:extLst>
              </p:cNvPr>
              <p:cNvSpPr txBox="1"/>
              <p:nvPr/>
            </p:nvSpPr>
            <p:spPr>
              <a:xfrm>
                <a:off x="11197432" y="15817032"/>
                <a:ext cx="9024737" cy="1026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latin typeface="Chalkboard SE" panose="03050602040202020205" pitchFamily="66" charset="77"/>
                  </a:rPr>
                  <a:t>Step-1. Project</a:t>
                </a:r>
                <a:r>
                  <a:rPr lang="en-GB" sz="2400" dirty="0">
                    <a:latin typeface="Chalkboard SE" panose="03050602040202020205" pitchFamily="66" charset="77"/>
                  </a:rPr>
                  <a:t> atom representations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𝑮𝑵𝑵</m:t>
                        </m:r>
                      </m:sub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𝓁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sz="2400" dirty="0">
                    <a:latin typeface="Chalkboard SE" panose="03050602040202020205" pitchFamily="66" charset="77"/>
                  </a:rPr>
                  <a:t>to neural atom representations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𝐍𝐀</m:t>
                        </m:r>
                      </m:sub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𝓁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sz="2400" b="1" dirty="0">
                    <a:latin typeface="Chalkboard SE" panose="03050602040202020205" pitchFamily="66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A608D01-925B-E131-FE36-FCD4A9BCD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432" y="15817032"/>
                <a:ext cx="9024737" cy="1026243"/>
              </a:xfrm>
              <a:prstGeom prst="rect">
                <a:avLst/>
              </a:prstGeom>
              <a:blipFill>
                <a:blip r:embed="rId19"/>
                <a:stretch>
                  <a:fillRect l="-983" b="-975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Markov Chain-based Graph Reconstruction Attack">
            <a:extLst>
              <a:ext uri="{FF2B5EF4-FFF2-40B4-BE49-F238E27FC236}">
                <a16:creationId xmlns:a16="http://schemas.microsoft.com/office/drawing/2014/main" id="{ADB3BB83-370D-D77B-A7B8-C5434E5BD3C3}"/>
              </a:ext>
            </a:extLst>
          </p:cNvPr>
          <p:cNvSpPr/>
          <p:nvPr/>
        </p:nvSpPr>
        <p:spPr>
          <a:xfrm>
            <a:off x="1003830" y="18435820"/>
            <a:ext cx="4894079" cy="700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56" tIns="6556" rIns="6556" bIns="6556" anchor="ctr"/>
          <a:lstStyle>
            <a:lvl1pPr marL="1097333" indent="-1097333" algn="ctr" defTabSz="1371599">
              <a:lnSpc>
                <a:spcPct val="90000"/>
              </a:lnSpc>
              <a:defRPr sz="5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GB" sz="2970" dirty="0">
                <a:latin typeface="Chalkboard SE" panose="03050602040202020205" pitchFamily="66" charset="77"/>
              </a:rPr>
              <a:t>Advantages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A52A5D7-6F96-E298-F65A-C2C897639E68}"/>
              </a:ext>
            </a:extLst>
          </p:cNvPr>
          <p:cNvSpPr txBox="1"/>
          <p:nvPr/>
        </p:nvSpPr>
        <p:spPr>
          <a:xfrm>
            <a:off x="985364" y="19404693"/>
            <a:ext cx="942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400" b="1" dirty="0">
                <a:effectLst/>
                <a:latin typeface="Chalkboard SE" panose="03050602040202020205" pitchFamily="66" charset="77"/>
              </a:rPr>
              <a:t>Learnable</a:t>
            </a:r>
            <a:r>
              <a:rPr lang="en-GB" sz="2400" dirty="0">
                <a:effectLst/>
                <a:latin typeface="Chalkboard SE" panose="03050602040202020205" pitchFamily="66" charset="77"/>
              </a:rPr>
              <a:t> </a:t>
            </a:r>
            <a:r>
              <a:rPr lang="en-GB" sz="2400" b="1" dirty="0">
                <a:effectLst/>
                <a:latin typeface="Chalkboard SE" panose="03050602040202020205" pitchFamily="66" charset="77"/>
              </a:rPr>
              <a:t>projection</a:t>
            </a:r>
            <a:r>
              <a:rPr lang="en-GB" sz="2400" dirty="0">
                <a:effectLst/>
                <a:latin typeface="Chalkboard SE" panose="03050602040202020205" pitchFamily="66" charset="77"/>
              </a:rPr>
              <a:t> from atoms to neural atoms;</a:t>
            </a:r>
          </a:p>
          <a:p>
            <a:pPr marL="457200" indent="-457200">
              <a:buFontTx/>
              <a:buChar char="-"/>
            </a:pPr>
            <a:r>
              <a:rPr lang="en-GB" sz="2400" b="1" dirty="0">
                <a:effectLst/>
                <a:latin typeface="Chalkboard SE" panose="03050602040202020205" pitchFamily="66" charset="77"/>
              </a:rPr>
              <a:t>Reducing</a:t>
            </a:r>
            <a:r>
              <a:rPr lang="en-GB" sz="2400" dirty="0">
                <a:effectLst/>
                <a:latin typeface="Chalkboard SE" panose="03050602040202020205" pitchFamily="66" charset="77"/>
              </a:rPr>
              <a:t> the multi-hop long-range interaction to single-hop;</a:t>
            </a:r>
          </a:p>
          <a:p>
            <a:pPr marL="457200" indent="-457200">
              <a:buFontTx/>
              <a:buChar char="-"/>
            </a:pPr>
            <a:r>
              <a:rPr lang="en-GB" sz="2400" dirty="0">
                <a:effectLst/>
                <a:latin typeface="Chalkboard SE" panose="03050602040202020205" pitchFamily="66" charset="77"/>
              </a:rPr>
              <a:t>GNN-agnostic and </a:t>
            </a:r>
            <a:r>
              <a:rPr lang="en-GB" sz="2400" b="1" dirty="0">
                <a:effectLst/>
                <a:latin typeface="Chalkboard SE" panose="03050602040202020205" pitchFamily="66" charset="77"/>
              </a:rPr>
              <a:t>plug-in-and-play</a:t>
            </a:r>
            <a:r>
              <a:rPr lang="en-GB" sz="2400" b="1" dirty="0">
                <a:latin typeface="Chalkboard SE" panose="03050602040202020205" pitchFamily="66" charset="77"/>
              </a:rPr>
              <a:t>.</a:t>
            </a:r>
            <a:endParaRPr lang="en-GB" sz="2400" dirty="0">
              <a:latin typeface="Chalkboard SE" panose="03050602040202020205" pitchFamily="66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1658FC1-7867-32F2-F0E6-98B9AA4C7983}"/>
                  </a:ext>
                </a:extLst>
              </p:cNvPr>
              <p:cNvSpPr txBox="1"/>
              <p:nvPr/>
            </p:nvSpPr>
            <p:spPr>
              <a:xfrm>
                <a:off x="11178910" y="17657707"/>
                <a:ext cx="9855353" cy="558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rgbClr val="C00000"/>
                    </a:solidFill>
                    <a:latin typeface="Chalkboard SE" panose="03050602040202020205" pitchFamily="66" charset="77"/>
                  </a:rPr>
                  <a:t>Step-2.</a:t>
                </a:r>
                <a:r>
                  <a:rPr lang="en-GB" sz="2400" b="1" dirty="0">
                    <a:latin typeface="Chalkboard SE" panose="03050602040202020205" pitchFamily="66" charset="77"/>
                  </a:rPr>
                  <a:t> Exchange</a:t>
                </a:r>
                <a:r>
                  <a:rPr lang="en-GB" sz="2400" dirty="0">
                    <a:latin typeface="Chalkboard SE" panose="03050602040202020205" pitchFamily="66" charset="77"/>
                  </a:rPr>
                  <a:t> information among neural atoms</a:t>
                </a:r>
                <a:r>
                  <a:rPr lang="en-GB" sz="2400" b="0" dirty="0">
                    <a:effectLst/>
                    <a:latin typeface="Chalkboard SE" panose="03050602040202020205" pitchFamily="66" charset="77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𝐍𝐀</m:t>
                        </m:r>
                      </m:sub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𝓁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</a:rPr>
                      <m:t>↦</m:t>
                    </m:r>
                    <m:sSubSup>
                      <m:sSubSupPr>
                        <m:ctrlPr>
                          <a:rPr lang="en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˜"/>
                            <m:ctrlPr>
                              <a:rPr lang="en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𝐍𝐀</m:t>
                        </m:r>
                      </m:sub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𝓁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sz="2400" b="1" dirty="0">
                    <a:latin typeface="Chalkboard SE" panose="03050602040202020205" pitchFamily="66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1658FC1-7867-32F2-F0E6-98B9AA4C7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8910" y="17657707"/>
                <a:ext cx="9855353" cy="558166"/>
              </a:xfrm>
              <a:prstGeom prst="rect">
                <a:avLst/>
              </a:prstGeom>
              <a:blipFill>
                <a:blip r:embed="rId20"/>
                <a:stretch>
                  <a:fillRect l="-1030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217E505-E07C-3D2D-4649-5CBBDE34600A}"/>
                  </a:ext>
                </a:extLst>
              </p:cNvPr>
              <p:cNvSpPr txBox="1"/>
              <p:nvPr/>
            </p:nvSpPr>
            <p:spPr>
              <a:xfrm>
                <a:off x="11236855" y="19172971"/>
                <a:ext cx="9425283" cy="927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70C0"/>
                    </a:solidFill>
                    <a:effectLst/>
                    <a:latin typeface="Chalkboard SE" panose="03050602040202020205" pitchFamily="66" charset="77"/>
                  </a:rPr>
                  <a:t>Step-3. </a:t>
                </a:r>
                <a:r>
                  <a:rPr lang="en-GB" sz="2400" dirty="0">
                    <a:latin typeface="Chalkboard SE" panose="03050602040202020205" pitchFamily="66" charset="77"/>
                  </a:rPr>
                  <a:t>Project neural atoms back and </a:t>
                </a:r>
                <a:r>
                  <a:rPr lang="en-GB" sz="2400" b="1" dirty="0">
                    <a:latin typeface="Chalkboard SE" panose="03050602040202020205" pitchFamily="66" charset="77"/>
                  </a:rPr>
                  <a:t>enhance</a:t>
                </a:r>
                <a:r>
                  <a:rPr lang="en-GB" sz="2400" dirty="0">
                    <a:latin typeface="Chalkboard SE" panose="03050602040202020205" pitchFamily="66" charset="77"/>
                  </a:rPr>
                  <a:t> the atoms’ representation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𝑮𝑵𝑵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𝓁</m:t>
                                </m:r>
                              </m:e>
                            </m:d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˜"/>
                            <m:ctrlPr>
                              <a:rPr lang="en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𝐍𝐀</m:t>
                        </m:r>
                      </m:sub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𝓁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↦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𝓁</m:t>
                            </m:r>
                          </m:e>
                        </m:d>
                      </m:sup>
                    </m:sSup>
                  </m:oMath>
                </a14:m>
                <a:r>
                  <a:rPr lang="en-GB" sz="2400" b="1" dirty="0">
                    <a:latin typeface="Chalkboard SE" panose="03050602040202020205" pitchFamily="66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217E505-E07C-3D2D-4649-5CBBDE346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855" y="19172971"/>
                <a:ext cx="9425283" cy="927498"/>
              </a:xfrm>
              <a:prstGeom prst="rect">
                <a:avLst/>
              </a:prstGeom>
              <a:blipFill>
                <a:blip r:embed="rId21"/>
                <a:stretch>
                  <a:fillRect l="-942" t="-5405" b="-135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9" name="Picture 108">
            <a:extLst>
              <a:ext uri="{FF2B5EF4-FFF2-40B4-BE49-F238E27FC236}">
                <a16:creationId xmlns:a16="http://schemas.microsoft.com/office/drawing/2014/main" id="{12A12E22-4440-5B21-A190-756F3403F5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13402" y="12143637"/>
            <a:ext cx="9597352" cy="347868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FA7A6FF-B37C-A958-F14A-0BFD818C34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800" y="20157327"/>
            <a:ext cx="8976556" cy="69914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B155E2B-EB1D-72BB-A42E-E03FF352B17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077" y="5651324"/>
            <a:ext cx="9691346" cy="3883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6472A8-E408-002C-80FF-6E056FD8D55C}"/>
              </a:ext>
            </a:extLst>
          </p:cNvPr>
          <p:cNvSpPr txBox="1"/>
          <p:nvPr/>
        </p:nvSpPr>
        <p:spPr>
          <a:xfrm>
            <a:off x="1796143" y="1348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>
              <a:latin typeface="Chalkboard SE" panose="03050602040202020205" pitchFamily="66" charset="77"/>
            </a:endParaRPr>
          </a:p>
        </p:txBody>
      </p:sp>
      <p:pic>
        <p:nvPicPr>
          <p:cNvPr id="5" name="Picture 9" descr="Picture 9">
            <a:extLst>
              <a:ext uri="{FF2B5EF4-FFF2-40B4-BE49-F238E27FC236}">
                <a16:creationId xmlns:a16="http://schemas.microsoft.com/office/drawing/2014/main" id="{66A3D5CB-61C0-B185-81EA-3195D5BB053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04911" y="1585526"/>
            <a:ext cx="2645090" cy="108976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F5858293-6592-F29D-4925-20AD672097A4}"/>
              </a:ext>
            </a:extLst>
          </p:cNvPr>
          <p:cNvSpPr txBox="1"/>
          <p:nvPr/>
        </p:nvSpPr>
        <p:spPr>
          <a:xfrm>
            <a:off x="0" y="334532"/>
            <a:ext cx="3291840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60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Question:</a:t>
            </a:r>
            <a:r>
              <a:rPr lang="zh-CN" altLang="en-US" sz="6000" dirty="0">
                <a:latin typeface="Chalkboard SE" panose="03050602040202020205" pitchFamily="66" charset="0"/>
                <a:ea typeface="Hei" pitchFamily="2" charset="-122"/>
                <a:cs typeface="Ayuthaya" pitchFamily="2" charset="-34"/>
              </a:rPr>
              <a:t> </a:t>
            </a:r>
            <a:r>
              <a:rPr lang="en" altLang="zh-CN" sz="60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Can we </a:t>
            </a:r>
            <a:r>
              <a:rPr lang="en" altLang="zh-CN" sz="6000" b="1" dirty="0">
                <a:solidFill>
                  <a:srgbClr val="FF000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model distant </a:t>
            </a:r>
            <a:r>
              <a:rPr lang="en-GB" altLang="zh-CN" sz="6000" b="1" dirty="0">
                <a:solidFill>
                  <a:srgbClr val="FF000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interactions </a:t>
            </a:r>
            <a:r>
              <a:rPr lang="en-GB" altLang="zh-CN" sz="6000" b="1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with</a:t>
            </a:r>
            <a:r>
              <a:rPr lang="en-GB" altLang="zh-CN" sz="6000" b="1" dirty="0">
                <a:solidFill>
                  <a:srgbClr val="FF000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 </a:t>
            </a:r>
            <a:r>
              <a:rPr lang="en-GB" altLang="zh-CN" sz="6000" b="1" dirty="0">
                <a:solidFill>
                  <a:srgbClr val="0070C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a</a:t>
            </a:r>
            <a:r>
              <a:rPr lang="en-GB" altLang="zh-CN" sz="6000" b="1" dirty="0">
                <a:solidFill>
                  <a:srgbClr val="FF000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 </a:t>
            </a:r>
            <a:r>
              <a:rPr lang="en" altLang="zh-CN" sz="6000" b="1" dirty="0">
                <a:solidFill>
                  <a:srgbClr val="0070C0"/>
                </a:solidFill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single jump </a:t>
            </a:r>
            <a:r>
              <a:rPr lang="en" altLang="zh-CN" sz="60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in</a:t>
            </a:r>
            <a:r>
              <a:rPr lang="zh-CN" altLang="en-US" sz="6000" dirty="0">
                <a:latin typeface="Chalkboard SE" panose="03050602040202020205" pitchFamily="66" charset="0"/>
                <a:ea typeface="Hei" pitchFamily="2" charset="-122"/>
                <a:cs typeface="Ayuthaya" pitchFamily="2" charset="-34"/>
              </a:rPr>
              <a:t> </a:t>
            </a:r>
            <a:r>
              <a:rPr lang="en" altLang="zh-CN" sz="60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molecular graphs?</a:t>
            </a:r>
            <a:r>
              <a:rPr lang="zh-CN" altLang="en-US" sz="6000" dirty="0">
                <a:latin typeface="Chalkboard SE" panose="03050602040202020205" pitchFamily="66" charset="0"/>
                <a:ea typeface="Hei" pitchFamily="2" charset="-122"/>
                <a:cs typeface="Ayuthaya" pitchFamily="2" charset="-34"/>
              </a:rPr>
              <a:t> </a:t>
            </a:r>
            <a:r>
              <a:rPr kumimoji="1" lang="en" altLang="zh-CN" sz="6000" dirty="0">
                <a:latin typeface="Chalkboard SE" panose="03050602040202020205" pitchFamily="66" charset="0"/>
                <a:ea typeface="Ayuthaya" pitchFamily="2" charset="-34"/>
                <a:cs typeface="Ayuthaya" pitchFamily="2" charset="-34"/>
              </a:rPr>
              <a:t>🤔</a:t>
            </a:r>
            <a:endParaRPr kumimoji="0" lang="zh-CN" altLang="en-US" sz="600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halkboard SE" panose="03050602040202020205" pitchFamily="66" charset="0"/>
              <a:ea typeface="Hei" pitchFamily="2" charset="-122"/>
              <a:cs typeface="Ayuthaya" pitchFamily="2" charset="-34"/>
              <a:sym typeface="Calibri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5D90CBD2-752D-C8A9-791F-A6A42099573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4064" y="1959485"/>
            <a:ext cx="4579125" cy="13092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AF5D91-1012-1EAD-002E-E021C179E544}"/>
              </a:ext>
            </a:extLst>
          </p:cNvPr>
          <p:cNvSpPr txBox="1"/>
          <p:nvPr/>
        </p:nvSpPr>
        <p:spPr>
          <a:xfrm>
            <a:off x="1001239" y="5129151"/>
            <a:ext cx="5482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Molecular </a:t>
            </a:r>
            <a:r>
              <a:rPr lang="en-GB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graphs</a:t>
            </a:r>
            <a:r>
              <a:rPr lang="en-CN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 consist of different types of atom interaction</a:t>
            </a:r>
            <a:r>
              <a:rPr lang="en-GB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 with different properties</a:t>
            </a:r>
            <a:r>
              <a:rPr lang="en-CN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 and functions.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9C0E9-D36C-DC30-3F18-A240FD8AA3AA}"/>
              </a:ext>
            </a:extLst>
          </p:cNvPr>
          <p:cNvSpPr txBox="1"/>
          <p:nvPr/>
        </p:nvSpPr>
        <p:spPr>
          <a:xfrm>
            <a:off x="993444" y="6509946"/>
            <a:ext cx="52411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GB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The short-range interaction (</a:t>
            </a:r>
            <a:r>
              <a:rPr lang="en-GB" sz="2400" b="1" dirty="0">
                <a:solidFill>
                  <a:srgbClr val="00B050"/>
                </a:solidFill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SRI</a:t>
            </a:r>
            <a:r>
              <a:rPr lang="en-GB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) forms the structure of the molecular graph</a:t>
            </a:r>
            <a:r>
              <a:rPr lang="en-US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CN" sz="2400" dirty="0">
              <a:effectLst/>
              <a:latin typeface="Chalkboard SE" panose="03050602040202020205" pitchFamily="66" charset="77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CN" sz="2400" dirty="0">
              <a:effectLst/>
              <a:latin typeface="Chalkboard SE" panose="03050602040202020205" pitchFamily="66" charset="77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- T</a:t>
            </a:r>
            <a:r>
              <a:rPr lang="en-GB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he long-range interaction (</a:t>
            </a:r>
            <a:r>
              <a:rPr lang="en-GB" sz="2400" b="1" dirty="0">
                <a:solidFill>
                  <a:srgbClr val="C00000"/>
                </a:solidFill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LRI</a:t>
            </a:r>
            <a:r>
              <a:rPr lang="en-GB" sz="2400" dirty="0">
                <a:effectLst/>
                <a:latin typeface="Chalkboard SE" panose="03050602040202020205" pitchFamily="66" charset="77"/>
                <a:ea typeface="DengXian" panose="02010600030101010101" pitchFamily="2" charset="-122"/>
                <a:cs typeface="Times New Roman" panose="02020603050405020304" pitchFamily="18" charset="0"/>
              </a:rPr>
              <a:t>) could determine physical and chemical properties.  </a:t>
            </a:r>
            <a:endParaRPr lang="en-CN" sz="2400" dirty="0">
              <a:effectLst/>
              <a:latin typeface="Chalkboard SE" panose="03050602040202020205" pitchFamily="66" charset="77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Straight Connector 59">
            <a:extLst>
              <a:ext uri="{FF2B5EF4-FFF2-40B4-BE49-F238E27FC236}">
                <a16:creationId xmlns:a16="http://schemas.microsoft.com/office/drawing/2014/main" id="{3D7A132E-4F69-6334-2256-BB6B09FA3946}"/>
              </a:ext>
            </a:extLst>
          </p:cNvPr>
          <p:cNvSpPr/>
          <p:nvPr/>
        </p:nvSpPr>
        <p:spPr>
          <a:xfrm>
            <a:off x="526081" y="3785819"/>
            <a:ext cx="32125920" cy="0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</a:ln>
        </p:spPr>
        <p:txBody>
          <a:bodyPr lIns="6556" tIns="6556" rIns="6556" bIns="6556"/>
          <a:lstStyle/>
          <a:p>
            <a:endParaRPr sz="27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42186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图片 172">
            <a:extLst>
              <a:ext uri="{FF2B5EF4-FFF2-40B4-BE49-F238E27FC236}">
                <a16:creationId xmlns:a16="http://schemas.microsoft.com/office/drawing/2014/main" id="{625AE2AB-FF13-384D-A05D-FC58C3DC3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2871" y="11650307"/>
            <a:ext cx="9004300" cy="2260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4B11C5-2A83-0D4C-BCF2-7A3E6006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683" y="13113103"/>
            <a:ext cx="8753497" cy="2450979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id="{5527FAC6-141E-5427-0EBF-D9ACF259D829}"/>
              </a:ext>
            </a:extLst>
          </p:cNvPr>
          <p:cNvSpPr txBox="1">
            <a:spLocks/>
          </p:cNvSpPr>
          <p:nvPr/>
        </p:nvSpPr>
        <p:spPr>
          <a:xfrm>
            <a:off x="941486" y="5836892"/>
            <a:ext cx="9187539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Background: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5"/>
          <p:cNvSpPr txBox="1"/>
          <p:nvPr/>
        </p:nvSpPr>
        <p:spPr>
          <a:xfrm>
            <a:off x="5304604" y="403882"/>
            <a:ext cx="17097985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5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AdaProp</a:t>
            </a:r>
            <a:r>
              <a:rPr lang="en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Learning Adaptive Propagation for Graph Neural Network based Knowledge Graph Reasoning</a:t>
            </a:r>
            <a:endParaRPr lang="en-HK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7DEE40-C4E6-5B4A-BF8E-86128E0B598D}"/>
              </a:ext>
            </a:extLst>
          </p:cNvPr>
          <p:cNvSpPr txBox="1"/>
          <p:nvPr/>
        </p:nvSpPr>
        <p:spPr>
          <a:xfrm>
            <a:off x="5385465" y="2162208"/>
            <a:ext cx="17097985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" altLang="zh-CN" sz="4400" dirty="0" err="1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Yongqi</a:t>
            </a:r>
            <a:r>
              <a:rPr lang="en" altLang="zh-CN" sz="44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Zhang,</a:t>
            </a:r>
            <a:r>
              <a:rPr lang="zh-CN" altLang="en-US" sz="44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</a:t>
            </a:r>
            <a:r>
              <a:rPr lang="en" altLang="zh-CN" sz="4400" dirty="0" err="1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Zhanke</a:t>
            </a:r>
            <a:r>
              <a:rPr lang="en" altLang="zh-CN" sz="44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Zhou, Quanming Yao, </a:t>
            </a:r>
            <a:r>
              <a:rPr lang="en" altLang="zh-CN" sz="4400" dirty="0" err="1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Xiaowen</a:t>
            </a:r>
            <a:r>
              <a:rPr lang="en" altLang="zh-CN" sz="44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Chu, Bo Han</a:t>
            </a:r>
            <a:endParaRPr lang="zh-CN" altLang="en-US" sz="4400" dirty="0">
              <a:solidFill>
                <a:srgbClr val="3142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DE7F1F4-DDAD-6349-B94B-E9767FBDE0B6}"/>
              </a:ext>
            </a:extLst>
          </p:cNvPr>
          <p:cNvCxnSpPr/>
          <p:nvPr/>
        </p:nvCxnSpPr>
        <p:spPr>
          <a:xfrm>
            <a:off x="166553" y="3395229"/>
            <a:ext cx="32657059" cy="12204"/>
          </a:xfrm>
          <a:prstGeom prst="line">
            <a:avLst/>
          </a:prstGeom>
          <a:ln>
            <a:solidFill>
              <a:srgbClr val="9187A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Box 46">
            <a:extLst>
              <a:ext uri="{FF2B5EF4-FFF2-40B4-BE49-F238E27FC236}">
                <a16:creationId xmlns:a16="http://schemas.microsoft.com/office/drawing/2014/main" id="{B76ECDA1-0092-46EB-A102-3877AC73C4A3}"/>
              </a:ext>
            </a:extLst>
          </p:cNvPr>
          <p:cNvSpPr txBox="1"/>
          <p:nvPr/>
        </p:nvSpPr>
        <p:spPr>
          <a:xfrm>
            <a:off x="700881" y="7516200"/>
            <a:ext cx="584524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KG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reasoning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with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query: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(LeBron,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lives_in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,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?)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1E0B3F80-57A1-2C89-30A9-4207FFF4CC9D}"/>
              </a:ext>
            </a:extLst>
          </p:cNvPr>
          <p:cNvSpPr txBox="1">
            <a:spLocks/>
          </p:cNvSpPr>
          <p:nvPr/>
        </p:nvSpPr>
        <p:spPr>
          <a:xfrm>
            <a:off x="22880268" y="8616895"/>
            <a:ext cx="9187539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Experiments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8" descr="4Paradigm | 第四范式官网-AI决策，企业转型新范式">
            <a:extLst>
              <a:ext uri="{FF2B5EF4-FFF2-40B4-BE49-F238E27FC236}">
                <a16:creationId xmlns:a16="http://schemas.microsoft.com/office/drawing/2014/main" id="{76D4192D-CCC6-7A40-B0AB-AE7D85AC7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8" b="10479"/>
          <a:stretch/>
        </p:blipFill>
        <p:spPr bwMode="auto">
          <a:xfrm>
            <a:off x="22792482" y="56423"/>
            <a:ext cx="4182267" cy="14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ong Kong Baptist University in China : Reviews &amp; Rankings | Student  Reviews &amp; University Rankings EDUopinions">
            <a:extLst>
              <a:ext uri="{FF2B5EF4-FFF2-40B4-BE49-F238E27FC236}">
                <a16:creationId xmlns:a16="http://schemas.microsoft.com/office/drawing/2014/main" id="{7AD96227-4451-6441-855A-9F2A9E9A9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1" b="29898"/>
          <a:stretch/>
        </p:blipFill>
        <p:spPr bwMode="auto">
          <a:xfrm>
            <a:off x="27170647" y="105058"/>
            <a:ext cx="5121681" cy="14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nternational Scholarship Programs at Tsinghua University 2019, China">
            <a:extLst>
              <a:ext uri="{FF2B5EF4-FFF2-40B4-BE49-F238E27FC236}">
                <a16:creationId xmlns:a16="http://schemas.microsoft.com/office/drawing/2014/main" id="{771DE953-73CC-7048-97C6-7F16F91AC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16561" r="8837" b="16365"/>
          <a:stretch/>
        </p:blipFill>
        <p:spPr bwMode="auto">
          <a:xfrm>
            <a:off x="23219006" y="1765138"/>
            <a:ext cx="3207715" cy="1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香港科技大學（廣州） - Wikiwand">
            <a:extLst>
              <a:ext uri="{FF2B5EF4-FFF2-40B4-BE49-F238E27FC236}">
                <a16:creationId xmlns:a16="http://schemas.microsoft.com/office/drawing/2014/main" id="{A03BD053-61D7-1143-A323-AE088020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388" y="1673848"/>
            <a:ext cx="4708198" cy="12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A79F23-8235-0245-886E-746997EB8A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486" y="7996249"/>
            <a:ext cx="5476987" cy="4139002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57F79D3D-64EC-8547-99A6-54AEF7A8ED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7035" y="9983617"/>
            <a:ext cx="3175770" cy="2100164"/>
          </a:xfrm>
          <a:prstGeom prst="rect">
            <a:avLst/>
          </a:prstGeom>
        </p:spPr>
      </p:pic>
      <p:pic>
        <p:nvPicPr>
          <p:cNvPr id="63" name="Picture 2" descr="An illustration of multi-hop KGQA | Download Scientific Diagram">
            <a:extLst>
              <a:ext uri="{FF2B5EF4-FFF2-40B4-BE49-F238E27FC236}">
                <a16:creationId xmlns:a16="http://schemas.microsoft.com/office/drawing/2014/main" id="{FBF936FC-2484-F14F-8E59-027646DC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83" y="7788615"/>
            <a:ext cx="3305563" cy="203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8A26408-3980-424F-A63A-DD4697A4290D}"/>
              </a:ext>
            </a:extLst>
          </p:cNvPr>
          <p:cNvSpPr txBox="1"/>
          <p:nvPr/>
        </p:nvSpPr>
        <p:spPr>
          <a:xfrm>
            <a:off x="6313345" y="7271875"/>
            <a:ext cx="391228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Applications: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</a:t>
            </a: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/>
        </p:nvSpPr>
        <p:spPr>
          <a:xfrm>
            <a:off x="1237359" y="12179957"/>
            <a:ext cx="7639941" cy="1144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26532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kumimoji="1"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Neural</a:t>
            </a:r>
            <a:r>
              <a:rPr kumimoji="1"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Network-based</a:t>
            </a:r>
            <a:r>
              <a:rPr kumimoji="1"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1"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1"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kumimoji="1"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</a:p>
          <a:p>
            <a:pPr marL="342900" indent="-342900" defTabSz="326532" hangingPunct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p"/>
            </a:pP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propagate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message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</a:p>
          <a:p>
            <a:pPr marL="342900" indent="-342900" defTabSz="326532" hangingPunct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p"/>
            </a:pPr>
            <a:r>
              <a:rPr kumimoji="1"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entity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  <a:r>
              <a:rPr kumimoji="1"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</a:p>
        </p:txBody>
      </p:sp>
      <p:sp>
        <p:nvSpPr>
          <p:cNvPr id="66" name="标题 1">
            <a:extLst>
              <a:ext uri="{FF2B5EF4-FFF2-40B4-BE49-F238E27FC236}">
                <a16:creationId xmlns:a16="http://schemas.microsoft.com/office/drawing/2014/main" id="{E962A90A-56E2-5649-8B79-EA4954C359AE}"/>
              </a:ext>
            </a:extLst>
          </p:cNvPr>
          <p:cNvSpPr txBox="1">
            <a:spLocks/>
          </p:cNvSpPr>
          <p:nvPr/>
        </p:nvSpPr>
        <p:spPr>
          <a:xfrm>
            <a:off x="941486" y="15767073"/>
            <a:ext cx="9187539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55675AC-B563-BD4C-B107-303866151B65}"/>
                  </a:ext>
                </a:extLst>
              </p:cNvPr>
              <p:cNvSpPr txBox="1"/>
              <p:nvPr/>
            </p:nvSpPr>
            <p:spPr>
              <a:xfrm>
                <a:off x="1025623" y="17259236"/>
                <a:ext cx="9260048" cy="12874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Query-dependent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propagation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path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1" lang="zh-CN" alt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 smtClean="0">
                                <a:latin typeface="Cambria Math" panose="02040503050406030204" pitchFamily="18" charset="0"/>
                              </a:rPr>
                              <m:t>𝓖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kumimoji="1"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kumimoji="1" lang="en-US" altLang="zh-CN" sz="20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b>
                        </m:sSub>
                        <m:r>
                          <a:rPr kumimoji="1" lang="en-US" altLang="zh-CN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kumimoji="1" lang="en-US" altLang="zh-CN" sz="20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b>
                        </m:sSub>
                      </m:sub>
                      <m:sup>
                        <m:r>
                          <a:rPr kumimoji="1" lang="en-US" altLang="zh-CN" sz="20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p>
                    </m:sSubSup>
                  </m:oMath>
                </a14:m>
                <a:endParaRPr kumimoji="1" lang="en-US" altLang="zh-CN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8" indent="-342900">
                  <a:buFont typeface="Wingdings" pitchFamily="2" charset="2"/>
                  <a:buChar char="p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1" lang="zh-CN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zh-CN" alt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bSup>
                      </m:e>
                    </m:d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involved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entities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6" indent="-3429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propagation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,?</m:t>
                        </m:r>
                      </m:e>
                    </m:d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55675AC-B563-BD4C-B107-303866151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623" y="17259236"/>
                <a:ext cx="9260048" cy="1287468"/>
              </a:xfrm>
              <a:prstGeom prst="rect">
                <a:avLst/>
              </a:prstGeom>
              <a:blipFill>
                <a:blip r:embed="rId12"/>
                <a:stretch>
                  <a:fillRect l="-685" t="-971" b="-485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19EFC3B9-F786-C441-85DD-6131E7A4FC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4305" y="18630266"/>
            <a:ext cx="9046252" cy="1807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2D28C11-FBC9-0B4C-8AB5-28E6A42DA3BE}"/>
                  </a:ext>
                </a:extLst>
              </p:cNvPr>
              <p:cNvSpPr txBox="1"/>
              <p:nvPr/>
            </p:nvSpPr>
            <p:spPr>
              <a:xfrm>
                <a:off x="1157880" y="20440879"/>
                <a:ext cx="6169316" cy="1323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Problems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propagation: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memory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over-smoothing</a:t>
                </a: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Constrained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propagation: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extremely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inference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cost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Progressive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propagation: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exponentially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nodes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2D28C11-FBC9-0B4C-8AB5-28E6A42DA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880" y="20440879"/>
                <a:ext cx="6169316" cy="1323437"/>
              </a:xfrm>
              <a:prstGeom prst="rect">
                <a:avLst/>
              </a:prstGeom>
              <a:blipFill>
                <a:blip r:embed="rId14"/>
                <a:stretch>
                  <a:fillRect l="-1852" t="-1905" r="-823" b="-761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标题 1">
            <a:extLst>
              <a:ext uri="{FF2B5EF4-FFF2-40B4-BE49-F238E27FC236}">
                <a16:creationId xmlns:a16="http://schemas.microsoft.com/office/drawing/2014/main" id="{78B4B33E-B4DD-294F-B310-26F81FDF5838}"/>
              </a:ext>
            </a:extLst>
          </p:cNvPr>
          <p:cNvSpPr txBox="1">
            <a:spLocks/>
          </p:cNvSpPr>
          <p:nvPr/>
        </p:nvSpPr>
        <p:spPr>
          <a:xfrm>
            <a:off x="11733214" y="7821285"/>
            <a:ext cx="9187539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</a:t>
            </a:r>
            <a:r>
              <a:rPr lang="zh-CN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adaptively sample semantically relevant entities during propagation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73">
            <a:extLst>
              <a:ext uri="{FF2B5EF4-FFF2-40B4-BE49-F238E27FC236}">
                <a16:creationId xmlns:a16="http://schemas.microsoft.com/office/drawing/2014/main" id="{599F22DE-1587-244C-A5DF-4FA6265F3C5D}"/>
              </a:ext>
            </a:extLst>
          </p:cNvPr>
          <p:cNvSpPr/>
          <p:nvPr/>
        </p:nvSpPr>
        <p:spPr>
          <a:xfrm>
            <a:off x="740876" y="3552455"/>
            <a:ext cx="9544795" cy="19189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defTabSz="914400" hangingPunct="1">
              <a:lnSpc>
                <a:spcPct val="90000"/>
              </a:lnSpc>
              <a:spcBef>
                <a:spcPct val="0"/>
              </a:spcBef>
            </a:pPr>
            <a:r>
              <a:rPr lang="en-US" altLang="zh-CN" sz="1800" b="1" i="1" kern="120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TL;DR</a:t>
            </a:r>
            <a:r>
              <a:rPr lang="en-US" sz="1800" b="1" i="1" kern="120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" altLang="zh-CN" sz="18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important design component of GNN-based KG reasoning methods is called the propagation path, which contains a set of involved entities in each propagation step. Existing methods use hand-designed propagation paths, ignoring the correlation between the entities and the query relation. In addition, the number of involved entities will explosively grow at larger propagation steps.</a:t>
            </a:r>
            <a:r>
              <a:rPr lang="zh-CN" altLang="en-US" sz="18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this work, we are motivated to learn an adaptive propagation path in order to filter out irrelevant entities while preserving promising targets. </a:t>
            </a:r>
          </a:p>
        </p:txBody>
      </p:sp>
      <p:sp>
        <p:nvSpPr>
          <p:cNvPr id="70" name="标题 1">
            <a:extLst>
              <a:ext uri="{FF2B5EF4-FFF2-40B4-BE49-F238E27FC236}">
                <a16:creationId xmlns:a16="http://schemas.microsoft.com/office/drawing/2014/main" id="{76635771-3CEF-1440-8952-43C80EF96B2B}"/>
              </a:ext>
            </a:extLst>
          </p:cNvPr>
          <p:cNvSpPr txBox="1">
            <a:spLocks/>
          </p:cNvSpPr>
          <p:nvPr/>
        </p:nvSpPr>
        <p:spPr>
          <a:xfrm>
            <a:off x="11733215" y="3553230"/>
            <a:ext cx="9187539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DD25E1A8-0C04-1249-BFD7-7EBF68053CEA}"/>
              </a:ext>
            </a:extLst>
          </p:cNvPr>
          <p:cNvSpPr txBox="1"/>
          <p:nvPr/>
        </p:nvSpPr>
        <p:spPr>
          <a:xfrm>
            <a:off x="11533713" y="5263330"/>
            <a:ext cx="4378888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formulation: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</a:p>
          <a:p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8C224685-8A7E-EE49-84C2-00F20F2D25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33713" y="6155450"/>
            <a:ext cx="4047275" cy="1294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539CD524-B00F-1149-A953-30F280C79A83}"/>
                  </a:ext>
                </a:extLst>
              </p:cNvPr>
              <p:cNvSpPr txBox="1"/>
              <p:nvPr/>
            </p:nvSpPr>
            <p:spPr>
              <a:xfrm>
                <a:off x="15914119" y="5151788"/>
                <a:ext cx="5661104" cy="25233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challenges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sampling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strategy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latin typeface="Cambria Math" panose="02040503050406030204" pitchFamily="18" charset="0"/>
                      </a:rPr>
                      <m:t>𝑺</m:t>
                    </m:r>
                    <m:d>
                      <m:dPr>
                        <m:ctrlPr>
                          <a:rPr kumimoji="1"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1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answer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unknown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,?</m:t>
                        </m:r>
                      </m:e>
                    </m:d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Wingdings" pitchFamily="2" charset="2"/>
                  <a:buChar char="p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semantic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dependency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complex</a:t>
                </a:r>
              </a:p>
              <a:p>
                <a:endParaRPr kumimoji="1"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Existing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sampling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approaches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applicable</a:t>
                </a: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preserving</a:t>
                </a: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consideration</a:t>
                </a: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supervision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539CD524-B00F-1149-A953-30F280C79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4119" y="5151788"/>
                <a:ext cx="5661104" cy="2523383"/>
              </a:xfrm>
              <a:prstGeom prst="rect">
                <a:avLst/>
              </a:prstGeom>
              <a:blipFill>
                <a:blip r:embed="rId16"/>
                <a:stretch>
                  <a:fillRect l="-1121" t="-1000" b="-3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右大括号 73">
            <a:extLst>
              <a:ext uri="{FF2B5EF4-FFF2-40B4-BE49-F238E27FC236}">
                <a16:creationId xmlns:a16="http://schemas.microsoft.com/office/drawing/2014/main" id="{B77C3B05-6390-F84A-B35D-CAA7A30D5D8F}"/>
              </a:ext>
            </a:extLst>
          </p:cNvPr>
          <p:cNvSpPr/>
          <p:nvPr/>
        </p:nvSpPr>
        <p:spPr>
          <a:xfrm rot="10800000">
            <a:off x="15641097" y="5080013"/>
            <a:ext cx="402931" cy="2638852"/>
          </a:xfrm>
          <a:prstGeom prst="rightBrac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F1DB686-8E92-E540-BD84-69315BBCA388}"/>
              </a:ext>
            </a:extLst>
          </p:cNvPr>
          <p:cNvSpPr txBox="1"/>
          <p:nvPr/>
        </p:nvSpPr>
        <p:spPr>
          <a:xfrm>
            <a:off x="11934000" y="11216453"/>
            <a:ext cx="587917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</a:pP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Incremental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complexity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0021DE89-FD84-BA44-8237-1D0C3D97A182}"/>
              </a:ext>
            </a:extLst>
          </p:cNvPr>
          <p:cNvSpPr txBox="1"/>
          <p:nvPr/>
        </p:nvSpPr>
        <p:spPr>
          <a:xfrm>
            <a:off x="11934000" y="14159979"/>
            <a:ext cx="67512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</a:pP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step: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D445E7F-184D-D441-A36D-F490F01D74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92326" y="4972568"/>
            <a:ext cx="9215550" cy="3320977"/>
          </a:xfrm>
          <a:prstGeom prst="rect">
            <a:avLst/>
          </a:prstGeom>
        </p:spPr>
      </p:pic>
      <p:sp>
        <p:nvSpPr>
          <p:cNvPr id="152" name="标题 1">
            <a:extLst>
              <a:ext uri="{FF2B5EF4-FFF2-40B4-BE49-F238E27FC236}">
                <a16:creationId xmlns:a16="http://schemas.microsoft.com/office/drawing/2014/main" id="{D642C310-6215-694A-9D0A-00667E641CF2}"/>
              </a:ext>
            </a:extLst>
          </p:cNvPr>
          <p:cNvSpPr txBox="1">
            <a:spLocks/>
          </p:cNvSpPr>
          <p:nvPr/>
        </p:nvSpPr>
        <p:spPr>
          <a:xfrm>
            <a:off x="11733212" y="9461782"/>
            <a:ext cx="9187539" cy="61200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Design1:</a:t>
            </a:r>
            <a:r>
              <a:rPr kumimoji="1"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Connection-preserving</a:t>
            </a:r>
            <a:r>
              <a:rPr kumimoji="1"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Incremental</a:t>
            </a:r>
            <a:r>
              <a:rPr kumimoji="1"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  <a:endParaRPr kumimoji="1"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标题 1">
            <a:extLst>
              <a:ext uri="{FF2B5EF4-FFF2-40B4-BE49-F238E27FC236}">
                <a16:creationId xmlns:a16="http://schemas.microsoft.com/office/drawing/2014/main" id="{7AD9F136-533E-3347-ACC5-5B5D59E61C35}"/>
              </a:ext>
            </a:extLst>
          </p:cNvPr>
          <p:cNvSpPr txBox="1">
            <a:spLocks/>
          </p:cNvSpPr>
          <p:nvPr/>
        </p:nvSpPr>
        <p:spPr>
          <a:xfrm>
            <a:off x="11733212" y="16528965"/>
            <a:ext cx="9187539" cy="61200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Design2:</a:t>
            </a:r>
            <a:r>
              <a:rPr kumimoji="1"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Learning-based</a:t>
            </a:r>
            <a:r>
              <a:rPr kumimoji="1"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Sematic-aware</a:t>
            </a:r>
            <a:r>
              <a:rPr kumimoji="1"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kumimoji="1"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图片 153">
            <a:extLst>
              <a:ext uri="{FF2B5EF4-FFF2-40B4-BE49-F238E27FC236}">
                <a16:creationId xmlns:a16="http://schemas.microsoft.com/office/drawing/2014/main" id="{AFC2D843-FDC9-9971-33C3-D483BFB44C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670760" y="10453676"/>
            <a:ext cx="3891791" cy="481910"/>
          </a:xfrm>
          <a:prstGeom prst="rect">
            <a:avLst/>
          </a:prstGeom>
        </p:spPr>
      </p:pic>
      <p:sp>
        <p:nvSpPr>
          <p:cNvPr id="155" name="文本框 14">
            <a:extLst>
              <a:ext uri="{FF2B5EF4-FFF2-40B4-BE49-F238E27FC236}">
                <a16:creationId xmlns:a16="http://schemas.microsoft.com/office/drawing/2014/main" id="{18C80A35-DB72-F050-5A8B-94309A53B203}"/>
              </a:ext>
            </a:extLst>
          </p:cNvPr>
          <p:cNvSpPr txBox="1"/>
          <p:nvPr/>
        </p:nvSpPr>
        <p:spPr>
          <a:xfrm>
            <a:off x="11934000" y="10328423"/>
            <a:ext cx="464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Wingdings" pitchFamily="2" charset="2"/>
              <a:buChar char="p"/>
            </a:pP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idea: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Preserve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entities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newly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visited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256E5221-E7A1-8E4D-8AA1-35B82DE4C89A}"/>
              </a:ext>
            </a:extLst>
          </p:cNvPr>
          <p:cNvSpPr txBox="1"/>
          <p:nvPr/>
        </p:nvSpPr>
        <p:spPr>
          <a:xfrm>
            <a:off x="11934577" y="17316028"/>
            <a:ext cx="5541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p"/>
            </a:pP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idea: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parameterized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borrow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GNN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7" name="图片 156">
            <a:extLst>
              <a:ext uri="{FF2B5EF4-FFF2-40B4-BE49-F238E27FC236}">
                <a16:creationId xmlns:a16="http://schemas.microsoft.com/office/drawing/2014/main" id="{E0A3F2A8-E973-BF46-B098-E048BA455D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57623" y="17448693"/>
            <a:ext cx="2866462" cy="447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本框 157">
                <a:extLst>
                  <a:ext uri="{FF2B5EF4-FFF2-40B4-BE49-F238E27FC236}">
                    <a16:creationId xmlns:a16="http://schemas.microsoft.com/office/drawing/2014/main" id="{5BC553DC-F74B-1A4D-8DFB-E38F3C32A89D}"/>
                  </a:ext>
                </a:extLst>
              </p:cNvPr>
              <p:cNvSpPr txBox="1"/>
              <p:nvPr/>
            </p:nvSpPr>
            <p:spPr>
              <a:xfrm>
                <a:off x="11934000" y="18287263"/>
                <a:ext cx="9187539" cy="35791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kumimoji="1" lang="en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Parameterized sampling distribution:</a:t>
                </a: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Sharing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knowledge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GNN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representations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endParaRPr kumimoji="1" lang="en-US" altLang="zh-CN" sz="200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Adaptive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based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learnable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parameters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p>
                  </m:oMath>
                </a14:m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1"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Learning</a:t>
                </a:r>
                <a:r>
                  <a:rPr kumimoji="1"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strategy:</a:t>
                </a: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Gumbel-trick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enable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backward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propagation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hard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samples.</a:t>
                </a:r>
              </a:p>
              <a:p>
                <a:pPr marL="342900" lvl="1" indent="-3429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Sampling: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get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top-K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based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gumbel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-logits</a:t>
                </a:r>
              </a:p>
              <a:p>
                <a:pPr lvl="1" indent="0"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sup>
                        </m:sSub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sup>
                        </m:sSup>
                      </m:e>
                    </m:d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kumimoji="1"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kumimoji="1" lang="zh-CN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1" lang="en-US" altLang="zh-CN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kumimoji="1"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1"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func>
                          </m:e>
                        </m:d>
                      </m:e>
                    </m:func>
                  </m:oMath>
                </a14:m>
                <a:r>
                  <a:rPr kumimoji="1" lang="zh-CN" altLang="en-US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Uniform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kumimoji="1" lang="zh-CN" altLang="en-US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candidate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entities</a:t>
                </a:r>
              </a:p>
              <a:p>
                <a:pPr marL="342900" lvl="1" indent="-342900">
                  <a:buFont typeface="Wingdings" pitchFamily="2" charset="2"/>
                  <a:buChar char="p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Enable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backpropagation: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straight-through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estimation</a:t>
                </a:r>
              </a:p>
              <a:p>
                <a:pPr marL="914400" lvl="2" indent="0">
                  <a:buNone/>
                </a:pPr>
                <a:r>
                  <a:rPr kumimoji="1" lang="en-US" altLang="zh-CN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kumimoji="1"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grad</m:t>
                        </m:r>
                        <m:d>
                          <m:dPr>
                            <m:ctrlP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kumimoji="1"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sup>
                            </m:sSup>
                            <m: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kumimoji="1"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sup>
                        </m:s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selected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entities</a:t>
                </a:r>
                <a:endParaRPr kumimoji="1"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文本框 157">
                <a:extLst>
                  <a:ext uri="{FF2B5EF4-FFF2-40B4-BE49-F238E27FC236}">
                    <a16:creationId xmlns:a16="http://schemas.microsoft.com/office/drawing/2014/main" id="{5BC553DC-F74B-1A4D-8DFB-E38F3C32A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000" y="18287263"/>
                <a:ext cx="9187539" cy="3579185"/>
              </a:xfrm>
              <a:prstGeom prst="rect">
                <a:avLst/>
              </a:prstGeom>
              <a:blipFill>
                <a:blip r:embed="rId21"/>
                <a:stretch>
                  <a:fillRect l="-690" t="-1064" b="-177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9" name="图片 158">
            <a:extLst>
              <a:ext uri="{FF2B5EF4-FFF2-40B4-BE49-F238E27FC236}">
                <a16:creationId xmlns:a16="http://schemas.microsoft.com/office/drawing/2014/main" id="{64376C81-19D4-BA43-83C9-39B0B55303B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690732" y="19317120"/>
            <a:ext cx="5541992" cy="603305"/>
          </a:xfrm>
          <a:prstGeom prst="rect">
            <a:avLst/>
          </a:prstGeom>
        </p:spPr>
      </p:pic>
      <p:pic>
        <p:nvPicPr>
          <p:cNvPr id="160" name="图片 159">
            <a:extLst>
              <a:ext uri="{FF2B5EF4-FFF2-40B4-BE49-F238E27FC236}">
                <a16:creationId xmlns:a16="http://schemas.microsoft.com/office/drawing/2014/main" id="{706AF702-EED5-4B47-BC60-03D9BEB965F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876883" y="10429335"/>
            <a:ext cx="8991758" cy="2695032"/>
          </a:xfrm>
          <a:prstGeom prst="rect">
            <a:avLst/>
          </a:prstGeom>
        </p:spPr>
      </p:pic>
      <p:pic>
        <p:nvPicPr>
          <p:cNvPr id="161" name="图片 160">
            <a:extLst>
              <a:ext uri="{FF2B5EF4-FFF2-40B4-BE49-F238E27FC236}">
                <a16:creationId xmlns:a16="http://schemas.microsoft.com/office/drawing/2014/main" id="{803030CE-7D0F-6946-92F8-11D15E7F784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748930" y="13631185"/>
            <a:ext cx="9413163" cy="2237912"/>
          </a:xfrm>
          <a:prstGeom prst="rect">
            <a:avLst/>
          </a:prstGeom>
        </p:spPr>
      </p:pic>
      <p:sp>
        <p:nvSpPr>
          <p:cNvPr id="162" name="文本框 161">
            <a:extLst>
              <a:ext uri="{FF2B5EF4-FFF2-40B4-BE49-F238E27FC236}">
                <a16:creationId xmlns:a16="http://schemas.microsoft.com/office/drawing/2014/main" id="{E376C52B-302F-564E-8AA3-863D2A81027F}"/>
              </a:ext>
            </a:extLst>
          </p:cNvPr>
          <p:cNvSpPr txBox="1"/>
          <p:nvPr/>
        </p:nvSpPr>
        <p:spPr>
          <a:xfrm>
            <a:off x="22890319" y="10046615"/>
            <a:ext cx="445876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transductive</a:t>
            </a:r>
            <a:r>
              <a:rPr lang="en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setting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A5D050DF-7DFB-AC4A-A06F-27DC71C5B9E6}"/>
              </a:ext>
            </a:extLst>
          </p:cNvPr>
          <p:cNvSpPr txBox="1"/>
          <p:nvPr/>
        </p:nvSpPr>
        <p:spPr>
          <a:xfrm>
            <a:off x="22857069" y="13242071"/>
            <a:ext cx="445876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inductive</a:t>
            </a:r>
            <a:r>
              <a:rPr lang="en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setting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" name="图片 163">
            <a:extLst>
              <a:ext uri="{FF2B5EF4-FFF2-40B4-BE49-F238E27FC236}">
                <a16:creationId xmlns:a16="http://schemas.microsoft.com/office/drawing/2014/main" id="{9DC3B8BC-4FEC-D048-8321-E021C03A67C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831398" y="16834965"/>
            <a:ext cx="4913361" cy="4688802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66D159E8-9E28-1745-B7ED-BC2106A6856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153397" y="16906006"/>
            <a:ext cx="4142384" cy="4546721"/>
          </a:xfrm>
          <a:prstGeom prst="rect">
            <a:avLst/>
          </a:prstGeom>
        </p:spPr>
      </p:pic>
      <p:sp>
        <p:nvSpPr>
          <p:cNvPr id="166" name="文本框 165">
            <a:extLst>
              <a:ext uri="{FF2B5EF4-FFF2-40B4-BE49-F238E27FC236}">
                <a16:creationId xmlns:a16="http://schemas.microsoft.com/office/drawing/2014/main" id="{EB490DB1-EE52-0C4A-B3C8-324C1318EE00}"/>
              </a:ext>
            </a:extLst>
          </p:cNvPr>
          <p:cNvSpPr txBox="1"/>
          <p:nvPr/>
        </p:nvSpPr>
        <p:spPr>
          <a:xfrm>
            <a:off x="23187214" y="16070098"/>
            <a:ext cx="387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Heatmaps of relation type ratios </a:t>
            </a:r>
          </a:p>
          <a:p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propagation path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280C7E92-2122-C84F-9D14-0D591C1B9E00}"/>
              </a:ext>
            </a:extLst>
          </p:cNvPr>
          <p:cNvSpPr txBox="1"/>
          <p:nvPr/>
        </p:nvSpPr>
        <p:spPr>
          <a:xfrm>
            <a:off x="28136783" y="16070098"/>
            <a:ext cx="3482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Exemplar propagation paths </a:t>
            </a:r>
          </a:p>
          <a:p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FB15k237-v1 dataset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268A8A17-BEBF-D644-93AD-AEE11BFA0B60}"/>
              </a:ext>
            </a:extLst>
          </p:cNvPr>
          <p:cNvSpPr txBox="1"/>
          <p:nvPr/>
        </p:nvSpPr>
        <p:spPr>
          <a:xfrm>
            <a:off x="28828181" y="21487603"/>
            <a:ext cx="35359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connection-preserving</a:t>
            </a:r>
            <a:endParaRPr kumimoji="1"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3AAE9DE6-1776-784C-A68B-8DA9064AB8C9}"/>
              </a:ext>
            </a:extLst>
          </p:cNvPr>
          <p:cNvSpPr txBox="1"/>
          <p:nvPr/>
        </p:nvSpPr>
        <p:spPr>
          <a:xfrm>
            <a:off x="24140516" y="21527138"/>
            <a:ext cx="1891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semantic-aware</a:t>
            </a:r>
            <a:endParaRPr kumimoji="1"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标题 1">
            <a:extLst>
              <a:ext uri="{FF2B5EF4-FFF2-40B4-BE49-F238E27FC236}">
                <a16:creationId xmlns:a16="http://schemas.microsoft.com/office/drawing/2014/main" id="{7532C6C3-7337-3842-9DA1-989214BBF3AA}"/>
              </a:ext>
            </a:extLst>
          </p:cNvPr>
          <p:cNvSpPr txBox="1">
            <a:spLocks/>
          </p:cNvSpPr>
          <p:nvPr/>
        </p:nvSpPr>
        <p:spPr>
          <a:xfrm>
            <a:off x="22879483" y="3552455"/>
            <a:ext cx="9187539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kumimoji="0" lang="en-US" altLang="zh-CN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An</a:t>
            </a:r>
            <a:r>
              <a:rPr kumimoji="0" lang="zh-CN" altLang="en-US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altLang="zh-CN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overall</a:t>
            </a:r>
            <a:r>
              <a:rPr kumimoji="0" lang="zh-CN" altLang="en-US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altLang="zh-CN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comparison</a:t>
            </a:r>
            <a:r>
              <a:rPr kumimoji="0" lang="zh-CN" altLang="en-US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altLang="zh-CN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with</a:t>
            </a:r>
            <a:r>
              <a:rPr kumimoji="0" lang="zh-CN" altLang="en-US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endParaRPr kumimoji="0" lang="en-US" altLang="zh-CN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ctr"/>
            <a:r>
              <a:rPr kumimoji="0" lang="en-US" altLang="zh-CN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existing</a:t>
            </a:r>
            <a:r>
              <a:rPr kumimoji="0" lang="zh-CN" altLang="en-US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altLang="zh-CN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propagation</a:t>
            </a:r>
            <a:r>
              <a:rPr kumimoji="0" lang="zh-CN" altLang="en-US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altLang="zh-CN" sz="4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schemes</a:t>
            </a:r>
            <a:endParaRPr kumimoji="0" lang="zh-CN" altLang="en-US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DB0108-347D-E449-B228-34D714621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99" y="997050"/>
            <a:ext cx="1855537" cy="185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36D744-1CCD-0C43-A10C-B67CC4AC6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47" y="996351"/>
            <a:ext cx="1855537" cy="185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文本框 170">
            <a:extLst>
              <a:ext uri="{FF2B5EF4-FFF2-40B4-BE49-F238E27FC236}">
                <a16:creationId xmlns:a16="http://schemas.microsoft.com/office/drawing/2014/main" id="{D89718FB-7561-C046-A300-430CAD6648B5}"/>
              </a:ext>
            </a:extLst>
          </p:cNvPr>
          <p:cNvSpPr txBox="1"/>
          <p:nvPr/>
        </p:nvSpPr>
        <p:spPr>
          <a:xfrm>
            <a:off x="1387842" y="324402"/>
            <a:ext cx="114390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Paper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CA044F8C-6436-864A-B4D1-ACFC5406ECEC}"/>
              </a:ext>
            </a:extLst>
          </p:cNvPr>
          <p:cNvSpPr txBox="1"/>
          <p:nvPr/>
        </p:nvSpPr>
        <p:spPr>
          <a:xfrm>
            <a:off x="3537093" y="327406"/>
            <a:ext cx="106695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Code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52C36C-EDE5-05A5-6A0E-80BF59E103EE}"/>
              </a:ext>
            </a:extLst>
          </p:cNvPr>
          <p:cNvSpPr txBox="1"/>
          <p:nvPr/>
        </p:nvSpPr>
        <p:spPr>
          <a:xfrm>
            <a:off x="23929182" y="8188455"/>
            <a:ext cx="716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 err="1"/>
              <a:t>Adaprop</a:t>
            </a:r>
            <a:r>
              <a:rPr kumimoji="1" lang="en-US" altLang="zh-CN" sz="1800" dirty="0"/>
              <a:t> achieves</a:t>
            </a:r>
            <a:r>
              <a:rPr kumimoji="1" lang="zh-CN" altLang="en-US" sz="1800" dirty="0"/>
              <a:t> </a:t>
            </a:r>
            <a:r>
              <a:rPr kumimoji="1" lang="en-US" altLang="zh-CN" sz="1800" dirty="0">
                <a:solidFill>
                  <a:srgbClr val="0070C0"/>
                </a:solidFill>
              </a:rPr>
              <a:t>smaller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complexity,</a:t>
            </a:r>
            <a:r>
              <a:rPr kumimoji="1" lang="zh-CN" altLang="en-US" sz="1800" dirty="0"/>
              <a:t> </a:t>
            </a:r>
            <a:r>
              <a:rPr kumimoji="1" lang="en-US" altLang="zh-CN" sz="1800" dirty="0">
                <a:solidFill>
                  <a:srgbClr val="0070C0"/>
                </a:solidFill>
              </a:rPr>
              <a:t>deeper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steps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and</a:t>
            </a:r>
            <a:r>
              <a:rPr kumimoji="1" lang="zh-CN" altLang="en-US" sz="1800" dirty="0"/>
              <a:t> </a:t>
            </a:r>
            <a:r>
              <a:rPr kumimoji="1" lang="en-US" altLang="zh-CN" sz="1800" dirty="0">
                <a:solidFill>
                  <a:srgbClr val="0070C0"/>
                </a:solidFill>
              </a:rPr>
              <a:t>query-dependent</a:t>
            </a:r>
            <a:r>
              <a:rPr kumimoji="1" lang="en-US" altLang="zh-CN" sz="1800" dirty="0"/>
              <a:t>.</a:t>
            </a:r>
            <a:endParaRPr kumimoji="1" lang="zh-CN" altLang="en-US" sz="1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B9516F0-280E-A3B1-D33F-5826B9AD6DD6}"/>
              </a:ext>
            </a:extLst>
          </p:cNvPr>
          <p:cNvSpPr txBox="1"/>
          <p:nvPr/>
        </p:nvSpPr>
        <p:spPr>
          <a:xfrm>
            <a:off x="6130463" y="3010540"/>
            <a:ext cx="773544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Contact</a:t>
            </a: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 </a:t>
            </a:r>
            <a:r>
              <a:rPr lang="en-US" altLang="zh-CN" sz="2000" dirty="0"/>
              <a:t>zhangyongqi@4paradigm.com</a:t>
            </a:r>
            <a:r>
              <a:rPr kumimoji="1" lang="en-US" altLang="zh-CN" sz="2000" dirty="0"/>
              <a:t>,</a:t>
            </a:r>
            <a:r>
              <a:rPr kumimoji="1" lang="zh-CN" altLang="en-US" sz="2000" dirty="0"/>
              <a:t>   </a:t>
            </a:r>
            <a:r>
              <a:rPr kumimoji="1" lang="en-US" altLang="zh-CN" sz="2000" dirty="0"/>
              <a:t>cszkzhou@comp.hkbu.edu.hk</a:t>
            </a:r>
            <a:r>
              <a:rPr kumimoji="1" lang="zh-CN" altLang="en-US" sz="2000" dirty="0"/>
              <a:t> 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1F96F7-0116-CC4D-9C73-3273C259C5C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987350" y="14552621"/>
            <a:ext cx="8906508" cy="17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958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1">
            <a:extLst>
              <a:ext uri="{FF2B5EF4-FFF2-40B4-BE49-F238E27FC236}">
                <a16:creationId xmlns:a16="http://schemas.microsoft.com/office/drawing/2014/main" id="{5527FAC6-141E-5427-0EBF-D9ACF259D829}"/>
              </a:ext>
            </a:extLst>
          </p:cNvPr>
          <p:cNvSpPr txBox="1">
            <a:spLocks/>
          </p:cNvSpPr>
          <p:nvPr/>
        </p:nvSpPr>
        <p:spPr>
          <a:xfrm>
            <a:off x="941486" y="3494384"/>
            <a:ext cx="9187539" cy="127052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Problem:</a:t>
            </a: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5"/>
          <p:cNvSpPr txBox="1"/>
          <p:nvPr/>
        </p:nvSpPr>
        <p:spPr>
          <a:xfrm>
            <a:off x="11049851" y="314205"/>
            <a:ext cx="9683640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5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Combating Bilateral Edge Noise </a:t>
            </a:r>
          </a:p>
          <a:p>
            <a:pPr algn="ctr"/>
            <a:r>
              <a:rPr lang="en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Robust Link Prediction</a:t>
            </a:r>
          </a:p>
          <a:p>
            <a:pPr algn="ctr"/>
            <a:r>
              <a:rPr lang="en" altLang="zh-CN" sz="28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Zhanke Zhou, </a:t>
            </a:r>
            <a:r>
              <a:rPr lang="en" altLang="zh-CN" sz="2800" dirty="0" err="1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Jiangchao</a:t>
            </a:r>
            <a:r>
              <a:rPr lang="en" altLang="zh-CN" sz="28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Yao, </a:t>
            </a:r>
            <a:r>
              <a:rPr lang="en" altLang="zh-CN" sz="2800" dirty="0" err="1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Jiaxu</a:t>
            </a:r>
            <a:r>
              <a:rPr lang="en" altLang="zh-CN" sz="28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Liu, </a:t>
            </a:r>
            <a:r>
              <a:rPr lang="en" altLang="zh-CN" sz="2800" dirty="0" err="1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Xiawei</a:t>
            </a:r>
            <a:r>
              <a:rPr lang="en" altLang="zh-CN" sz="28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Guo, </a:t>
            </a:r>
          </a:p>
          <a:p>
            <a:pPr algn="ctr"/>
            <a:r>
              <a:rPr lang="en" altLang="zh-CN" sz="2800" dirty="0">
                <a:solidFill>
                  <a:srgbClr val="3142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Quanming Yao, Li He, Liang Wang, Bo Zheng, Bo Han</a:t>
            </a:r>
            <a:endParaRPr lang="en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DE7F1F4-DDAD-6349-B94B-E9767FBDE0B6}"/>
              </a:ext>
            </a:extLst>
          </p:cNvPr>
          <p:cNvCxnSpPr/>
          <p:nvPr/>
        </p:nvCxnSpPr>
        <p:spPr>
          <a:xfrm>
            <a:off x="136073" y="3114281"/>
            <a:ext cx="32657059" cy="12204"/>
          </a:xfrm>
          <a:prstGeom prst="line">
            <a:avLst/>
          </a:prstGeom>
          <a:ln>
            <a:solidFill>
              <a:srgbClr val="9187A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6" descr="Hong Kong Baptist University in China : Reviews &amp; Rankings | Student  Reviews &amp; University Rankings EDUopinions">
            <a:extLst>
              <a:ext uri="{FF2B5EF4-FFF2-40B4-BE49-F238E27FC236}">
                <a16:creationId xmlns:a16="http://schemas.microsoft.com/office/drawing/2014/main" id="{7AD96227-4451-6441-855A-9F2A9E9A9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1" b="29898"/>
          <a:stretch/>
        </p:blipFill>
        <p:spPr bwMode="auto">
          <a:xfrm>
            <a:off x="21429068" y="137715"/>
            <a:ext cx="5121681" cy="14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nternational Scholarship Programs at Tsinghua University 2019, China">
            <a:extLst>
              <a:ext uri="{FF2B5EF4-FFF2-40B4-BE49-F238E27FC236}">
                <a16:creationId xmlns:a16="http://schemas.microsoft.com/office/drawing/2014/main" id="{771DE953-73CC-7048-97C6-7F16F91AC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16561" r="8837" b="16365"/>
          <a:stretch/>
        </p:blipFill>
        <p:spPr bwMode="auto">
          <a:xfrm>
            <a:off x="21470307" y="1699824"/>
            <a:ext cx="3207715" cy="1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标题 1">
            <a:extLst>
              <a:ext uri="{FF2B5EF4-FFF2-40B4-BE49-F238E27FC236}">
                <a16:creationId xmlns:a16="http://schemas.microsoft.com/office/drawing/2014/main" id="{76635771-3CEF-1440-8952-43C80EF96B2B}"/>
              </a:ext>
            </a:extLst>
          </p:cNvPr>
          <p:cNvSpPr txBox="1">
            <a:spLocks/>
          </p:cNvSpPr>
          <p:nvPr/>
        </p:nvSpPr>
        <p:spPr>
          <a:xfrm>
            <a:off x="11733215" y="3518061"/>
            <a:ext cx="9187539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Method:</a:t>
            </a: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Bottleneck</a:t>
            </a:r>
            <a:endParaRPr kumimoji="1"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D89718FB-7561-C046-A300-430CAD6648B5}"/>
              </a:ext>
            </a:extLst>
          </p:cNvPr>
          <p:cNvSpPr txBox="1"/>
          <p:nvPr/>
        </p:nvSpPr>
        <p:spPr>
          <a:xfrm>
            <a:off x="29806150" y="718012"/>
            <a:ext cx="271484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Paper</a:t>
            </a:r>
            <a:r>
              <a: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   </a:t>
            </a: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Code</a:t>
            </a:r>
            <a:r>
              <a: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F6B2A607-F9AB-E24B-AA29-B3E1D289E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72" b="42323"/>
          <a:stretch/>
        </p:blipFill>
        <p:spPr>
          <a:xfrm>
            <a:off x="26512585" y="168195"/>
            <a:ext cx="2814833" cy="1379408"/>
          </a:xfrm>
          <a:prstGeom prst="rect">
            <a:avLst/>
          </a:prstGeom>
        </p:spPr>
      </p:pic>
      <p:pic>
        <p:nvPicPr>
          <p:cNvPr id="5" name="Picture 2" descr="Shanghai Jiao Tong University - APRU">
            <a:extLst>
              <a:ext uri="{FF2B5EF4-FFF2-40B4-BE49-F238E27FC236}">
                <a16:creationId xmlns:a16="http://schemas.microsoft.com/office/drawing/2014/main" id="{0AA5B586-5B76-884B-ADE0-852D58C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56" y="1492966"/>
            <a:ext cx="4857806" cy="159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1B14DBF-C459-F242-9449-52B986B8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252" y="1376750"/>
            <a:ext cx="1355505" cy="135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85DCEA7-B101-2C4E-9B57-74B86E37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761" y="1356218"/>
            <a:ext cx="1371594" cy="137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Missing Link Prediction using Common Neighbor and Centrality based  Parameterized Algorithm | Scientific Reports">
            <a:extLst>
              <a:ext uri="{FF2B5EF4-FFF2-40B4-BE49-F238E27FC236}">
                <a16:creationId xmlns:a16="http://schemas.microsoft.com/office/drawing/2014/main" id="{1AE0E221-280F-0543-BEA6-09E46AC7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76" y="5062289"/>
            <a:ext cx="4503499" cy="227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BC191EA-A91A-C247-9A86-6B1FF92BFA69}"/>
              </a:ext>
            </a:extLst>
          </p:cNvPr>
          <p:cNvSpPr txBox="1"/>
          <p:nvPr/>
        </p:nvSpPr>
        <p:spPr>
          <a:xfrm>
            <a:off x="5889482" y="5683611"/>
            <a:ext cx="390747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文本框 220">
            <a:extLst>
              <a:ext uri="{FF2B5EF4-FFF2-40B4-BE49-F238E27FC236}">
                <a16:creationId xmlns:a16="http://schemas.microsoft.com/office/drawing/2014/main" id="{D262D16D-9CF8-AB40-A537-C83C6A0D1A89}"/>
              </a:ext>
            </a:extLst>
          </p:cNvPr>
          <p:cNvSpPr txBox="1"/>
          <p:nvPr/>
        </p:nvSpPr>
        <p:spPr>
          <a:xfrm>
            <a:off x="976366" y="8213009"/>
            <a:ext cx="936185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Existing graph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benchmarks</a:t>
            </a:r>
            <a:r>
              <a:rPr lang="en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r>
              <a:rPr lang="en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clean</a:t>
            </a:r>
            <a:r>
              <a:rPr lang="en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kumimoji="1" lang="en-US" altLang="zh-CN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predictive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kinds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split)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2" name="图片 221">
            <a:extLst>
              <a:ext uri="{FF2B5EF4-FFF2-40B4-BE49-F238E27FC236}">
                <a16:creationId xmlns:a16="http://schemas.microsoft.com/office/drawing/2014/main" id="{FD38187D-04A2-C743-982D-75B6EEDE80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7175" y="10322701"/>
            <a:ext cx="9387989" cy="2553533"/>
          </a:xfrm>
          <a:prstGeom prst="rect">
            <a:avLst/>
          </a:prstGeom>
        </p:spPr>
      </p:pic>
      <p:sp>
        <p:nvSpPr>
          <p:cNvPr id="223" name="文本框 222">
            <a:extLst>
              <a:ext uri="{FF2B5EF4-FFF2-40B4-BE49-F238E27FC236}">
                <a16:creationId xmlns:a16="http://schemas.microsoft.com/office/drawing/2014/main" id="{716ECA3D-C8E4-4E49-9A0B-1109E5B42FC4}"/>
              </a:ext>
            </a:extLst>
          </p:cNvPr>
          <p:cNvSpPr txBox="1"/>
          <p:nvPr/>
        </p:nvSpPr>
        <p:spPr>
          <a:xfrm>
            <a:off x="2415455" y="12975741"/>
            <a:ext cx="7032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kind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noise”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4" name="肘形连接符 223">
            <a:extLst>
              <a:ext uri="{FF2B5EF4-FFF2-40B4-BE49-F238E27FC236}">
                <a16:creationId xmlns:a16="http://schemas.microsoft.com/office/drawing/2014/main" id="{547A4B39-9BDC-7C4D-ABF3-FD6989CC484D}"/>
              </a:ext>
            </a:extLst>
          </p:cNvPr>
          <p:cNvCxnSpPr>
            <a:stCxn id="223" idx="1"/>
          </p:cNvCxnSpPr>
          <p:nvPr/>
        </p:nvCxnSpPr>
        <p:spPr>
          <a:xfrm rot="10800000">
            <a:off x="2017047" y="12267642"/>
            <a:ext cx="398409" cy="938933"/>
          </a:xfrm>
          <a:prstGeom prst="bentConnector2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肘形连接符 224">
            <a:extLst>
              <a:ext uri="{FF2B5EF4-FFF2-40B4-BE49-F238E27FC236}">
                <a16:creationId xmlns:a16="http://schemas.microsoft.com/office/drawing/2014/main" id="{4D5BB63A-DD43-6746-87AD-B0BED3A89B98}"/>
              </a:ext>
            </a:extLst>
          </p:cNvPr>
          <p:cNvCxnSpPr>
            <a:cxnSpLocks/>
            <a:stCxn id="223" idx="3"/>
          </p:cNvCxnSpPr>
          <p:nvPr/>
        </p:nvCxnSpPr>
        <p:spPr>
          <a:xfrm flipV="1">
            <a:off x="9448149" y="12301002"/>
            <a:ext cx="110324" cy="905572"/>
          </a:xfrm>
          <a:prstGeom prst="bentConnector2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文本框 7">
            <a:extLst>
              <a:ext uri="{FF2B5EF4-FFF2-40B4-BE49-F238E27FC236}">
                <a16:creationId xmlns:a16="http://schemas.microsoft.com/office/drawing/2014/main" id="{DA7874CD-95CD-BD47-B91D-9E5FCAF0F140}"/>
              </a:ext>
            </a:extLst>
          </p:cNvPr>
          <p:cNvSpPr txBox="1"/>
          <p:nvPr/>
        </p:nvSpPr>
        <p:spPr>
          <a:xfrm>
            <a:off x="1042710" y="20523347"/>
            <a:ext cx="966803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How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improve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robustness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GNNs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under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edge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noise?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🤔</a:t>
            </a:r>
          </a:p>
        </p:txBody>
      </p:sp>
      <p:pic>
        <p:nvPicPr>
          <p:cNvPr id="228" name="图片 227">
            <a:extLst>
              <a:ext uri="{FF2B5EF4-FFF2-40B4-BE49-F238E27FC236}">
                <a16:creationId xmlns:a16="http://schemas.microsoft.com/office/drawing/2014/main" id="{D6D87B89-7659-F64E-AA27-9AA325C0D7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658" y="13710621"/>
            <a:ext cx="9187539" cy="2034224"/>
          </a:xfrm>
          <a:prstGeom prst="rect">
            <a:avLst/>
          </a:prstGeom>
          <a:noFill/>
          <a:ln w="25400">
            <a:noFill/>
            <a:prstDash val="dash"/>
          </a:ln>
        </p:spPr>
      </p:pic>
      <p:pic>
        <p:nvPicPr>
          <p:cNvPr id="229" name="图片 228">
            <a:extLst>
              <a:ext uri="{FF2B5EF4-FFF2-40B4-BE49-F238E27FC236}">
                <a16:creationId xmlns:a16="http://schemas.microsoft.com/office/drawing/2014/main" id="{0111CBD0-A5F4-7242-ABD9-183371249D1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323" t="3491" r="5216" b="28918"/>
          <a:stretch/>
        </p:blipFill>
        <p:spPr>
          <a:xfrm>
            <a:off x="4979286" y="17228554"/>
            <a:ext cx="5191365" cy="2723879"/>
          </a:xfrm>
          <a:prstGeom prst="rect">
            <a:avLst/>
          </a:prstGeom>
        </p:spPr>
      </p:pic>
      <p:pic>
        <p:nvPicPr>
          <p:cNvPr id="230" name="图片 229">
            <a:extLst>
              <a:ext uri="{FF2B5EF4-FFF2-40B4-BE49-F238E27FC236}">
                <a16:creationId xmlns:a16="http://schemas.microsoft.com/office/drawing/2014/main" id="{A3634940-09EC-5E45-BD52-E29F89DDE4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366" y="17228554"/>
            <a:ext cx="3961253" cy="2774996"/>
          </a:xfrm>
          <a:prstGeom prst="rect">
            <a:avLst/>
          </a:prstGeom>
        </p:spPr>
      </p:pic>
      <p:cxnSp>
        <p:nvCxnSpPr>
          <p:cNvPr id="231" name="直线箭头连接符 230">
            <a:extLst>
              <a:ext uri="{FF2B5EF4-FFF2-40B4-BE49-F238E27FC236}">
                <a16:creationId xmlns:a16="http://schemas.microsoft.com/office/drawing/2014/main" id="{92E58943-C932-1E4B-9469-8CC20EA46CBA}"/>
              </a:ext>
            </a:extLst>
          </p:cNvPr>
          <p:cNvCxnSpPr>
            <a:cxnSpLocks/>
          </p:cNvCxnSpPr>
          <p:nvPr/>
        </p:nvCxnSpPr>
        <p:spPr>
          <a:xfrm>
            <a:off x="1440561" y="18645328"/>
            <a:ext cx="3517891" cy="119291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文本框 231">
            <a:extLst>
              <a:ext uri="{FF2B5EF4-FFF2-40B4-BE49-F238E27FC236}">
                <a16:creationId xmlns:a16="http://schemas.microsoft.com/office/drawing/2014/main" id="{7B21C43B-2CE0-E047-B745-0482B45B93BB}"/>
              </a:ext>
            </a:extLst>
          </p:cNvPr>
          <p:cNvSpPr txBox="1"/>
          <p:nvPr/>
        </p:nvSpPr>
        <p:spPr>
          <a:xfrm>
            <a:off x="2625003" y="19884414"/>
            <a:ext cx="258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文本框 232">
            <a:extLst>
              <a:ext uri="{FF2B5EF4-FFF2-40B4-BE49-F238E27FC236}">
                <a16:creationId xmlns:a16="http://schemas.microsoft.com/office/drawing/2014/main" id="{2761BE68-4D0F-1846-83C7-6807CD696678}"/>
              </a:ext>
            </a:extLst>
          </p:cNvPr>
          <p:cNvSpPr txBox="1"/>
          <p:nvPr/>
        </p:nvSpPr>
        <p:spPr>
          <a:xfrm>
            <a:off x="6782784" y="19886909"/>
            <a:ext cx="351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collapse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4" name="直线箭头连接符 233">
            <a:extLst>
              <a:ext uri="{FF2B5EF4-FFF2-40B4-BE49-F238E27FC236}">
                <a16:creationId xmlns:a16="http://schemas.microsoft.com/office/drawing/2014/main" id="{1AE3D078-B550-F244-A4ED-E59B165C400E}"/>
              </a:ext>
            </a:extLst>
          </p:cNvPr>
          <p:cNvCxnSpPr>
            <a:cxnSpLocks/>
          </p:cNvCxnSpPr>
          <p:nvPr/>
        </p:nvCxnSpPr>
        <p:spPr>
          <a:xfrm>
            <a:off x="5097044" y="19692817"/>
            <a:ext cx="5115274" cy="2279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DF2B23D9-9423-6D4E-9ECD-1BF6AEE7010E}"/>
              </a:ext>
            </a:extLst>
          </p:cNvPr>
          <p:cNvSpPr txBox="1"/>
          <p:nvPr/>
        </p:nvSpPr>
        <p:spPr>
          <a:xfrm>
            <a:off x="906408" y="16713937"/>
            <a:ext cx="947150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leads to </a:t>
            </a:r>
            <a:r>
              <a:rPr lang="en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degradation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r>
              <a:rPr lang="zh-CN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collapse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38" name="图片 237">
            <a:extLst>
              <a:ext uri="{FF2B5EF4-FFF2-40B4-BE49-F238E27FC236}">
                <a16:creationId xmlns:a16="http://schemas.microsoft.com/office/drawing/2014/main" id="{190E8B08-B2B8-1F44-A7EE-53D568E15C5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13" r="6746" b="29670"/>
          <a:stretch/>
        </p:blipFill>
        <p:spPr>
          <a:xfrm>
            <a:off x="12696334" y="4990991"/>
            <a:ext cx="7331633" cy="3340905"/>
          </a:xfrm>
          <a:prstGeom prst="rect">
            <a:avLst/>
          </a:prstGeom>
        </p:spPr>
      </p:pic>
      <p:pic>
        <p:nvPicPr>
          <p:cNvPr id="239" name="图片 238">
            <a:extLst>
              <a:ext uri="{FF2B5EF4-FFF2-40B4-BE49-F238E27FC236}">
                <a16:creationId xmlns:a16="http://schemas.microsoft.com/office/drawing/2014/main" id="{D8D39C1B-21A6-524C-9E86-F43132401D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59443" y="8439676"/>
            <a:ext cx="4964948" cy="488186"/>
          </a:xfrm>
          <a:prstGeom prst="rect">
            <a:avLst/>
          </a:prstGeom>
        </p:spPr>
      </p:pic>
      <p:pic>
        <p:nvPicPr>
          <p:cNvPr id="241" name="图片 240">
            <a:extLst>
              <a:ext uri="{FF2B5EF4-FFF2-40B4-BE49-F238E27FC236}">
                <a16:creationId xmlns:a16="http://schemas.microsoft.com/office/drawing/2014/main" id="{6A1B9C6E-CCD6-5F46-965A-834C02E1CA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85965" y="10841900"/>
            <a:ext cx="9152370" cy="2237247"/>
          </a:xfrm>
          <a:prstGeom prst="rect">
            <a:avLst/>
          </a:prstGeom>
          <a:ln w="19050">
            <a:noFill/>
          </a:ln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2B98860C-4721-BF4F-BDC5-08F630DD26D4}"/>
              </a:ext>
            </a:extLst>
          </p:cNvPr>
          <p:cNvSpPr txBox="1"/>
          <p:nvPr/>
        </p:nvSpPr>
        <p:spPr>
          <a:xfrm>
            <a:off x="11943530" y="8865841"/>
            <a:ext cx="865635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</a:t>
            </a:r>
            <a:r>
              <a:rPr lang="en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vulnerable to label noise f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label supervision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3838608-37CA-9B4F-A4A8-2C6511F1FA47}"/>
                  </a:ext>
                </a:extLst>
              </p:cNvPr>
              <p:cNvSpPr txBox="1"/>
              <p:nvPr/>
            </p:nvSpPr>
            <p:spPr>
              <a:xfrm>
                <a:off x="11823024" y="9456164"/>
                <a:ext cx="8149921" cy="12078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work,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" altLang="zh-CN" sz="24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further balance the mutual dependence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" altLang="zh-CN" sz="2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among graph topology</a:t>
                </a:r>
                <a:r>
                  <a:rPr lang="zh-CN" altLang="en-US" sz="2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" altLang="zh-CN" sz="2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target labels</a:t>
                </a:r>
                <a:r>
                  <a:rPr lang="zh-CN" altLang="en-US" sz="2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" altLang="zh-CN" sz="2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representation</a:t>
                </a:r>
                <a:r>
                  <a:rPr lang="zh-CN" altLang="en-US" sz="2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b="1" i="1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endParaRPr lang="en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build a new learning objective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RGIB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robust representation</a:t>
                </a: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3838608-37CA-9B4F-A4A8-2C6511F1F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3024" y="9456164"/>
                <a:ext cx="8149921" cy="1207829"/>
              </a:xfrm>
              <a:prstGeom prst="rect">
                <a:avLst/>
              </a:prstGeom>
              <a:blipFill>
                <a:blip r:embed="rId17"/>
                <a:stretch>
                  <a:fillRect l="-1711" t="-4167" b="-1145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2" name="标题 1">
            <a:extLst>
              <a:ext uri="{FF2B5EF4-FFF2-40B4-BE49-F238E27FC236}">
                <a16:creationId xmlns:a16="http://schemas.microsoft.com/office/drawing/2014/main" id="{5C0D313D-BDE5-7B4F-B40A-1F978537C16E}"/>
              </a:ext>
            </a:extLst>
          </p:cNvPr>
          <p:cNvSpPr txBox="1">
            <a:spLocks/>
          </p:cNvSpPr>
          <p:nvPr/>
        </p:nvSpPr>
        <p:spPr>
          <a:xfrm>
            <a:off x="22880267" y="3518061"/>
            <a:ext cx="9187539" cy="12667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731556" marR="0" indent="-731556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4400" b="0" i="0" u="none" strike="noStrike" kern="120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319804" marR="0" indent="-85669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3943547" marR="0" indent="-1017321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531594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699470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845782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9920933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1384047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2847160" marR="0" indent="-1142255" algn="l" defTabSz="2926226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89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文本框 242">
            <a:extLst>
              <a:ext uri="{FF2B5EF4-FFF2-40B4-BE49-F238E27FC236}">
                <a16:creationId xmlns:a16="http://schemas.microsoft.com/office/drawing/2014/main" id="{19BDFFFB-ADA4-544E-9EAC-E2A18C0C5783}"/>
              </a:ext>
            </a:extLst>
          </p:cNvPr>
          <p:cNvSpPr txBox="1"/>
          <p:nvPr/>
        </p:nvSpPr>
        <p:spPr>
          <a:xfrm>
            <a:off x="11719868" y="15763503"/>
            <a:ext cx="8885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RGIB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RGIB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-SSL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RGIB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-REP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图片 245">
            <a:extLst>
              <a:ext uri="{FF2B5EF4-FFF2-40B4-BE49-F238E27FC236}">
                <a16:creationId xmlns:a16="http://schemas.microsoft.com/office/drawing/2014/main" id="{AB504505-8824-674F-AC09-47F79BDB97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31300" y="14270419"/>
            <a:ext cx="9112394" cy="1479867"/>
          </a:xfrm>
          <a:prstGeom prst="rect">
            <a:avLst/>
          </a:prstGeom>
        </p:spPr>
      </p:pic>
      <p:pic>
        <p:nvPicPr>
          <p:cNvPr id="247" name="图片 246">
            <a:extLst>
              <a:ext uri="{FF2B5EF4-FFF2-40B4-BE49-F238E27FC236}">
                <a16:creationId xmlns:a16="http://schemas.microsoft.com/office/drawing/2014/main" id="{96AA8CC5-DD48-2342-A9A3-7C3B055B8F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42764" y="16308147"/>
            <a:ext cx="9187539" cy="864419"/>
          </a:xfrm>
          <a:prstGeom prst="rect">
            <a:avLst/>
          </a:prstGeom>
        </p:spPr>
      </p:pic>
      <p:pic>
        <p:nvPicPr>
          <p:cNvPr id="248" name="图片 247">
            <a:extLst>
              <a:ext uri="{FF2B5EF4-FFF2-40B4-BE49-F238E27FC236}">
                <a16:creationId xmlns:a16="http://schemas.microsoft.com/office/drawing/2014/main" id="{07F0E589-779F-1142-A315-64A3779B7A3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73088" y="18715337"/>
            <a:ext cx="7116492" cy="848407"/>
          </a:xfrm>
          <a:prstGeom prst="rect">
            <a:avLst/>
          </a:prstGeom>
        </p:spPr>
      </p:pic>
      <p:pic>
        <p:nvPicPr>
          <p:cNvPr id="249" name="图片 248">
            <a:extLst>
              <a:ext uri="{FF2B5EF4-FFF2-40B4-BE49-F238E27FC236}">
                <a16:creationId xmlns:a16="http://schemas.microsoft.com/office/drawing/2014/main" id="{1BABEBCB-056A-7648-8C44-1E20A1A57C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880268" y="5340903"/>
            <a:ext cx="9187539" cy="3001644"/>
          </a:xfrm>
          <a:prstGeom prst="rect">
            <a:avLst/>
          </a:prstGeom>
        </p:spPr>
      </p:pic>
      <p:pic>
        <p:nvPicPr>
          <p:cNvPr id="250" name="图片 249">
            <a:extLst>
              <a:ext uri="{FF2B5EF4-FFF2-40B4-BE49-F238E27FC236}">
                <a16:creationId xmlns:a16="http://schemas.microsoft.com/office/drawing/2014/main" id="{4B7F6906-1A17-1348-875E-D38F2BBE8E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80268" y="15036133"/>
            <a:ext cx="9387988" cy="3537684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4DBD482E-1F8A-2B44-9758-843A73CAB255}"/>
              </a:ext>
            </a:extLst>
          </p:cNvPr>
          <p:cNvSpPr txBox="1"/>
          <p:nvPr/>
        </p:nvSpPr>
        <p:spPr>
          <a:xfrm>
            <a:off x="22913911" y="14655257"/>
            <a:ext cx="861710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graph representation has obvious improvement in distribution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文本框 250">
            <a:extLst>
              <a:ext uri="{FF2B5EF4-FFF2-40B4-BE49-F238E27FC236}">
                <a16:creationId xmlns:a16="http://schemas.microsoft.com/office/drawing/2014/main" id="{B293F808-1D22-734D-8EE7-F6B9FE200A3C}"/>
              </a:ext>
            </a:extLst>
          </p:cNvPr>
          <p:cNvSpPr txBox="1"/>
          <p:nvPr/>
        </p:nvSpPr>
        <p:spPr>
          <a:xfrm>
            <a:off x="22961942" y="4995437"/>
            <a:ext cx="877098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GIB 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performs</a:t>
            </a:r>
            <a:r>
              <a:rPr lang="en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best in all six datasets under the bilateral noise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文本框 251">
            <a:extLst>
              <a:ext uri="{FF2B5EF4-FFF2-40B4-BE49-F238E27FC236}">
                <a16:creationId xmlns:a16="http://schemas.microsoft.com/office/drawing/2014/main" id="{E8DCD298-02A9-7F4B-9A63-0AECE1AB9B5A}"/>
              </a:ext>
            </a:extLst>
          </p:cNvPr>
          <p:cNvSpPr txBox="1"/>
          <p:nvPr/>
        </p:nvSpPr>
        <p:spPr>
          <a:xfrm>
            <a:off x="11601664" y="17079070"/>
            <a:ext cx="9867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RGIB-SSL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optimizes the representation with 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self-supervised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achieve a 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tractable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MI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 a uniformity term and an alignment term with graph augmentation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 the contrastive learning technique and contrast pair of samples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4E73F-038D-094B-8C59-6AF13A119BF8}"/>
                  </a:ext>
                </a:extLst>
              </p:cNvPr>
              <p:cNvSpPr txBox="1"/>
              <p:nvPr/>
            </p:nvSpPr>
            <p:spPr>
              <a:xfrm>
                <a:off x="11641909" y="19541745"/>
                <a:ext cx="9549022" cy="1584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r>
                  <a:rPr lang="en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RGIB-REP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purif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ies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noisy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:r>
                  <a:rPr lang="en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reparameterization mechanism</a:t>
                </a:r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atent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2400" b="1" i="1" dirty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2400" b="1" i="1" dirty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clean signals extracted from noisy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I</m:t>
                    </m:r>
                    <m:d>
                      <m:d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</a:rPr>
                          <m:t>𝑯</m:t>
                        </m:r>
                        <m:r>
                          <a:rPr lang="en-US" altLang="zh-CN" sz="2400" b="0" i="0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" altLang="zh-CN" sz="2400" b="1" i="1" dirty="0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measures the supervised signals with selected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2400" b="1" i="1" dirty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2400" b="1" i="1" dirty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;</m:t>
                    </m:r>
                    <m:acc>
                      <m:accPr>
                        <m:chr m:val="̃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2400" b="1" i="1" dirty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;</m:t>
                    </m:r>
                    <m:acc>
                      <m:accPr>
                        <m:chr m:val="̃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help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select the clean information from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noisy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4E73F-038D-094B-8C59-6AF13A119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909" y="19541745"/>
                <a:ext cx="9549022" cy="1584663"/>
              </a:xfrm>
              <a:prstGeom prst="rect">
                <a:avLst/>
              </a:prstGeom>
              <a:blipFill>
                <a:blip r:embed="rId23"/>
                <a:stretch>
                  <a:fillRect l="-1461" t="-2381" r="-531" b="-873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图片 39">
            <a:extLst>
              <a:ext uri="{FF2B5EF4-FFF2-40B4-BE49-F238E27FC236}">
                <a16:creationId xmlns:a16="http://schemas.microsoft.com/office/drawing/2014/main" id="{FAFC389D-C358-DE4D-B177-523C083478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04594" y="775330"/>
            <a:ext cx="4335362" cy="1786169"/>
          </a:xfrm>
          <a:prstGeom prst="rect">
            <a:avLst/>
          </a:prstGeom>
        </p:spPr>
      </p:pic>
      <p:pic>
        <p:nvPicPr>
          <p:cNvPr id="1032" name="Picture 8" descr="NeurIPS Newsletter – September 2023 – NeurIPS Blog">
            <a:extLst>
              <a:ext uri="{FF2B5EF4-FFF2-40B4-BE49-F238E27FC236}">
                <a16:creationId xmlns:a16="http://schemas.microsoft.com/office/drawing/2014/main" id="{95566762-8B3B-524A-8674-3E32E7A85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7" y="730529"/>
            <a:ext cx="4798425" cy="191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标题 1">
            <a:extLst>
              <a:ext uri="{FF2B5EF4-FFF2-40B4-BE49-F238E27FC236}">
                <a16:creationId xmlns:a16="http://schemas.microsoft.com/office/drawing/2014/main" id="{A9D13055-A775-344C-81AF-2A001C872CEC}"/>
              </a:ext>
            </a:extLst>
          </p:cNvPr>
          <p:cNvSpPr txBox="1">
            <a:spLocks/>
          </p:cNvSpPr>
          <p:nvPr/>
        </p:nvSpPr>
        <p:spPr>
          <a:xfrm>
            <a:off x="919426" y="7533154"/>
            <a:ext cx="9187539" cy="54024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标题 1">
            <a:extLst>
              <a:ext uri="{FF2B5EF4-FFF2-40B4-BE49-F238E27FC236}">
                <a16:creationId xmlns:a16="http://schemas.microsoft.com/office/drawing/2014/main" id="{E9B697F0-5AB3-2841-8213-56A00F3ACB0B}"/>
              </a:ext>
            </a:extLst>
          </p:cNvPr>
          <p:cNvSpPr txBox="1">
            <a:spLocks/>
          </p:cNvSpPr>
          <p:nvPr/>
        </p:nvSpPr>
        <p:spPr>
          <a:xfrm>
            <a:off x="913807" y="15967664"/>
            <a:ext cx="9187539" cy="54024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标题 1">
            <a:extLst>
              <a:ext uri="{FF2B5EF4-FFF2-40B4-BE49-F238E27FC236}">
                <a16:creationId xmlns:a16="http://schemas.microsoft.com/office/drawing/2014/main" id="{972B834C-A290-484C-ADB4-5CD98F8B21D3}"/>
              </a:ext>
            </a:extLst>
          </p:cNvPr>
          <p:cNvSpPr txBox="1">
            <a:spLocks/>
          </p:cNvSpPr>
          <p:nvPr/>
        </p:nvSpPr>
        <p:spPr>
          <a:xfrm>
            <a:off x="11733214" y="13538202"/>
            <a:ext cx="9187539" cy="54024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Instantiation: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RGIB-SSL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RGIB-REP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9" name="图片 258">
            <a:extLst>
              <a:ext uri="{FF2B5EF4-FFF2-40B4-BE49-F238E27FC236}">
                <a16:creationId xmlns:a16="http://schemas.microsoft.com/office/drawing/2014/main" id="{AAD53C0B-C781-D644-A0B8-0DD16CE9B1A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880267" y="8812502"/>
            <a:ext cx="9187538" cy="5739347"/>
          </a:xfrm>
          <a:prstGeom prst="rect">
            <a:avLst/>
          </a:prstGeom>
        </p:spPr>
      </p:pic>
      <p:sp>
        <p:nvSpPr>
          <p:cNvPr id="260" name="文本框 259">
            <a:extLst>
              <a:ext uri="{FF2B5EF4-FFF2-40B4-BE49-F238E27FC236}">
                <a16:creationId xmlns:a16="http://schemas.microsoft.com/office/drawing/2014/main" id="{6CEFFDB4-8D36-7E45-860D-1ACF8222AD0B}"/>
              </a:ext>
            </a:extLst>
          </p:cNvPr>
          <p:cNvSpPr txBox="1"/>
          <p:nvPr/>
        </p:nvSpPr>
        <p:spPr>
          <a:xfrm>
            <a:off x="22913911" y="8429324"/>
            <a:ext cx="951798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GIB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consistently surpasses all the baselines under </a:t>
            </a:r>
            <a:r>
              <a:rPr lang="en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unilateral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标题 1">
            <a:extLst>
              <a:ext uri="{FF2B5EF4-FFF2-40B4-BE49-F238E27FC236}">
                <a16:creationId xmlns:a16="http://schemas.microsoft.com/office/drawing/2014/main" id="{0F6676EB-91EB-B54C-8300-A68E42CBB2C9}"/>
              </a:ext>
            </a:extLst>
          </p:cNvPr>
          <p:cNvSpPr txBox="1">
            <a:spLocks/>
          </p:cNvSpPr>
          <p:nvPr/>
        </p:nvSpPr>
        <p:spPr>
          <a:xfrm>
            <a:off x="22754495" y="18801507"/>
            <a:ext cx="9187539" cy="54024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dist="114300" dir="474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" name="文本框 261">
            <a:extLst>
              <a:ext uri="{FF2B5EF4-FFF2-40B4-BE49-F238E27FC236}">
                <a16:creationId xmlns:a16="http://schemas.microsoft.com/office/drawing/2014/main" id="{6013A521-264B-7C41-BEDA-55461699B0EA}"/>
              </a:ext>
            </a:extLst>
          </p:cNvPr>
          <p:cNvSpPr txBox="1"/>
          <p:nvPr/>
        </p:nvSpPr>
        <p:spPr>
          <a:xfrm>
            <a:off x="22866511" y="19567849"/>
            <a:ext cx="918753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New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nstantiations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of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RGIB,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e.g.,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approximation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MI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terms</a:t>
            </a:r>
            <a:endParaRPr lang="en-US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New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cenarios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with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noise,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e.g.,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feature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noise,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other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structural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noise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New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graph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learning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tasks,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e.g.,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node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classification,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graph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classification</a:t>
            </a:r>
            <a:endParaRPr lang="en-US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analysis,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e.g.,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38719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30759</TotalTime>
  <Words>1517</Words>
  <Application>Microsoft Macintosh PowerPoint</Application>
  <PresentationFormat>自定义</PresentationFormat>
  <Paragraphs>205</Paragraphs>
  <Slides>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Chalkboard SE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Zhu Jianing</dc:creator>
  <cp:lastModifiedBy>Zhou Zhanke</cp:lastModifiedBy>
  <cp:revision>626</cp:revision>
  <dcterms:modified xsi:type="dcterms:W3CDTF">2024-05-24T03:43:50Z</dcterms:modified>
</cp:coreProperties>
</file>